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333" r:id="rId7"/>
    <p:sldId id="264" r:id="rId8"/>
    <p:sldId id="304" r:id="rId9"/>
    <p:sldId id="266" r:id="rId10"/>
    <p:sldId id="275" r:id="rId11"/>
    <p:sldId id="305" r:id="rId12"/>
    <p:sldId id="317" r:id="rId13"/>
    <p:sldId id="309" r:id="rId14"/>
    <p:sldId id="284" r:id="rId15"/>
    <p:sldId id="277" r:id="rId16"/>
    <p:sldId id="330" r:id="rId17"/>
    <p:sldId id="272" r:id="rId18"/>
    <p:sldId id="285" r:id="rId19"/>
    <p:sldId id="286" r:id="rId20"/>
    <p:sldId id="274" r:id="rId21"/>
    <p:sldId id="334" r:id="rId22"/>
    <p:sldId id="335" r:id="rId23"/>
    <p:sldId id="336" r:id="rId24"/>
    <p:sldId id="337" r:id="rId25"/>
    <p:sldId id="338" r:id="rId26"/>
    <p:sldId id="339" r:id="rId27"/>
    <p:sldId id="287" r:id="rId28"/>
    <p:sldId id="331" r:id="rId29"/>
    <p:sldId id="281" r:id="rId30"/>
    <p:sldId id="301" r:id="rId31"/>
    <p:sldId id="307" r:id="rId32"/>
    <p:sldId id="340" r:id="rId33"/>
    <p:sldId id="343" r:id="rId34"/>
    <p:sldId id="341" r:id="rId35"/>
    <p:sldId id="342"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280" r:id="rId50"/>
    <p:sldId id="344"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5D9A03C-3A4D-4B96-AF9F-8EFBBCE9A2A3}" type="datetimeFigureOut">
              <a:rPr lang="fr-FR" smtClean="0"/>
              <a:t>18/04/2023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60903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D9A03C-3A4D-4B96-AF9F-8EFBBCE9A2A3}" type="datetimeFigureOut">
              <a:rPr lang="fr-FR" smtClean="0"/>
              <a:t>18/04/2023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18129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D9A03C-3A4D-4B96-AF9F-8EFBBCE9A2A3}" type="datetimeFigureOut">
              <a:rPr lang="fr-FR" smtClean="0"/>
              <a:t>18/04/2023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75121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pPr/>
              <a:t>4/18/2023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15745002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t>4/18/2023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27524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427305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255776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23927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39981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61314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3960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D9A03C-3A4D-4B96-AF9F-8EFBBCE9A2A3}" type="datetimeFigureOut">
              <a:rPr lang="fr-FR" smtClean="0"/>
              <a:t>18/04/2023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932534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758730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486958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6387709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pPr/>
              <a:t>4/18/2023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5993790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t>4/18/2023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814476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852899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616303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611288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192681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24891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5D9A03C-3A4D-4B96-AF9F-8EFBBCE9A2A3}" type="datetimeFigureOut">
              <a:rPr lang="fr-FR" smtClean="0"/>
              <a:t>18/04/2023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470326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484767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240838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144169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0701857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pPr/>
              <a:t>4/18/2023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31856984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t>4/18/2023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584607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557406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138613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412368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54288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D9A03C-3A4D-4B96-AF9F-8EFBBCE9A2A3}" type="datetimeFigureOut">
              <a:rPr lang="fr-FR" smtClean="0"/>
              <a:t>18/04/2023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210952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69865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765785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884334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971633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3299370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pPr/>
              <a:t>4/18/2023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13086008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t>4/18/2023</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01896616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71876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865399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8459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D9A03C-3A4D-4B96-AF9F-8EFBBCE9A2A3}" type="datetimeFigureOut">
              <a:rPr lang="fr-FR" smtClean="0"/>
              <a:t>18/04/2023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932011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454635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719040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53214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034648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157393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18/04/2023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6802456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5D9A03C-3A4D-4B96-AF9F-8EFBBCE9A2A3}" type="datetimeFigureOut">
              <a:rPr lang="fr-FR" smtClean="0"/>
              <a:t>18/04/2023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86368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D9A03C-3A4D-4B96-AF9F-8EFBBCE9A2A3}" type="datetimeFigureOut">
              <a:rPr lang="fr-FR" smtClean="0"/>
              <a:t>18/04/2023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06503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5D9A03C-3A4D-4B96-AF9F-8EFBBCE9A2A3}" type="datetimeFigureOut">
              <a:rPr lang="fr-FR" smtClean="0"/>
              <a:t>18/04/2023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44674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5D9A03C-3A4D-4B96-AF9F-8EFBBCE9A2A3}" type="datetimeFigureOut">
              <a:rPr lang="fr-FR" smtClean="0"/>
              <a:t>18/04/2023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52526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9A03C-3A4D-4B96-AF9F-8EFBBCE9A2A3}" type="datetimeFigureOut">
              <a:rPr lang="fr-FR" smtClean="0"/>
              <a:t>18/04/2023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7697D-2995-403B-A020-6B9B712A2B04}" type="slidenum">
              <a:rPr lang="fr-FR" smtClean="0"/>
              <a:t>‹N°›</a:t>
            </a:fld>
            <a:endParaRPr lang="fr-FR"/>
          </a:p>
        </p:txBody>
      </p:sp>
    </p:spTree>
    <p:extLst>
      <p:ext uri="{BB962C8B-B14F-4D97-AF65-F5344CB8AC3E}">
        <p14:creationId xmlns:p14="http://schemas.microsoft.com/office/powerpoint/2010/main" val="1899130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F7913-6BD0-4D19-BD87-C95C930ECA1F}" type="datetimeFigureOut">
              <a:rPr lang="fr-FR" smtClean="0"/>
              <a:t>18/04/2023</a:t>
            </a:fld>
            <a:endParaRPr lang="fr-FR" dirty="0"/>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F43F-9754-4580-9D2B-062277565874}" type="slidenum">
              <a:rPr lang="fr-FR" smtClean="0"/>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3950696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F7913-6BD0-4D19-BD87-C95C930ECA1F}" type="datetimeFigureOut">
              <a:rPr lang="fr-FR" smtClean="0"/>
              <a:t>18/04/2023</a:t>
            </a:fld>
            <a:endParaRPr lang="fr-FR" dirty="0"/>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F43F-9754-4580-9D2B-062277565874}" type="slidenum">
              <a:rPr lang="fr-FR" smtClean="0"/>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3561351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F7913-6BD0-4D19-BD87-C95C930ECA1F}" type="datetimeFigureOut">
              <a:rPr lang="fr-FR" smtClean="0"/>
              <a:t>18/04/2023</a:t>
            </a:fld>
            <a:endParaRPr lang="fr-FR" dirty="0"/>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F43F-9754-4580-9D2B-062277565874}" type="slidenum">
              <a:rPr lang="fr-FR" smtClean="0"/>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1239107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F7913-6BD0-4D19-BD87-C95C930ECA1F}" type="datetimeFigureOut">
              <a:rPr lang="fr-FR" smtClean="0"/>
              <a:t>18/04/2023</a:t>
            </a:fld>
            <a:endParaRPr lang="fr-FR" dirty="0"/>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F43F-9754-4580-9D2B-062277565874}" type="slidenum">
              <a:rPr lang="fr-FR" smtClean="0"/>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18735753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ac-paris.fr/la-procedure-passpro-2023-12410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hyperlink" Target="https://www.ac-paris.fr/henri-iv-et-louis-le-grand-122611" TargetMode="Externa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paris.fr/deposer-en-ligne-un-dossier-de-candidature-en-cursus-specifique-127705"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rectoratparis.maps.arcgis.com/apps/webappviewer/index.html?id=47c86e32215248a0a6846e098890e13c" TargetMode="Externa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c-paris.fr/affectation-seconde"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ac-paris.fr/media/36185/downloa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hyperlink" Target="https://rectoratparis.maps.arcgis.com/apps/webappviewer/index.html?id=d3ce515bc126417bae46f8ace91b0db2"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capgeo.sig.paris.fr/Apps/SecteursScolaires/" TargetMode="Externa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3987503" y="2173949"/>
            <a:ext cx="4244239" cy="2708434"/>
          </a:xfrm>
          <a:prstGeom prst="rect">
            <a:avLst/>
          </a:prstGeom>
          <a:noFill/>
        </p:spPr>
        <p:txBody>
          <a:bodyPr wrap="none" rtlCol="0">
            <a:spAutoFit/>
          </a:bodyPr>
          <a:lstStyle/>
          <a:p>
            <a:pPr algn="ctr"/>
            <a:r>
              <a:rPr lang="fr-FR" sz="3200" b="1" dirty="0" smtClean="0">
                <a:solidFill>
                  <a:srgbClr val="002060"/>
                </a:solidFill>
                <a:latin typeface="Arial Narrow" panose="020B0606020202030204" pitchFamily="34" charset="0"/>
              </a:rPr>
              <a:t>Procédure d’affectation </a:t>
            </a:r>
          </a:p>
          <a:p>
            <a:pPr algn="ctr"/>
            <a:r>
              <a:rPr lang="fr-FR" sz="3200" b="1" dirty="0">
                <a:solidFill>
                  <a:srgbClr val="002060"/>
                </a:solidFill>
                <a:latin typeface="Arial Narrow" panose="020B0606020202030204" pitchFamily="34" charset="0"/>
              </a:rPr>
              <a:t>p</a:t>
            </a:r>
            <a:r>
              <a:rPr lang="fr-FR" sz="3200" b="1" dirty="0" smtClean="0">
                <a:solidFill>
                  <a:srgbClr val="002060"/>
                </a:solidFill>
                <a:latin typeface="Arial Narrow" panose="020B0606020202030204" pitchFamily="34" charset="0"/>
              </a:rPr>
              <a:t>ost-3</a:t>
            </a:r>
            <a:r>
              <a:rPr lang="fr-FR" sz="3200" b="1" baseline="30000" dirty="0" smtClean="0">
                <a:solidFill>
                  <a:srgbClr val="002060"/>
                </a:solidFill>
                <a:latin typeface="Arial Narrow" panose="020B0606020202030204" pitchFamily="34" charset="0"/>
              </a:rPr>
              <a:t>ème</a:t>
            </a:r>
            <a:r>
              <a:rPr lang="fr-FR" sz="3200" b="1" dirty="0" smtClean="0">
                <a:solidFill>
                  <a:srgbClr val="002060"/>
                </a:solidFill>
                <a:latin typeface="Arial Narrow" panose="020B0606020202030204" pitchFamily="34" charset="0"/>
              </a:rPr>
              <a:t> </a:t>
            </a:r>
          </a:p>
          <a:p>
            <a:pPr algn="ctr"/>
            <a:endParaRPr lang="fr-FR" sz="3200" b="1" dirty="0" smtClean="0">
              <a:solidFill>
                <a:srgbClr val="002060"/>
              </a:solidFill>
              <a:latin typeface="Arial Narrow" panose="020B0606020202030204" pitchFamily="34" charset="0"/>
            </a:endParaRPr>
          </a:p>
          <a:p>
            <a:pPr algn="ctr"/>
            <a:r>
              <a:rPr lang="fr-FR" sz="3200" b="1" dirty="0" smtClean="0">
                <a:solidFill>
                  <a:srgbClr val="002060"/>
                </a:solidFill>
                <a:latin typeface="Arial Narrow" panose="020B0606020202030204" pitchFamily="34" charset="0"/>
              </a:rPr>
              <a:t>Session 2023</a:t>
            </a:r>
          </a:p>
          <a:p>
            <a:pPr algn="ctr"/>
            <a:endParaRPr lang="fr-FR" sz="3200" b="1" dirty="0">
              <a:solidFill>
                <a:srgbClr val="002060"/>
              </a:solidFill>
              <a:latin typeface="Arial Narrow" panose="020B0606020202030204" pitchFamily="34" charset="0"/>
            </a:endParaRPr>
          </a:p>
          <a:p>
            <a:endParaRPr lang="fr-FR" sz="1000" dirty="0"/>
          </a:p>
        </p:txBody>
      </p:sp>
    </p:spTree>
    <p:extLst>
      <p:ext uri="{BB962C8B-B14F-4D97-AF65-F5344CB8AC3E}">
        <p14:creationId xmlns:p14="http://schemas.microsoft.com/office/powerpoint/2010/main" val="253867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3" name="ZoneTexte 2"/>
          <p:cNvSpPr txBox="1"/>
          <p:nvPr/>
        </p:nvSpPr>
        <p:spPr>
          <a:xfrm>
            <a:off x="247292" y="1412536"/>
            <a:ext cx="11668664" cy="4770537"/>
          </a:xfrm>
          <a:prstGeom prst="rect">
            <a:avLst/>
          </a:prstGeom>
          <a:noFill/>
        </p:spPr>
        <p:txBody>
          <a:bodyPr wrap="square" rtlCol="0">
            <a:spAutoFit/>
          </a:bodyPr>
          <a:lstStyle/>
          <a:p>
            <a:r>
              <a:rPr lang="fr-FR" sz="2800" b="1" dirty="0" smtClean="0">
                <a:solidFill>
                  <a:schemeClr val="bg1"/>
                </a:solidFill>
              </a:rPr>
              <a:t>			Bonus « boursier » </a:t>
            </a:r>
            <a:endParaRPr lang="fr-FR" sz="2000" dirty="0" smtClean="0"/>
          </a:p>
          <a:p>
            <a:endParaRPr lang="fr-FR" sz="2000" dirty="0"/>
          </a:p>
          <a:p>
            <a:pPr marL="342900" indent="-342900">
              <a:buFont typeface="Wingdings" panose="05000000000000000000" pitchFamily="2" charset="2"/>
              <a:buChar char="Ø"/>
            </a:pPr>
            <a:r>
              <a:rPr lang="fr-FR" sz="2000" b="1" dirty="0" smtClean="0"/>
              <a:t>Avant la réforme de 2021, le bonus boursier était auparavant de 4800 points : les boursiers sont-ils pénalisés?</a:t>
            </a:r>
          </a:p>
          <a:p>
            <a:endParaRPr lang="fr-FR" sz="400" dirty="0"/>
          </a:p>
          <a:p>
            <a:pPr algn="just"/>
            <a:r>
              <a:rPr lang="fr-FR" sz="1600" i="1" dirty="0" smtClean="0"/>
              <a:t>Non, car depuis 2016, les boursiers sont affectés « à part », sur un quota de places qui leur est réservé, et qui a été augmenté depuis 2021 dans les lycées les plus favorisés, afin de renforcer la mixité sociale. </a:t>
            </a:r>
            <a:r>
              <a:rPr lang="fr-FR" sz="1600" b="1" i="1" dirty="0" smtClean="0"/>
              <a:t>La valeur du bonus boursier n’a donc pas d’importance</a:t>
            </a:r>
            <a:r>
              <a:rPr lang="fr-FR" sz="1600" i="1" dirty="0" smtClean="0"/>
              <a:t>. En juin 2021 et juin 2022, tous les boursiers ont été affectés dès le 1</a:t>
            </a:r>
            <a:r>
              <a:rPr lang="fr-FR" sz="1600" i="1" baseline="30000" dirty="0" smtClean="0"/>
              <a:t>ier</a:t>
            </a:r>
            <a:r>
              <a:rPr lang="fr-FR" sz="1600" i="1" dirty="0" smtClean="0"/>
              <a:t> tour, avec un taux de satisfaction renforcé :</a:t>
            </a:r>
          </a:p>
          <a:p>
            <a:pPr algn="just"/>
            <a:endParaRPr lang="fr-FR" i="1" dirty="0"/>
          </a:p>
          <a:p>
            <a:pPr algn="just"/>
            <a:endParaRPr lang="fr-FR" i="1" dirty="0" smtClean="0"/>
          </a:p>
          <a:p>
            <a:pPr algn="just"/>
            <a:endParaRPr lang="fr-FR" sz="2000" i="1" dirty="0"/>
          </a:p>
          <a:p>
            <a:pPr algn="just"/>
            <a:endParaRPr lang="fr-FR" sz="2000" b="1" i="1" dirty="0" smtClean="0"/>
          </a:p>
          <a:p>
            <a:pPr marL="342900" indent="-342900" algn="just">
              <a:buFont typeface="Wingdings" panose="05000000000000000000" pitchFamily="2" charset="2"/>
              <a:buChar char="Ø"/>
            </a:pPr>
            <a:endParaRPr lang="fr-FR" sz="2000" b="1" i="1" dirty="0" smtClean="0"/>
          </a:p>
          <a:p>
            <a:pPr marL="342900" indent="-342900" algn="just">
              <a:buFont typeface="Wingdings" panose="05000000000000000000" pitchFamily="2" charset="2"/>
              <a:buChar char="Ø"/>
            </a:pPr>
            <a:r>
              <a:rPr lang="fr-FR" sz="2000" b="1" i="1" dirty="0" smtClean="0"/>
              <a:t>Comment les boursiers doivent-ils formuler leurs vœux?</a:t>
            </a:r>
          </a:p>
          <a:p>
            <a:pPr algn="just"/>
            <a:r>
              <a:rPr lang="fr-FR" sz="1600" i="1" dirty="0" smtClean="0"/>
              <a:t>De nombreuses places sont offertes aux boursiers dans les lycées favorisés des anciens districts sud et ouest, qui ne sont pas complètement occupées par manque de candidatures. Les élèves boursiers sont donc incités à ne pas se censurer s’ils souhaitent être affectés dans un lycée de secteur 2 ou 3.</a:t>
            </a:r>
            <a:r>
              <a:rPr lang="fr-FR" sz="1600" i="1" dirty="0"/>
              <a:t> </a:t>
            </a:r>
            <a:r>
              <a:rPr lang="fr-FR" sz="1600" b="1" i="1" dirty="0" smtClean="0"/>
              <a:t>Un quota de places leur est par ailleurs désormais réservé dans les lycées Henri-IV et Louis-le-Grand.</a:t>
            </a:r>
          </a:p>
        </p:txBody>
      </p:sp>
      <p:sp>
        <p:nvSpPr>
          <p:cNvPr id="11" name="Rectangle à coins arrondis 10"/>
          <p:cNvSpPr/>
          <p:nvPr/>
        </p:nvSpPr>
        <p:spPr>
          <a:xfrm>
            <a:off x="6081624" y="1381585"/>
            <a:ext cx="2173857" cy="592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 </a:t>
            </a:r>
            <a:r>
              <a:rPr lang="fr-FR" sz="2400" b="1" dirty="0" smtClean="0">
                <a:solidFill>
                  <a:schemeClr val="bg1"/>
                </a:solidFill>
              </a:rPr>
              <a:t>600 points</a:t>
            </a:r>
            <a:endParaRPr lang="fr-FR" sz="2400" b="1" dirty="0">
              <a:solidFill>
                <a:schemeClr val="bg1"/>
              </a:solidFill>
            </a:endParaRPr>
          </a:p>
        </p:txBody>
      </p:sp>
      <p:sp>
        <p:nvSpPr>
          <p:cNvPr id="9" name="Rectangle 8"/>
          <p:cNvSpPr/>
          <p:nvPr/>
        </p:nvSpPr>
        <p:spPr>
          <a:xfrm>
            <a:off x="2031558" y="359240"/>
            <a:ext cx="9039007" cy="892552"/>
          </a:xfrm>
          <a:prstGeom prst="rect">
            <a:avLst/>
          </a:prstGeom>
        </p:spPr>
        <p:txBody>
          <a:bodyPr wrap="square">
            <a:spAutoFit/>
          </a:bodyPr>
          <a:lstStyle/>
          <a:p>
            <a:pPr algn="ctr"/>
            <a:r>
              <a:rPr lang="fr-FR" sz="2800" b="1" dirty="0"/>
              <a:t>Comment se passe l’affectation en Seconde GT </a:t>
            </a:r>
            <a:r>
              <a:rPr lang="fr-FR" sz="2800" b="1" dirty="0" smtClean="0"/>
              <a:t>?</a:t>
            </a:r>
          </a:p>
          <a:p>
            <a:pPr marL="457200" indent="-457200" algn="ctr">
              <a:buFont typeface="Wingdings" panose="05000000000000000000" pitchFamily="2" charset="2"/>
              <a:buChar char="Ø"/>
            </a:pPr>
            <a:r>
              <a:rPr lang="fr-FR" sz="2400" i="1" dirty="0" smtClean="0">
                <a:solidFill>
                  <a:srgbClr val="7030A0"/>
                </a:solidFill>
              </a:rPr>
              <a:t>Comment sont affectés les élèves boursiers ?</a:t>
            </a:r>
            <a:endParaRPr lang="fr-FR" i="1" dirty="0">
              <a:solidFill>
                <a:srgbClr val="7030A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4258231935"/>
              </p:ext>
            </p:extLst>
          </p:nvPr>
        </p:nvGraphicFramePr>
        <p:xfrm>
          <a:off x="1308340" y="3797804"/>
          <a:ext cx="9546568" cy="1082854"/>
        </p:xfrm>
        <a:graphic>
          <a:graphicData uri="http://schemas.openxmlformats.org/drawingml/2006/table">
            <a:tbl>
              <a:tblPr firstRow="1" bandRow="1">
                <a:tableStyleId>{93296810-A885-4BE3-A3E7-6D5BEEA58F35}</a:tableStyleId>
              </a:tblPr>
              <a:tblGrid>
                <a:gridCol w="3220531">
                  <a:extLst>
                    <a:ext uri="{9D8B030D-6E8A-4147-A177-3AD203B41FA5}">
                      <a16:colId xmlns:a16="http://schemas.microsoft.com/office/drawing/2014/main" val="1285879929"/>
                    </a:ext>
                  </a:extLst>
                </a:gridCol>
                <a:gridCol w="1926566">
                  <a:extLst>
                    <a:ext uri="{9D8B030D-6E8A-4147-A177-3AD203B41FA5}">
                      <a16:colId xmlns:a16="http://schemas.microsoft.com/office/drawing/2014/main" val="1762560229"/>
                    </a:ext>
                  </a:extLst>
                </a:gridCol>
                <a:gridCol w="2076091">
                  <a:extLst>
                    <a:ext uri="{9D8B030D-6E8A-4147-A177-3AD203B41FA5}">
                      <a16:colId xmlns:a16="http://schemas.microsoft.com/office/drawing/2014/main" val="3841725486"/>
                    </a:ext>
                  </a:extLst>
                </a:gridCol>
                <a:gridCol w="2323380">
                  <a:extLst>
                    <a:ext uri="{9D8B030D-6E8A-4147-A177-3AD203B41FA5}">
                      <a16:colId xmlns:a16="http://schemas.microsoft.com/office/drawing/2014/main" val="3326188276"/>
                    </a:ext>
                  </a:extLst>
                </a:gridCol>
              </a:tblGrid>
              <a:tr h="341174">
                <a:tc>
                  <a:txBody>
                    <a:bodyPr/>
                    <a:lstStyle/>
                    <a:p>
                      <a:r>
                        <a:rPr lang="fr-FR" sz="1600" dirty="0" smtClean="0"/>
                        <a:t>Taux de satisfaction/ Boursiers</a:t>
                      </a:r>
                      <a:endParaRPr lang="fr-FR" sz="1600" dirty="0"/>
                    </a:p>
                  </a:txBody>
                  <a:tcPr/>
                </a:tc>
                <a:tc>
                  <a:txBody>
                    <a:bodyPr/>
                    <a:lstStyle/>
                    <a:p>
                      <a:pPr algn="ctr"/>
                      <a:r>
                        <a:rPr lang="fr-FR" sz="1600" dirty="0" smtClean="0"/>
                        <a:t>Tour 1 2020</a:t>
                      </a:r>
                      <a:endParaRPr lang="fr-FR" sz="1600" dirty="0"/>
                    </a:p>
                  </a:txBody>
                  <a:tcPr/>
                </a:tc>
                <a:tc>
                  <a:txBody>
                    <a:bodyPr/>
                    <a:lstStyle/>
                    <a:p>
                      <a:pPr algn="ctr"/>
                      <a:r>
                        <a:rPr lang="fr-FR" sz="1600" dirty="0" smtClean="0"/>
                        <a:t>Tour 1 2021</a:t>
                      </a:r>
                      <a:endParaRPr lang="fr-FR" sz="1600" dirty="0"/>
                    </a:p>
                  </a:txBody>
                  <a:tcPr/>
                </a:tc>
                <a:tc>
                  <a:txBody>
                    <a:bodyPr/>
                    <a:lstStyle/>
                    <a:p>
                      <a:pPr algn="ctr"/>
                      <a:r>
                        <a:rPr lang="fr-FR" sz="1600" dirty="0" smtClean="0"/>
                        <a:t>Tour 1 2022</a:t>
                      </a:r>
                      <a:endParaRPr lang="fr-FR" sz="1600" dirty="0"/>
                    </a:p>
                  </a:txBody>
                  <a:tcPr/>
                </a:tc>
                <a:extLst>
                  <a:ext uri="{0D108BD9-81ED-4DB2-BD59-A6C34878D82A}">
                    <a16:rowId xmlns:a16="http://schemas.microsoft.com/office/drawing/2014/main" val="232613173"/>
                  </a:ext>
                </a:extLst>
              </a:tr>
              <a:tr h="370840">
                <a:tc>
                  <a:txBody>
                    <a:bodyPr/>
                    <a:lstStyle/>
                    <a:p>
                      <a:r>
                        <a:rPr lang="fr-FR" sz="1600" dirty="0" smtClean="0"/>
                        <a:t>Vœu 1</a:t>
                      </a:r>
                      <a:endParaRPr lang="fr-FR" sz="1600" dirty="0"/>
                    </a:p>
                  </a:txBody>
                  <a:tcPr/>
                </a:tc>
                <a:tc>
                  <a:txBody>
                    <a:bodyPr/>
                    <a:lstStyle/>
                    <a:p>
                      <a:pPr algn="ctr"/>
                      <a:r>
                        <a:rPr lang="fr-FR" sz="1600" dirty="0" smtClean="0"/>
                        <a:t>67,5%</a:t>
                      </a:r>
                      <a:endParaRPr lang="fr-FR" sz="1600" dirty="0"/>
                    </a:p>
                  </a:txBody>
                  <a:tcPr/>
                </a:tc>
                <a:tc>
                  <a:txBody>
                    <a:bodyPr/>
                    <a:lstStyle/>
                    <a:p>
                      <a:pPr algn="ctr"/>
                      <a:r>
                        <a:rPr lang="fr-FR" sz="1600" dirty="0" smtClean="0"/>
                        <a:t>72,1%</a:t>
                      </a:r>
                      <a:endParaRPr lang="fr-FR" sz="1600" dirty="0"/>
                    </a:p>
                  </a:txBody>
                  <a:tcPr/>
                </a:tc>
                <a:tc>
                  <a:txBody>
                    <a:bodyPr/>
                    <a:lstStyle/>
                    <a:p>
                      <a:pPr algn="ctr"/>
                      <a:r>
                        <a:rPr lang="fr-FR" sz="1600" dirty="0" smtClean="0"/>
                        <a:t>80,8%</a:t>
                      </a:r>
                      <a:endParaRPr lang="fr-FR" sz="1600" dirty="0"/>
                    </a:p>
                  </a:txBody>
                  <a:tcPr/>
                </a:tc>
                <a:extLst>
                  <a:ext uri="{0D108BD9-81ED-4DB2-BD59-A6C34878D82A}">
                    <a16:rowId xmlns:a16="http://schemas.microsoft.com/office/drawing/2014/main" val="66400670"/>
                  </a:ext>
                </a:extLst>
              </a:tr>
              <a:tr h="370840">
                <a:tc>
                  <a:txBody>
                    <a:bodyPr/>
                    <a:lstStyle/>
                    <a:p>
                      <a:r>
                        <a:rPr lang="fr-FR" sz="1600" dirty="0" smtClean="0"/>
                        <a:t>Vœux 1-2-3</a:t>
                      </a:r>
                      <a:endParaRPr lang="fr-FR" sz="1600" dirty="0"/>
                    </a:p>
                  </a:txBody>
                  <a:tcPr/>
                </a:tc>
                <a:tc>
                  <a:txBody>
                    <a:bodyPr/>
                    <a:lstStyle/>
                    <a:p>
                      <a:pPr algn="ctr"/>
                      <a:r>
                        <a:rPr lang="fr-FR" sz="1600" dirty="0" smtClean="0"/>
                        <a:t>87%</a:t>
                      </a:r>
                      <a:endParaRPr lang="fr-FR" sz="1600" dirty="0"/>
                    </a:p>
                  </a:txBody>
                  <a:tcPr/>
                </a:tc>
                <a:tc>
                  <a:txBody>
                    <a:bodyPr/>
                    <a:lstStyle/>
                    <a:p>
                      <a:pPr algn="ctr"/>
                      <a:r>
                        <a:rPr lang="fr-FR" sz="1600" dirty="0" smtClean="0"/>
                        <a:t>94,6%</a:t>
                      </a:r>
                      <a:endParaRPr lang="fr-FR" sz="1600" dirty="0"/>
                    </a:p>
                  </a:txBody>
                  <a:tcPr/>
                </a:tc>
                <a:tc>
                  <a:txBody>
                    <a:bodyPr/>
                    <a:lstStyle/>
                    <a:p>
                      <a:pPr algn="ctr"/>
                      <a:r>
                        <a:rPr lang="fr-FR" sz="1600" dirty="0" smtClean="0"/>
                        <a:t>97,6%</a:t>
                      </a:r>
                      <a:endParaRPr lang="fr-FR" sz="1600" dirty="0"/>
                    </a:p>
                  </a:txBody>
                  <a:tcPr/>
                </a:tc>
                <a:extLst>
                  <a:ext uri="{0D108BD9-81ED-4DB2-BD59-A6C34878D82A}">
                    <a16:rowId xmlns:a16="http://schemas.microsoft.com/office/drawing/2014/main" val="2967163141"/>
                  </a:ext>
                </a:extLst>
              </a:tr>
            </a:tbl>
          </a:graphicData>
        </a:graphic>
      </p:graphicFrame>
    </p:spTree>
    <p:extLst>
      <p:ext uri="{BB962C8B-B14F-4D97-AF65-F5344CB8AC3E}">
        <p14:creationId xmlns:p14="http://schemas.microsoft.com/office/powerpoint/2010/main" val="426587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3" name="ZoneTexte 2"/>
          <p:cNvSpPr txBox="1"/>
          <p:nvPr/>
        </p:nvSpPr>
        <p:spPr>
          <a:xfrm>
            <a:off x="218536" y="1947135"/>
            <a:ext cx="11754928" cy="2523768"/>
          </a:xfrm>
          <a:prstGeom prst="rect">
            <a:avLst/>
          </a:prstGeom>
          <a:noFill/>
        </p:spPr>
        <p:txBody>
          <a:bodyPr wrap="square" rtlCol="0">
            <a:spAutoFit/>
          </a:bodyPr>
          <a:lstStyle/>
          <a:p>
            <a:r>
              <a:rPr lang="fr-FR" sz="3200" b="1" dirty="0" smtClean="0">
                <a:solidFill>
                  <a:schemeClr val="bg1"/>
                </a:solidFill>
              </a:rPr>
              <a:t>Un </a:t>
            </a:r>
            <a:r>
              <a:rPr lang="fr-FR" sz="3200" b="1" dirty="0">
                <a:solidFill>
                  <a:schemeClr val="bg1"/>
                </a:solidFill>
              </a:rPr>
              <a:t>bonus « IPS » </a:t>
            </a:r>
            <a:r>
              <a:rPr lang="fr-FR" sz="2400" dirty="0" smtClean="0"/>
              <a:t>a été créé en 2021, </a:t>
            </a:r>
            <a:r>
              <a:rPr lang="fr-FR" sz="2400" dirty="0"/>
              <a:t>qui remplace le </a:t>
            </a:r>
            <a:r>
              <a:rPr lang="fr-FR" sz="2400" dirty="0" smtClean="0"/>
              <a:t>bonus </a:t>
            </a:r>
            <a:r>
              <a:rPr lang="fr-FR" sz="2400" dirty="0"/>
              <a:t>REP/ REP+</a:t>
            </a:r>
          </a:p>
          <a:p>
            <a:endParaRPr lang="fr-FR" sz="500" dirty="0"/>
          </a:p>
          <a:p>
            <a:r>
              <a:rPr lang="fr-FR" sz="2000" b="1" dirty="0"/>
              <a:t>Objectifs :</a:t>
            </a:r>
          </a:p>
          <a:p>
            <a:pPr marL="342900" indent="-342900" algn="just">
              <a:buFont typeface="Wingdings" panose="05000000000000000000" pitchFamily="2" charset="2"/>
              <a:buChar char="Ø"/>
            </a:pPr>
            <a:r>
              <a:rPr lang="fr-FR" dirty="0"/>
              <a:t>Qu’il puisse bénéficier à davantage d’élèves (</a:t>
            </a:r>
            <a:r>
              <a:rPr lang="fr-FR" dirty="0" smtClean="0"/>
              <a:t>85 </a:t>
            </a:r>
            <a:r>
              <a:rPr lang="fr-FR" dirty="0"/>
              <a:t>collèges concernés </a:t>
            </a:r>
            <a:r>
              <a:rPr lang="fr-FR" dirty="0" smtClean="0"/>
              <a:t>en 2023 contre </a:t>
            </a:r>
            <a:r>
              <a:rPr lang="fr-FR" dirty="0"/>
              <a:t>26 </a:t>
            </a:r>
            <a:r>
              <a:rPr lang="fr-FR" dirty="0" smtClean="0"/>
              <a:t>REP/REP+), </a:t>
            </a:r>
            <a:r>
              <a:rPr lang="fr-FR" dirty="0"/>
              <a:t>selon une progressivité qui prend mieux en compte la réalité sociologique des </a:t>
            </a:r>
            <a:r>
              <a:rPr lang="fr-FR" dirty="0" smtClean="0"/>
              <a:t>collèges ;</a:t>
            </a:r>
            <a:endParaRPr lang="fr-FR" dirty="0"/>
          </a:p>
          <a:p>
            <a:pPr marL="342900" indent="-342900">
              <a:buFont typeface="Wingdings" panose="05000000000000000000" pitchFamily="2" charset="2"/>
              <a:buChar char="Ø"/>
            </a:pPr>
            <a:r>
              <a:rPr lang="fr-FR" dirty="0"/>
              <a:t>Qu’il soit plus </a:t>
            </a:r>
            <a:r>
              <a:rPr lang="fr-FR" dirty="0" smtClean="0"/>
              <a:t>incitatif à la mixité sociale l’entrée au collège, </a:t>
            </a:r>
            <a:r>
              <a:rPr lang="fr-FR" dirty="0"/>
              <a:t>avec un nombre de points plus </a:t>
            </a:r>
            <a:r>
              <a:rPr lang="fr-FR" dirty="0" smtClean="0"/>
              <a:t>significatif.</a:t>
            </a:r>
            <a:endParaRPr lang="fr-FR" dirty="0"/>
          </a:p>
          <a:p>
            <a:endParaRPr lang="fr-FR" sz="400" dirty="0"/>
          </a:p>
          <a:p>
            <a:endParaRPr lang="fr-FR" sz="300" dirty="0"/>
          </a:p>
          <a:p>
            <a:pPr algn="just"/>
            <a:r>
              <a:rPr lang="fr-FR" i="1" dirty="0" smtClean="0"/>
              <a:t>Ce bonus est attribué en fonction de l’</a:t>
            </a:r>
            <a:r>
              <a:rPr lang="fr-FR" sz="2000" b="1" i="1" u="sng" dirty="0" smtClean="0"/>
              <a:t>I</a:t>
            </a:r>
            <a:r>
              <a:rPr lang="fr-FR" i="1" dirty="0" smtClean="0"/>
              <a:t>ndice de </a:t>
            </a:r>
            <a:r>
              <a:rPr lang="fr-FR" sz="2000" b="1" i="1" dirty="0" smtClean="0"/>
              <a:t>P</a:t>
            </a:r>
            <a:r>
              <a:rPr lang="fr-FR" i="1" dirty="0" smtClean="0"/>
              <a:t>osition </a:t>
            </a:r>
            <a:r>
              <a:rPr lang="fr-FR" sz="2000" b="1" i="1" dirty="0" smtClean="0"/>
              <a:t>S</a:t>
            </a:r>
            <a:r>
              <a:rPr lang="fr-FR" i="1" dirty="0" smtClean="0"/>
              <a:t>ociale (IPS) du </a:t>
            </a:r>
            <a:r>
              <a:rPr lang="fr-FR" sz="2000" b="1" i="1" u="sng" dirty="0" smtClean="0">
                <a:solidFill>
                  <a:srgbClr val="FF0000"/>
                </a:solidFill>
              </a:rPr>
              <a:t>collège de scolarisation de l’année de 3</a:t>
            </a:r>
            <a:r>
              <a:rPr lang="fr-FR" sz="2000" b="1" i="1" u="sng" baseline="30000" dirty="0" smtClean="0">
                <a:solidFill>
                  <a:srgbClr val="FF0000"/>
                </a:solidFill>
              </a:rPr>
              <a:t>ème</a:t>
            </a:r>
            <a:r>
              <a:rPr lang="fr-FR" i="1" dirty="0" smtClean="0"/>
              <a:t>. </a:t>
            </a:r>
          </a:p>
          <a:p>
            <a:pPr algn="just"/>
            <a:endParaRPr lang="fr-FR" sz="2000" i="1" dirty="0"/>
          </a:p>
        </p:txBody>
      </p:sp>
      <p:grpSp>
        <p:nvGrpSpPr>
          <p:cNvPr id="4" name="Groupe 3"/>
          <p:cNvGrpSpPr/>
          <p:nvPr/>
        </p:nvGrpSpPr>
        <p:grpSpPr>
          <a:xfrm>
            <a:off x="414068" y="4354366"/>
            <a:ext cx="9023230" cy="1519355"/>
            <a:chOff x="701615" y="4754924"/>
            <a:chExt cx="9023230" cy="1519355"/>
          </a:xfrm>
        </p:grpSpPr>
        <p:sp>
          <p:nvSpPr>
            <p:cNvPr id="2" name="Rectangle 1"/>
            <p:cNvSpPr/>
            <p:nvPr/>
          </p:nvSpPr>
          <p:spPr>
            <a:xfrm>
              <a:off x="701615" y="4754924"/>
              <a:ext cx="9023230" cy="1477328"/>
            </a:xfrm>
            <a:prstGeom prst="rect">
              <a:avLst/>
            </a:prstGeom>
          </p:spPr>
          <p:txBody>
            <a:bodyPr wrap="square">
              <a:spAutoFit/>
            </a:bodyPr>
            <a:lstStyle/>
            <a:p>
              <a:pPr algn="just"/>
              <a:r>
                <a:rPr lang="fr-FR" b="1" i="1" dirty="0"/>
                <a:t>2 tranches sont retenues :</a:t>
              </a:r>
            </a:p>
            <a:p>
              <a:pPr algn="just"/>
              <a:r>
                <a:rPr lang="fr-FR" i="1" dirty="0"/>
                <a:t> </a:t>
              </a:r>
            </a:p>
            <a:p>
              <a:pPr algn="just"/>
              <a:r>
                <a:rPr lang="fr-FR" i="1" dirty="0"/>
                <a:t>-Tranche 1 : IPS du collège </a:t>
              </a:r>
              <a:r>
                <a:rPr lang="fr-FR" b="1" i="1" dirty="0"/>
                <a:t>&lt;</a:t>
              </a:r>
              <a:r>
                <a:rPr lang="fr-FR" i="1" dirty="0"/>
                <a:t> à la moyenne </a:t>
              </a:r>
              <a:r>
                <a:rPr lang="fr-FR" i="1" dirty="0" smtClean="0"/>
                <a:t>nationale (2022-2023 : 106,6)</a:t>
              </a:r>
              <a:endParaRPr lang="fr-FR" i="1" dirty="0"/>
            </a:p>
            <a:p>
              <a:pPr algn="just"/>
              <a:endParaRPr lang="fr-FR" i="1" dirty="0"/>
            </a:p>
            <a:p>
              <a:pPr algn="just"/>
              <a:r>
                <a:rPr lang="fr-FR" i="1" dirty="0"/>
                <a:t>-Tranche 2 : IPS du collège </a:t>
              </a:r>
              <a:r>
                <a:rPr lang="fr-FR" b="1" i="1" dirty="0"/>
                <a:t>&lt; </a:t>
              </a:r>
              <a:r>
                <a:rPr lang="fr-FR" i="1" dirty="0"/>
                <a:t>à la moyenne </a:t>
              </a:r>
              <a:r>
                <a:rPr lang="fr-FR" i="1" dirty="0" smtClean="0"/>
                <a:t>académique</a:t>
              </a:r>
              <a:r>
                <a:rPr lang="fr-FR" i="1" dirty="0"/>
                <a:t> </a:t>
              </a:r>
              <a:r>
                <a:rPr lang="fr-FR" i="1" dirty="0" smtClean="0"/>
                <a:t>(2022-2023 : 126,3)</a:t>
              </a:r>
              <a:endParaRPr lang="fr-FR" i="1" dirty="0"/>
            </a:p>
          </p:txBody>
        </p:sp>
        <p:sp>
          <p:nvSpPr>
            <p:cNvPr id="8" name="Rectangle à coins arrondis 7"/>
            <p:cNvSpPr/>
            <p:nvPr/>
          </p:nvSpPr>
          <p:spPr>
            <a:xfrm>
              <a:off x="7867288" y="5197415"/>
              <a:ext cx="1771294" cy="547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 </a:t>
              </a:r>
              <a:r>
                <a:rPr lang="fr-FR" sz="2000" b="1" dirty="0" smtClean="0">
                  <a:solidFill>
                    <a:schemeClr val="bg1"/>
                  </a:solidFill>
                </a:rPr>
                <a:t>1 200 points</a:t>
              </a:r>
              <a:endParaRPr lang="fr-FR" sz="2000" b="1" dirty="0">
                <a:solidFill>
                  <a:schemeClr val="bg1"/>
                </a:solidFill>
              </a:endParaRPr>
            </a:p>
          </p:txBody>
        </p:sp>
        <p:sp>
          <p:nvSpPr>
            <p:cNvPr id="9" name="Rectangle à coins arrondis 8"/>
            <p:cNvSpPr/>
            <p:nvPr/>
          </p:nvSpPr>
          <p:spPr>
            <a:xfrm>
              <a:off x="7867287" y="5866638"/>
              <a:ext cx="1771295" cy="407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 </a:t>
              </a:r>
              <a:r>
                <a:rPr lang="fr-FR" sz="2000" b="1" dirty="0" smtClean="0">
                  <a:solidFill>
                    <a:schemeClr val="bg1"/>
                  </a:solidFill>
                </a:rPr>
                <a:t>600 points</a:t>
              </a:r>
              <a:endParaRPr lang="fr-FR" sz="2000" b="1" dirty="0">
                <a:solidFill>
                  <a:schemeClr val="bg1"/>
                </a:solidFill>
              </a:endParaRPr>
            </a:p>
          </p:txBody>
        </p:sp>
      </p:grpSp>
      <p:sp>
        <p:nvSpPr>
          <p:cNvPr id="10" name="Rectangle 9"/>
          <p:cNvSpPr/>
          <p:nvPr/>
        </p:nvSpPr>
        <p:spPr>
          <a:xfrm>
            <a:off x="2031558" y="359240"/>
            <a:ext cx="9039007" cy="892552"/>
          </a:xfrm>
          <a:prstGeom prst="rect">
            <a:avLst/>
          </a:prstGeom>
        </p:spPr>
        <p:txBody>
          <a:bodyPr wrap="square">
            <a:spAutoFit/>
          </a:bodyPr>
          <a:lstStyle/>
          <a:p>
            <a:pPr algn="ctr"/>
            <a:r>
              <a:rPr lang="fr-FR" sz="2800" b="1" dirty="0"/>
              <a:t>Comment se passe l’affectation en Seconde GT </a:t>
            </a:r>
            <a:r>
              <a:rPr lang="fr-FR" sz="2800" b="1" dirty="0" smtClean="0"/>
              <a:t>?</a:t>
            </a:r>
          </a:p>
          <a:p>
            <a:pPr marL="457200" indent="-457200" algn="ctr">
              <a:buFont typeface="Wingdings" panose="05000000000000000000" pitchFamily="2" charset="2"/>
              <a:buChar char="Ø"/>
            </a:pPr>
            <a:r>
              <a:rPr lang="fr-FR" sz="2400" i="1" dirty="0" smtClean="0">
                <a:solidFill>
                  <a:srgbClr val="7030A0"/>
                </a:solidFill>
              </a:rPr>
              <a:t>Comment fonctionne le « bonus IPS »?</a:t>
            </a:r>
            <a:endParaRPr lang="fr-FR" i="1" dirty="0">
              <a:solidFill>
                <a:srgbClr val="7030A0"/>
              </a:solidFill>
            </a:endParaRPr>
          </a:p>
        </p:txBody>
      </p:sp>
    </p:spTree>
    <p:extLst>
      <p:ext uri="{BB962C8B-B14F-4D97-AF65-F5344CB8AC3E}">
        <p14:creationId xmlns:p14="http://schemas.microsoft.com/office/powerpoint/2010/main" val="85010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10" name="Espace réservé du contenu 9"/>
          <p:cNvSpPr>
            <a:spLocks noGrp="1"/>
          </p:cNvSpPr>
          <p:nvPr>
            <p:ph idx="1"/>
          </p:nvPr>
        </p:nvSpPr>
        <p:spPr>
          <a:xfrm>
            <a:off x="1902542" y="1282461"/>
            <a:ext cx="9967405" cy="1109932"/>
          </a:xfrm>
        </p:spPr>
        <p:txBody>
          <a:bodyPr>
            <a:normAutofit/>
          </a:bodyPr>
          <a:lstStyle/>
          <a:p>
            <a:pPr algn="just"/>
            <a:r>
              <a:rPr lang="fr-FR" sz="2000" dirty="0" smtClean="0"/>
              <a:t>De nouvelles moyennes académique (126,3) et nationale (106,6) pour l’IPS du collège de scolarisation = de nouvelles « barres » pour le bonus</a:t>
            </a:r>
          </a:p>
          <a:p>
            <a:pPr algn="just"/>
            <a:r>
              <a:rPr lang="fr-FR" sz="2000" dirty="0" smtClean="0"/>
              <a:t>Choix académique d’arbitrer au regard de la situation la plus favorable pour chaque collège :</a:t>
            </a:r>
          </a:p>
        </p:txBody>
      </p:sp>
      <p:sp>
        <p:nvSpPr>
          <p:cNvPr id="6" name="Rectangle 5"/>
          <p:cNvSpPr/>
          <p:nvPr/>
        </p:nvSpPr>
        <p:spPr>
          <a:xfrm>
            <a:off x="2314793" y="238470"/>
            <a:ext cx="9039007" cy="892552"/>
          </a:xfrm>
          <a:prstGeom prst="rect">
            <a:avLst/>
          </a:prstGeom>
        </p:spPr>
        <p:txBody>
          <a:bodyPr wrap="square">
            <a:spAutoFit/>
          </a:bodyPr>
          <a:lstStyle/>
          <a:p>
            <a:pPr algn="ctr"/>
            <a:r>
              <a:rPr lang="fr-FR" sz="2800" b="1" dirty="0"/>
              <a:t>Comment se passe l’affectation en Seconde GT </a:t>
            </a:r>
            <a:r>
              <a:rPr lang="fr-FR" sz="2800" b="1" dirty="0" smtClean="0"/>
              <a:t>?</a:t>
            </a:r>
          </a:p>
          <a:p>
            <a:pPr marL="457200" indent="-457200" algn="ctr">
              <a:buFont typeface="Wingdings" panose="05000000000000000000" pitchFamily="2" charset="2"/>
              <a:buChar char="Ø"/>
            </a:pPr>
            <a:r>
              <a:rPr lang="fr-FR" sz="2400" i="1" dirty="0" smtClean="0">
                <a:solidFill>
                  <a:srgbClr val="FF0000"/>
                </a:solidFill>
              </a:rPr>
              <a:t>Points de vigilance 2023 sur le bonus IPS</a:t>
            </a:r>
            <a:endParaRPr lang="fr-FR" i="1" dirty="0">
              <a:solidFill>
                <a:srgbClr val="FF0000"/>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3852770753"/>
              </p:ext>
            </p:extLst>
          </p:nvPr>
        </p:nvGraphicFramePr>
        <p:xfrm>
          <a:off x="504802" y="2938736"/>
          <a:ext cx="5763727" cy="3623089"/>
        </p:xfrm>
        <a:graphic>
          <a:graphicData uri="http://schemas.openxmlformats.org/drawingml/2006/table">
            <a:tbl>
              <a:tblPr/>
              <a:tblGrid>
                <a:gridCol w="2294162">
                  <a:extLst>
                    <a:ext uri="{9D8B030D-6E8A-4147-A177-3AD203B41FA5}">
                      <a16:colId xmlns:a16="http://schemas.microsoft.com/office/drawing/2014/main" val="2703910972"/>
                    </a:ext>
                  </a:extLst>
                </a:gridCol>
                <a:gridCol w="693913">
                  <a:extLst>
                    <a:ext uri="{9D8B030D-6E8A-4147-A177-3AD203B41FA5}">
                      <a16:colId xmlns:a16="http://schemas.microsoft.com/office/drawing/2014/main" val="3993438770"/>
                    </a:ext>
                  </a:extLst>
                </a:gridCol>
                <a:gridCol w="693913">
                  <a:extLst>
                    <a:ext uri="{9D8B030D-6E8A-4147-A177-3AD203B41FA5}">
                      <a16:colId xmlns:a16="http://schemas.microsoft.com/office/drawing/2014/main" val="1801634552"/>
                    </a:ext>
                  </a:extLst>
                </a:gridCol>
                <a:gridCol w="693913">
                  <a:extLst>
                    <a:ext uri="{9D8B030D-6E8A-4147-A177-3AD203B41FA5}">
                      <a16:colId xmlns:a16="http://schemas.microsoft.com/office/drawing/2014/main" val="3162593967"/>
                    </a:ext>
                  </a:extLst>
                </a:gridCol>
                <a:gridCol w="693913">
                  <a:extLst>
                    <a:ext uri="{9D8B030D-6E8A-4147-A177-3AD203B41FA5}">
                      <a16:colId xmlns:a16="http://schemas.microsoft.com/office/drawing/2014/main" val="1786637936"/>
                    </a:ext>
                  </a:extLst>
                </a:gridCol>
                <a:gridCol w="693913">
                  <a:extLst>
                    <a:ext uri="{9D8B030D-6E8A-4147-A177-3AD203B41FA5}">
                      <a16:colId xmlns:a16="http://schemas.microsoft.com/office/drawing/2014/main" val="3268481787"/>
                    </a:ext>
                  </a:extLst>
                </a:gridCol>
              </a:tblGrid>
              <a:tr h="498175">
                <a:tc>
                  <a:txBody>
                    <a:bodyPr/>
                    <a:lstStyle/>
                    <a:p>
                      <a:pPr algn="ctr" fontAlgn="b"/>
                      <a:r>
                        <a:rPr lang="fr-FR" sz="1050" b="1" i="0" u="none" strike="noStrike" dirty="0" smtClean="0">
                          <a:solidFill>
                            <a:schemeClr val="tx1"/>
                          </a:solidFill>
                          <a:effectLst/>
                          <a:latin typeface="Arial Narrow" panose="020B0606020202030204" pitchFamily="34" charset="0"/>
                        </a:rPr>
                        <a:t>COLLEGE</a:t>
                      </a:r>
                      <a:endParaRPr lang="fr-FR" sz="1050" b="1" i="0" u="none" strike="noStrike" dirty="0">
                        <a:solidFill>
                          <a:schemeClr val="tx1"/>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IPS 2021</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IPS 2022</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IPS</a:t>
                      </a:r>
                      <a:r>
                        <a:rPr lang="fr-FR" sz="1400" b="0" i="0" u="none" strike="noStrike" baseline="0" dirty="0" smtClean="0">
                          <a:solidFill>
                            <a:srgbClr val="000000"/>
                          </a:solidFill>
                          <a:effectLst/>
                          <a:latin typeface="Calibri" panose="020F0502020204030204" pitchFamily="34" charset="0"/>
                        </a:rPr>
                        <a:t> 2023</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Bonus 2022</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Bonus 2023</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7263975"/>
                  </a:ext>
                </a:extLst>
              </a:tr>
              <a:tr h="297207">
                <a:tc>
                  <a:txBody>
                    <a:bodyPr/>
                    <a:lstStyle/>
                    <a:p>
                      <a:pPr algn="ctr" fontAlgn="b"/>
                      <a:r>
                        <a:rPr lang="fr-FR" sz="1050" b="1" i="0" u="none" strike="noStrike" dirty="0">
                          <a:solidFill>
                            <a:schemeClr val="tx1"/>
                          </a:solidFill>
                          <a:effectLst/>
                          <a:latin typeface="Arial Narrow" panose="020B0606020202030204" pitchFamily="34" charset="0"/>
                        </a:rPr>
                        <a:t>BERNARD PALISSY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a:solidFill>
                            <a:srgbClr val="000000"/>
                          </a:solidFill>
                          <a:effectLst/>
                          <a:latin typeface="Calibri" panose="020F0502020204030204" pitchFamily="34" charset="0"/>
                        </a:rPr>
                        <a:t>119,9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121,8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126,6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018451"/>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PAUL VALERY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a:solidFill>
                            <a:srgbClr val="000000"/>
                          </a:solidFill>
                          <a:effectLst/>
                          <a:latin typeface="Calibri" panose="020F0502020204030204" pitchFamily="34" charset="0"/>
                        </a:rPr>
                        <a:t>105,6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400" b="0" i="0" u="none" strike="noStrike" dirty="0">
                          <a:solidFill>
                            <a:srgbClr val="000000"/>
                          </a:solidFill>
                          <a:effectLst/>
                          <a:latin typeface="Calibri" panose="020F0502020204030204" pitchFamily="34" charset="0"/>
                        </a:rPr>
                        <a:t>106,7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a:solidFill>
                            <a:srgbClr val="000000"/>
                          </a:solidFill>
                          <a:effectLst/>
                          <a:latin typeface="Calibri" panose="020F0502020204030204" pitchFamily="34" charset="0"/>
                        </a:rPr>
                        <a:t>109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4105575"/>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BEAUMARCHAIS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a:solidFill>
                            <a:srgbClr val="000000"/>
                          </a:solidFill>
                          <a:effectLst/>
                          <a:latin typeface="Calibri" panose="020F0502020204030204" pitchFamily="34" charset="0"/>
                        </a:rPr>
                        <a:t>124,8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fr-FR" sz="1400" b="0" i="0" u="none" strike="noStrike" dirty="0">
                          <a:solidFill>
                            <a:srgbClr val="000000"/>
                          </a:solidFill>
                          <a:effectLst/>
                          <a:latin typeface="Calibri" panose="020F0502020204030204" pitchFamily="34" charset="0"/>
                        </a:rPr>
                        <a:t>124,1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851525"/>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JEAN-BAPTISTE CLEMENT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a:solidFill>
                            <a:srgbClr val="000000"/>
                          </a:solidFill>
                          <a:effectLst/>
                          <a:latin typeface="Calibri" panose="020F0502020204030204" pitchFamily="34" charset="0"/>
                        </a:rPr>
                        <a:t>104,8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400" b="0" i="0" u="none" strike="noStrike" dirty="0">
                          <a:solidFill>
                            <a:srgbClr val="000000"/>
                          </a:solidFill>
                          <a:effectLst/>
                          <a:latin typeface="Calibri" panose="020F0502020204030204" pitchFamily="34" charset="0"/>
                        </a:rPr>
                        <a:t>103,6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400" b="0" i="0" u="none" strike="noStrike" dirty="0">
                          <a:solidFill>
                            <a:srgbClr val="000000"/>
                          </a:solidFill>
                          <a:effectLst/>
                          <a:latin typeface="Calibri" panose="020F0502020204030204" pitchFamily="34" charset="0"/>
                        </a:rPr>
                        <a:t>109,3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024762"/>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EDGAR VARESE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a:solidFill>
                            <a:srgbClr val="000000"/>
                          </a:solidFill>
                          <a:effectLst/>
                          <a:latin typeface="Calibri" panose="020F0502020204030204" pitchFamily="34" charset="0"/>
                        </a:rPr>
                        <a:t>105,5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400" b="0" i="0" u="none" strike="noStrike" dirty="0">
                          <a:solidFill>
                            <a:srgbClr val="000000"/>
                          </a:solidFill>
                          <a:effectLst/>
                          <a:latin typeface="Calibri" panose="020F0502020204030204" pitchFamily="34" charset="0"/>
                        </a:rPr>
                        <a:t>109,9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a:solidFill>
                            <a:srgbClr val="000000"/>
                          </a:solidFill>
                          <a:effectLst/>
                          <a:latin typeface="Calibri" panose="020F0502020204030204" pitchFamily="34" charset="0"/>
                        </a:rPr>
                        <a:t>108,4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134012"/>
                  </a:ext>
                </a:extLst>
              </a:tr>
              <a:tr h="407598">
                <a:tc>
                  <a:txBody>
                    <a:bodyPr/>
                    <a:lstStyle/>
                    <a:p>
                      <a:pPr algn="ctr" fontAlgn="b"/>
                      <a:r>
                        <a:rPr lang="fr-FR" sz="1050" b="1" i="0" u="none" strike="noStrike" dirty="0">
                          <a:solidFill>
                            <a:schemeClr val="tx1"/>
                          </a:solidFill>
                          <a:effectLst/>
                          <a:latin typeface="Arial Narrow" panose="020B0606020202030204" pitchFamily="34" charset="0"/>
                        </a:rPr>
                        <a:t>EDOUARD PAILLERON (multi-secteur)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a:solidFill>
                            <a:srgbClr val="000000"/>
                          </a:solidFill>
                          <a:effectLst/>
                          <a:latin typeface="Calibri" panose="020F0502020204030204" pitchFamily="34" charset="0"/>
                        </a:rPr>
                        <a:t>99,7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400" b="0" i="0" u="none" strike="noStrike" dirty="0">
                          <a:solidFill>
                            <a:srgbClr val="000000"/>
                          </a:solidFill>
                          <a:effectLst/>
                          <a:latin typeface="Calibri" panose="020F0502020204030204" pitchFamily="34" charset="0"/>
                        </a:rPr>
                        <a:t>99,7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400" b="0" i="0" u="none" strike="noStrike" dirty="0">
                          <a:solidFill>
                            <a:srgbClr val="000000"/>
                          </a:solidFill>
                          <a:effectLst/>
                          <a:latin typeface="Calibri" panose="020F0502020204030204" pitchFamily="34" charset="0"/>
                        </a:rPr>
                        <a:t>108,2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991900"/>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JACQUES DECOUR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a:solidFill>
                            <a:srgbClr val="000000"/>
                          </a:solidFill>
                          <a:effectLst/>
                          <a:latin typeface="Calibri" panose="020F0502020204030204" pitchFamily="34" charset="0"/>
                        </a:rPr>
                        <a:t>117,9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126,6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849516"/>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JULES FERRY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a:solidFill>
                            <a:srgbClr val="000000"/>
                          </a:solidFill>
                          <a:effectLst/>
                          <a:latin typeface="Calibri" panose="020F0502020204030204" pitchFamily="34" charset="0"/>
                        </a:rPr>
                        <a:t>123,6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a:solidFill>
                            <a:srgbClr val="000000"/>
                          </a:solidFill>
                          <a:effectLst/>
                          <a:latin typeface="Calibri" panose="020F0502020204030204" pitchFamily="34" charset="0"/>
                        </a:rPr>
                        <a:t>125,7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a:solidFill>
                            <a:srgbClr val="000000"/>
                          </a:solidFill>
                          <a:effectLst/>
                          <a:latin typeface="Calibri" panose="020F0502020204030204" pitchFamily="34" charset="0"/>
                        </a:rPr>
                        <a:t>127,1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509141"/>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ANDRE CITROEN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a:solidFill>
                            <a:srgbClr val="000000"/>
                          </a:solidFill>
                          <a:effectLst/>
                          <a:latin typeface="Calibri" panose="020F0502020204030204" pitchFamily="34" charset="0"/>
                        </a:rPr>
                        <a:t>106,5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105,8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400" b="0" i="0" u="none" strike="noStrike" dirty="0">
                          <a:solidFill>
                            <a:srgbClr val="000000"/>
                          </a:solidFill>
                          <a:effectLst/>
                          <a:latin typeface="Calibri" panose="020F0502020204030204" pitchFamily="34" charset="0"/>
                        </a:rPr>
                        <a:t>106,8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1200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945765"/>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CAMILLE SEE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a:solidFill>
                            <a:srgbClr val="000000"/>
                          </a:solidFill>
                          <a:effectLst/>
                          <a:latin typeface="Calibri" panose="020F0502020204030204" pitchFamily="34" charset="0"/>
                        </a:rPr>
                        <a:t>117,5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132,1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1534807"/>
                  </a:ext>
                </a:extLst>
              </a:tr>
              <a:tr h="268901">
                <a:tc>
                  <a:txBody>
                    <a:bodyPr/>
                    <a:lstStyle/>
                    <a:p>
                      <a:pPr algn="ctr" fontAlgn="b"/>
                      <a:r>
                        <a:rPr lang="fr-FR" sz="1050" b="1" i="0" u="none" strike="noStrike" dirty="0">
                          <a:solidFill>
                            <a:schemeClr val="tx1"/>
                          </a:solidFill>
                          <a:effectLst/>
                          <a:latin typeface="Arial Narrow" panose="020B0606020202030204" pitchFamily="34" charset="0"/>
                        </a:rPr>
                        <a:t>CLAUDE DEBUSSY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a:solidFill>
                            <a:srgbClr val="000000"/>
                          </a:solidFill>
                          <a:effectLst/>
                          <a:latin typeface="Calibri" panose="020F0502020204030204" pitchFamily="34" charset="0"/>
                        </a:rPr>
                        <a:t>126,8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fr-FR" sz="1400" b="0" i="0" u="none" strike="noStrike">
                          <a:solidFill>
                            <a:srgbClr val="000000"/>
                          </a:solidFill>
                          <a:effectLst/>
                          <a:latin typeface="Calibri" panose="020F0502020204030204" pitchFamily="34" charset="0"/>
                        </a:rPr>
                        <a:t>123,4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400" b="0" i="0" u="none" strike="noStrike" dirty="0">
                          <a:solidFill>
                            <a:srgbClr val="000000"/>
                          </a:solidFill>
                          <a:effectLst/>
                          <a:latin typeface="Calibri" panose="020F0502020204030204" pitchFamily="34" charset="0"/>
                        </a:rPr>
                        <a:t>129,8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400" b="0" i="0" u="none" strike="noStrike" dirty="0" smtClean="0">
                          <a:solidFill>
                            <a:srgbClr val="000000"/>
                          </a:solidFill>
                          <a:effectLst/>
                          <a:latin typeface="Calibri" panose="020F0502020204030204" pitchFamily="34" charset="0"/>
                        </a:rPr>
                        <a:t>600</a:t>
                      </a:r>
                      <a:endParaRPr lang="fr-FR"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1076976"/>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284815907"/>
              </p:ext>
            </p:extLst>
          </p:nvPr>
        </p:nvGraphicFramePr>
        <p:xfrm>
          <a:off x="7057135" y="2978991"/>
          <a:ext cx="4761054" cy="3414058"/>
        </p:xfrm>
        <a:graphic>
          <a:graphicData uri="http://schemas.openxmlformats.org/drawingml/2006/table">
            <a:tbl>
              <a:tblPr/>
              <a:tblGrid>
                <a:gridCol w="1269614">
                  <a:extLst>
                    <a:ext uri="{9D8B030D-6E8A-4147-A177-3AD203B41FA5}">
                      <a16:colId xmlns:a16="http://schemas.microsoft.com/office/drawing/2014/main" val="2227676874"/>
                    </a:ext>
                  </a:extLst>
                </a:gridCol>
                <a:gridCol w="634808">
                  <a:extLst>
                    <a:ext uri="{9D8B030D-6E8A-4147-A177-3AD203B41FA5}">
                      <a16:colId xmlns:a16="http://schemas.microsoft.com/office/drawing/2014/main" val="3927595711"/>
                    </a:ext>
                  </a:extLst>
                </a:gridCol>
                <a:gridCol w="714158">
                  <a:extLst>
                    <a:ext uri="{9D8B030D-6E8A-4147-A177-3AD203B41FA5}">
                      <a16:colId xmlns:a16="http://schemas.microsoft.com/office/drawing/2014/main" val="3091915849"/>
                    </a:ext>
                  </a:extLst>
                </a:gridCol>
                <a:gridCol w="714158">
                  <a:extLst>
                    <a:ext uri="{9D8B030D-6E8A-4147-A177-3AD203B41FA5}">
                      <a16:colId xmlns:a16="http://schemas.microsoft.com/office/drawing/2014/main" val="3324771307"/>
                    </a:ext>
                  </a:extLst>
                </a:gridCol>
                <a:gridCol w="714158">
                  <a:extLst>
                    <a:ext uri="{9D8B030D-6E8A-4147-A177-3AD203B41FA5}">
                      <a16:colId xmlns:a16="http://schemas.microsoft.com/office/drawing/2014/main" val="2410643677"/>
                    </a:ext>
                  </a:extLst>
                </a:gridCol>
                <a:gridCol w="714158">
                  <a:extLst>
                    <a:ext uri="{9D8B030D-6E8A-4147-A177-3AD203B41FA5}">
                      <a16:colId xmlns:a16="http://schemas.microsoft.com/office/drawing/2014/main" val="3154386220"/>
                    </a:ext>
                  </a:extLst>
                </a:gridCol>
              </a:tblGrid>
              <a:tr h="976228">
                <a:tc>
                  <a:txBody>
                    <a:bodyPr/>
                    <a:lstStyle/>
                    <a:p>
                      <a:pPr algn="ctr" fontAlgn="ctr"/>
                      <a:r>
                        <a:rPr lang="fr-FR" sz="1200" b="1" i="0" u="none" strike="noStrike" dirty="0" smtClean="0">
                          <a:solidFill>
                            <a:schemeClr val="tx1"/>
                          </a:solidFill>
                          <a:effectLst/>
                          <a:latin typeface="Arial Narrow" panose="020B0606020202030204" pitchFamily="34" charset="0"/>
                        </a:rPr>
                        <a:t>COLLEGE</a:t>
                      </a:r>
                      <a:endParaRPr lang="fr-FR" sz="12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200" b="1" i="0" u="none" strike="noStrike" dirty="0">
                          <a:solidFill>
                            <a:srgbClr val="000000"/>
                          </a:solidFill>
                          <a:effectLst/>
                          <a:latin typeface="Arial Narrow" panose="020B0606020202030204" pitchFamily="34" charset="0"/>
                        </a:rPr>
                        <a:t>IPS 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200" b="1" i="0" u="none" strike="noStrike" dirty="0">
                          <a:solidFill>
                            <a:srgbClr val="000000"/>
                          </a:solidFill>
                          <a:effectLst/>
                          <a:latin typeface="Arial Narrow" panose="020B0606020202030204" pitchFamily="34" charset="0"/>
                        </a:rPr>
                        <a:t>IPS 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1" i="0" u="none" strike="noStrike" dirty="0">
                          <a:solidFill>
                            <a:srgbClr val="000000"/>
                          </a:solidFill>
                          <a:effectLst/>
                          <a:latin typeface="Arial Narrow" panose="020B0606020202030204" pitchFamily="34" charset="0"/>
                        </a:rPr>
                        <a:t>IPS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200" b="1" i="0" u="none" strike="noStrike" dirty="0" smtClean="0">
                          <a:solidFill>
                            <a:srgbClr val="000000"/>
                          </a:solidFill>
                          <a:effectLst/>
                          <a:latin typeface="Arial Narrow" panose="020B0606020202030204" pitchFamily="34" charset="0"/>
                        </a:rPr>
                        <a:t>Bonus 2022</a:t>
                      </a:r>
                      <a:endParaRPr lang="fr-FR"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200" b="1" i="0" u="none" strike="noStrike" dirty="0" smtClean="0">
                          <a:solidFill>
                            <a:srgbClr val="000000"/>
                          </a:solidFill>
                          <a:effectLst/>
                          <a:latin typeface="Arial Narrow" panose="020B0606020202030204" pitchFamily="34" charset="0"/>
                        </a:rPr>
                        <a:t>Bonus 2023</a:t>
                      </a:r>
                      <a:endParaRPr lang="fr-FR"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8917414"/>
                  </a:ext>
                </a:extLst>
              </a:tr>
              <a:tr h="406305">
                <a:tc>
                  <a:txBody>
                    <a:bodyPr/>
                    <a:lstStyle/>
                    <a:p>
                      <a:pPr algn="ctr" fontAlgn="b"/>
                      <a:r>
                        <a:rPr lang="fr-FR" sz="1200" b="1" i="0" u="none" strike="noStrike" dirty="0">
                          <a:solidFill>
                            <a:schemeClr val="tx1"/>
                          </a:solidFill>
                          <a:effectLst/>
                          <a:latin typeface="Arial Narrow" panose="020B0606020202030204" pitchFamily="34" charset="0"/>
                        </a:rPr>
                        <a:t>JULES VERNE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dirty="0">
                          <a:solidFill>
                            <a:srgbClr val="000000"/>
                          </a:solidFill>
                          <a:effectLst/>
                          <a:latin typeface="Calibri" panose="020F0502020204030204" pitchFamily="34" charset="0"/>
                        </a:rPr>
                        <a:t>107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800" b="0" i="0" u="none" strike="noStrike" dirty="0">
                          <a:solidFill>
                            <a:srgbClr val="000000"/>
                          </a:solidFill>
                          <a:effectLst/>
                          <a:latin typeface="Calibri" panose="020F0502020204030204" pitchFamily="34" charset="0"/>
                        </a:rPr>
                        <a:t>107,4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800" b="0" i="0" u="none" strike="noStrike">
                          <a:solidFill>
                            <a:srgbClr val="000000"/>
                          </a:solidFill>
                          <a:effectLst/>
                          <a:latin typeface="Calibri" panose="020F0502020204030204" pitchFamily="34" charset="0"/>
                        </a:rPr>
                        <a:t>105,2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600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1200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0504681"/>
                  </a:ext>
                </a:extLst>
              </a:tr>
              <a:tr h="406305">
                <a:tc>
                  <a:txBody>
                    <a:bodyPr/>
                    <a:lstStyle/>
                    <a:p>
                      <a:pPr algn="ctr" fontAlgn="b"/>
                      <a:r>
                        <a:rPr lang="fr-FR" sz="1200" b="1" i="0" u="none" strike="noStrike" dirty="0">
                          <a:solidFill>
                            <a:schemeClr val="tx1"/>
                          </a:solidFill>
                          <a:effectLst/>
                          <a:latin typeface="Arial Narrow" panose="020B0606020202030204" pitchFamily="34" charset="0"/>
                        </a:rPr>
                        <a:t>LOUISE MICHEL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dirty="0">
                          <a:solidFill>
                            <a:srgbClr val="000000"/>
                          </a:solidFill>
                          <a:effectLst/>
                          <a:latin typeface="Calibri" panose="020F0502020204030204" pitchFamily="34" charset="0"/>
                        </a:rPr>
                        <a:t>125,8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fr-FR" sz="1800" b="0" i="0" u="none" strike="noStrike" dirty="0">
                          <a:solidFill>
                            <a:srgbClr val="000000"/>
                          </a:solidFill>
                          <a:effectLst/>
                          <a:latin typeface="Calibri" panose="020F0502020204030204" pitchFamily="34" charset="0"/>
                        </a:rPr>
                        <a:t>126,9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fr-FR" sz="1800" b="0" i="0" u="none" strike="noStrike" dirty="0">
                          <a:solidFill>
                            <a:srgbClr val="000000"/>
                          </a:solidFill>
                          <a:effectLst/>
                          <a:latin typeface="Calibri" panose="020F0502020204030204" pitchFamily="34" charset="0"/>
                        </a:rPr>
                        <a:t>125,4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600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6535979"/>
                  </a:ext>
                </a:extLst>
              </a:tr>
              <a:tr h="406305">
                <a:tc>
                  <a:txBody>
                    <a:bodyPr/>
                    <a:lstStyle/>
                    <a:p>
                      <a:pPr algn="ctr" fontAlgn="b"/>
                      <a:r>
                        <a:rPr lang="fr-FR" sz="1200" b="1" i="0" u="none" strike="noStrike" dirty="0">
                          <a:solidFill>
                            <a:schemeClr val="tx1"/>
                          </a:solidFill>
                          <a:effectLst/>
                          <a:latin typeface="Arial Narrow" panose="020B0606020202030204" pitchFamily="34" charset="0"/>
                        </a:rPr>
                        <a:t>GEORGES BRASSENS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a:solidFill>
                            <a:srgbClr val="000000"/>
                          </a:solidFill>
                          <a:effectLst/>
                          <a:latin typeface="Calibri" panose="020F0502020204030204" pitchFamily="34" charset="0"/>
                        </a:rPr>
                        <a:t>109,7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800" b="0" i="0" u="none" strike="noStrike" dirty="0">
                          <a:solidFill>
                            <a:srgbClr val="000000"/>
                          </a:solidFill>
                          <a:effectLst/>
                          <a:latin typeface="Calibri" panose="020F0502020204030204" pitchFamily="34" charset="0"/>
                        </a:rPr>
                        <a:t>108,6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800" b="0" i="0" u="none" strike="noStrike" dirty="0">
                          <a:solidFill>
                            <a:srgbClr val="000000"/>
                          </a:solidFill>
                          <a:effectLst/>
                          <a:latin typeface="Calibri" panose="020F0502020204030204" pitchFamily="34" charset="0"/>
                        </a:rPr>
                        <a:t>106,5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600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1200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068610"/>
                  </a:ext>
                </a:extLst>
              </a:tr>
              <a:tr h="406305">
                <a:tc>
                  <a:txBody>
                    <a:bodyPr/>
                    <a:lstStyle/>
                    <a:p>
                      <a:pPr algn="ctr" fontAlgn="b"/>
                      <a:r>
                        <a:rPr lang="fr-FR" sz="1200" b="1" i="0" u="none" strike="noStrike" dirty="0">
                          <a:solidFill>
                            <a:schemeClr val="tx1"/>
                          </a:solidFill>
                          <a:effectLst/>
                          <a:latin typeface="Arial Narrow" panose="020B0606020202030204" pitchFamily="34" charset="0"/>
                        </a:rPr>
                        <a:t>ALPHONSE DAUDET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a:solidFill>
                            <a:srgbClr val="000000"/>
                          </a:solidFill>
                          <a:effectLst/>
                          <a:latin typeface="Calibri" panose="020F0502020204030204" pitchFamily="34" charset="0"/>
                        </a:rPr>
                        <a:t>112,9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800" b="0" i="0" u="none" strike="noStrike">
                          <a:solidFill>
                            <a:srgbClr val="000000"/>
                          </a:solidFill>
                          <a:effectLst/>
                          <a:latin typeface="Calibri" panose="020F0502020204030204" pitchFamily="34" charset="0"/>
                        </a:rPr>
                        <a:t>107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800" b="0" i="0" u="none" strike="noStrike" dirty="0">
                          <a:solidFill>
                            <a:srgbClr val="000000"/>
                          </a:solidFill>
                          <a:effectLst/>
                          <a:latin typeface="Calibri" panose="020F0502020204030204" pitchFamily="34" charset="0"/>
                        </a:rPr>
                        <a:t>104,6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600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1200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4284280"/>
                  </a:ext>
                </a:extLst>
              </a:tr>
              <a:tr h="406305">
                <a:tc>
                  <a:txBody>
                    <a:bodyPr/>
                    <a:lstStyle/>
                    <a:p>
                      <a:pPr algn="ctr" fontAlgn="b"/>
                      <a:r>
                        <a:rPr lang="fr-FR" sz="1200" b="1" i="0" u="none" strike="noStrike" dirty="0">
                          <a:solidFill>
                            <a:schemeClr val="tx1"/>
                          </a:solidFill>
                          <a:effectLst/>
                          <a:latin typeface="Arial Narrow" panose="020B0606020202030204" pitchFamily="34" charset="0"/>
                        </a:rPr>
                        <a:t>MOULIN DES PRES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a:solidFill>
                            <a:srgbClr val="000000"/>
                          </a:solidFill>
                          <a:effectLst/>
                          <a:latin typeface="Calibri" panose="020F0502020204030204" pitchFamily="34" charset="0"/>
                        </a:rPr>
                        <a:t>124,8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fr-FR" sz="1800" b="0" i="0" u="none" strike="noStrike">
                          <a:solidFill>
                            <a:srgbClr val="000000"/>
                          </a:solidFill>
                          <a:effectLst/>
                          <a:latin typeface="Calibri" panose="020F0502020204030204" pitchFamily="34" charset="0"/>
                        </a:rPr>
                        <a:t>125,1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fr-FR" sz="1800" b="0" i="0" u="none" strike="noStrike" dirty="0">
                          <a:solidFill>
                            <a:srgbClr val="000000"/>
                          </a:solidFill>
                          <a:effectLst/>
                          <a:latin typeface="Calibri" panose="020F0502020204030204" pitchFamily="34" charset="0"/>
                        </a:rPr>
                        <a:t>121,1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600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8237477"/>
                  </a:ext>
                </a:extLst>
              </a:tr>
              <a:tr h="406305">
                <a:tc>
                  <a:txBody>
                    <a:bodyPr/>
                    <a:lstStyle/>
                    <a:p>
                      <a:pPr algn="ctr" fontAlgn="b"/>
                      <a:r>
                        <a:rPr lang="fr-FR" sz="1200" b="1" i="0" u="none" strike="noStrike" dirty="0">
                          <a:solidFill>
                            <a:schemeClr val="tx1"/>
                          </a:solidFill>
                          <a:effectLst/>
                          <a:latin typeface="Arial Narrow" panose="020B0606020202030204" pitchFamily="34" charset="0"/>
                        </a:rPr>
                        <a:t>GEORGES DUHAMEL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a:solidFill>
                            <a:srgbClr val="000000"/>
                          </a:solidFill>
                          <a:effectLst/>
                          <a:latin typeface="Calibri" panose="020F0502020204030204" pitchFamily="34" charset="0"/>
                        </a:rPr>
                        <a:t>127,4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fr-FR" sz="1800" b="0" i="0" u="none" strike="noStrike">
                          <a:solidFill>
                            <a:srgbClr val="000000"/>
                          </a:solidFill>
                          <a:effectLst/>
                          <a:latin typeface="Calibri" panose="020F0502020204030204" pitchFamily="34" charset="0"/>
                        </a:rPr>
                        <a:t>127,2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fr-FR" sz="1800" b="0" i="0" u="none" strike="noStrike" dirty="0">
                          <a:solidFill>
                            <a:srgbClr val="000000"/>
                          </a:solidFill>
                          <a:effectLst/>
                          <a:latin typeface="Calibri" panose="020F0502020204030204" pitchFamily="34" charset="0"/>
                        </a:rPr>
                        <a:t>125,8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800" b="0" i="0" u="none" strike="noStrike" dirty="0" smtClean="0">
                          <a:solidFill>
                            <a:srgbClr val="000000"/>
                          </a:solidFill>
                          <a:effectLst/>
                          <a:latin typeface="Calibri" panose="020F0502020204030204" pitchFamily="34" charset="0"/>
                        </a:rPr>
                        <a:t>600</a:t>
                      </a:r>
                      <a:endParaRPr lang="fr-FR" sz="1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255682"/>
                  </a:ext>
                </a:extLst>
              </a:tr>
            </a:tbl>
          </a:graphicData>
        </a:graphic>
      </p:graphicFrame>
      <p:sp>
        <p:nvSpPr>
          <p:cNvPr id="11" name="ZoneTexte 10"/>
          <p:cNvSpPr txBox="1"/>
          <p:nvPr/>
        </p:nvSpPr>
        <p:spPr>
          <a:xfrm>
            <a:off x="504802" y="2569404"/>
            <a:ext cx="4248472" cy="369332"/>
          </a:xfrm>
          <a:prstGeom prst="rect">
            <a:avLst/>
          </a:prstGeom>
          <a:noFill/>
        </p:spPr>
        <p:txBody>
          <a:bodyPr wrap="square" rtlCol="0">
            <a:spAutoFit/>
          </a:bodyPr>
          <a:lstStyle/>
          <a:p>
            <a:pPr marL="285750" indent="-285750">
              <a:buFont typeface="Wingdings" panose="05000000000000000000" pitchFamily="2" charset="2"/>
              <a:buChar char="Ø"/>
            </a:pPr>
            <a:r>
              <a:rPr lang="fr-FR" b="1" i="1" dirty="0" smtClean="0"/>
              <a:t>Maintien du bonus 2022 en 2023 :</a:t>
            </a:r>
            <a:endParaRPr lang="fr-FR" b="1" i="1" dirty="0"/>
          </a:p>
        </p:txBody>
      </p:sp>
      <p:sp>
        <p:nvSpPr>
          <p:cNvPr id="12" name="ZoneTexte 11"/>
          <p:cNvSpPr txBox="1"/>
          <p:nvPr/>
        </p:nvSpPr>
        <p:spPr>
          <a:xfrm>
            <a:off x="6984884" y="2609659"/>
            <a:ext cx="4248472" cy="369332"/>
          </a:xfrm>
          <a:prstGeom prst="rect">
            <a:avLst/>
          </a:prstGeom>
          <a:noFill/>
        </p:spPr>
        <p:txBody>
          <a:bodyPr wrap="square" rtlCol="0">
            <a:spAutoFit/>
          </a:bodyPr>
          <a:lstStyle/>
          <a:p>
            <a:pPr marL="285750" indent="-285750">
              <a:buFont typeface="Wingdings" panose="05000000000000000000" pitchFamily="2" charset="2"/>
              <a:buChar char="Ø"/>
            </a:pPr>
            <a:r>
              <a:rPr lang="fr-FR" b="1" i="1" dirty="0" smtClean="0"/>
              <a:t>Bonus plus favorable en 2023 :</a:t>
            </a:r>
            <a:endParaRPr lang="fr-FR" b="1" i="1" dirty="0"/>
          </a:p>
        </p:txBody>
      </p:sp>
    </p:spTree>
    <p:extLst>
      <p:ext uri="{BB962C8B-B14F-4D97-AF65-F5344CB8AC3E}">
        <p14:creationId xmlns:p14="http://schemas.microsoft.com/office/powerpoint/2010/main" val="3716941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pic>
        <p:nvPicPr>
          <p:cNvPr id="11" name="Image 10"/>
          <p:cNvPicPr>
            <a:picLocks noChangeAspect="1"/>
          </p:cNvPicPr>
          <p:nvPr/>
        </p:nvPicPr>
        <p:blipFill rotWithShape="1">
          <a:blip r:embed="rId3"/>
          <a:srcRect l="58000" t="19022" r="11122" b="33657"/>
          <a:stretch/>
        </p:blipFill>
        <p:spPr>
          <a:xfrm>
            <a:off x="757991" y="2011311"/>
            <a:ext cx="2134734" cy="2180986"/>
          </a:xfrm>
          <a:prstGeom prst="rect">
            <a:avLst/>
          </a:prstGeom>
        </p:spPr>
      </p:pic>
      <p:grpSp>
        <p:nvGrpSpPr>
          <p:cNvPr id="2" name="Groupe 1"/>
          <p:cNvGrpSpPr/>
          <p:nvPr/>
        </p:nvGrpSpPr>
        <p:grpSpPr>
          <a:xfrm>
            <a:off x="3071002" y="1868968"/>
            <a:ext cx="8902463" cy="2133809"/>
            <a:chOff x="3013492" y="2756087"/>
            <a:chExt cx="8902463" cy="2133809"/>
          </a:xfrm>
        </p:grpSpPr>
        <p:sp>
          <p:nvSpPr>
            <p:cNvPr id="3" name="ZoneTexte 2"/>
            <p:cNvSpPr txBox="1"/>
            <p:nvPr/>
          </p:nvSpPr>
          <p:spPr>
            <a:xfrm>
              <a:off x="3013492" y="2756087"/>
              <a:ext cx="7884544" cy="1954381"/>
            </a:xfrm>
            <a:prstGeom prst="rect">
              <a:avLst/>
            </a:prstGeom>
            <a:noFill/>
          </p:spPr>
          <p:txBody>
            <a:bodyPr wrap="square" rtlCol="0">
              <a:spAutoFit/>
            </a:bodyPr>
            <a:lstStyle/>
            <a:p>
              <a:endParaRPr lang="fr-FR" sz="2000" dirty="0" smtClean="0"/>
            </a:p>
            <a:p>
              <a:endParaRPr lang="fr-FR" sz="500" dirty="0"/>
            </a:p>
            <a:p>
              <a:r>
                <a:rPr lang="fr-FR" sz="2000" b="1" dirty="0" smtClean="0"/>
                <a:t>Sur quoi s’appuie-t-on ? </a:t>
              </a:r>
            </a:p>
            <a:p>
              <a:endParaRPr lang="fr-FR" sz="400" dirty="0"/>
            </a:p>
            <a:p>
              <a:pPr algn="just"/>
              <a:r>
                <a:rPr lang="fr-FR" sz="800" i="1" dirty="0" smtClean="0"/>
                <a:t> </a:t>
              </a:r>
              <a:endParaRPr lang="fr-FR" sz="100" i="1" dirty="0" smtClean="0"/>
            </a:p>
            <a:p>
              <a:pPr algn="just"/>
              <a:r>
                <a:rPr lang="fr-FR" sz="2000" i="1" dirty="0" smtClean="0"/>
                <a:t>-Le bilan de fin de cycle (socle commun de compétences…) </a:t>
              </a:r>
            </a:p>
            <a:p>
              <a:pPr algn="just"/>
              <a:endParaRPr lang="fr-FR" sz="2400" i="1" dirty="0"/>
            </a:p>
            <a:p>
              <a:pPr algn="just"/>
              <a:r>
                <a:rPr lang="fr-FR" sz="2000" i="1" dirty="0" smtClean="0"/>
                <a:t>-Les bilans périodiques (moyennes des disciplines)</a:t>
              </a:r>
              <a:endParaRPr lang="fr-FR" sz="2000" i="1" dirty="0"/>
            </a:p>
          </p:txBody>
        </p:sp>
        <p:sp>
          <p:nvSpPr>
            <p:cNvPr id="8" name="Rectangle à coins arrondis 7"/>
            <p:cNvSpPr/>
            <p:nvPr/>
          </p:nvSpPr>
          <p:spPr>
            <a:xfrm>
              <a:off x="9201507" y="3545669"/>
              <a:ext cx="2714448" cy="592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 </a:t>
              </a:r>
              <a:r>
                <a:rPr lang="fr-FR" sz="2400" b="1" dirty="0" smtClean="0">
                  <a:solidFill>
                    <a:schemeClr val="bg1"/>
                  </a:solidFill>
                </a:rPr>
                <a:t>4800 points </a:t>
              </a:r>
              <a:r>
                <a:rPr lang="fr-FR" dirty="0" smtClean="0">
                  <a:solidFill>
                    <a:schemeClr val="tx1"/>
                  </a:solidFill>
                </a:rPr>
                <a:t>(max)</a:t>
              </a:r>
              <a:endParaRPr lang="fr-FR" dirty="0">
                <a:solidFill>
                  <a:schemeClr val="tx1"/>
                </a:solidFill>
              </a:endParaRPr>
            </a:p>
          </p:txBody>
        </p:sp>
        <p:sp>
          <p:nvSpPr>
            <p:cNvPr id="12" name="Rectangle à coins arrondis 11"/>
            <p:cNvSpPr/>
            <p:nvPr/>
          </p:nvSpPr>
          <p:spPr>
            <a:xfrm>
              <a:off x="9201507" y="4297549"/>
              <a:ext cx="2714448" cy="592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 </a:t>
              </a:r>
              <a:r>
                <a:rPr lang="fr-FR" sz="2400" b="1" dirty="0" smtClean="0">
                  <a:solidFill>
                    <a:schemeClr val="bg1"/>
                  </a:solidFill>
                </a:rPr>
                <a:t>4800 points </a:t>
              </a:r>
              <a:r>
                <a:rPr lang="fr-FR" dirty="0" smtClean="0">
                  <a:solidFill>
                    <a:schemeClr val="tx1"/>
                  </a:solidFill>
                </a:rPr>
                <a:t>(max)</a:t>
              </a:r>
              <a:endParaRPr lang="fr-FR" dirty="0">
                <a:solidFill>
                  <a:schemeClr val="tx1"/>
                </a:solidFill>
              </a:endParaRPr>
            </a:p>
          </p:txBody>
        </p:sp>
      </p:grpSp>
      <p:sp>
        <p:nvSpPr>
          <p:cNvPr id="9" name="ZoneTexte 8"/>
          <p:cNvSpPr txBox="1"/>
          <p:nvPr/>
        </p:nvSpPr>
        <p:spPr>
          <a:xfrm>
            <a:off x="360652" y="4757753"/>
            <a:ext cx="1144028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Ce sont les résultats scolaires qui permettent de départager les élèves…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mais sans leur donner un poids trop fort pour éviter de renforcer les lycées de niveau.</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2031558" y="359240"/>
            <a:ext cx="9039007" cy="892552"/>
          </a:xfrm>
          <a:prstGeom prst="rect">
            <a:avLst/>
          </a:prstGeom>
        </p:spPr>
        <p:txBody>
          <a:bodyPr wrap="square">
            <a:spAutoFit/>
          </a:bodyPr>
          <a:lstStyle/>
          <a:p>
            <a:pPr algn="ctr"/>
            <a:r>
              <a:rPr lang="fr-FR" sz="2800" b="1" dirty="0"/>
              <a:t>Comment se passe l’affectation en Seconde GT </a:t>
            </a:r>
            <a:r>
              <a:rPr lang="fr-FR" sz="2800" b="1" dirty="0" smtClean="0"/>
              <a:t>?</a:t>
            </a:r>
          </a:p>
          <a:p>
            <a:pPr marL="457200" indent="-457200" algn="ctr">
              <a:buFont typeface="Wingdings" panose="05000000000000000000" pitchFamily="2" charset="2"/>
              <a:buChar char="Ø"/>
            </a:pPr>
            <a:r>
              <a:rPr lang="fr-FR" sz="2400" i="1" dirty="0" smtClean="0">
                <a:solidFill>
                  <a:srgbClr val="7030A0"/>
                </a:solidFill>
              </a:rPr>
              <a:t>Comment les résultats scolaires sont-ils pris en compte?</a:t>
            </a:r>
            <a:endParaRPr lang="fr-FR" i="1" dirty="0">
              <a:solidFill>
                <a:srgbClr val="7030A0"/>
              </a:solidFill>
            </a:endParaRPr>
          </a:p>
        </p:txBody>
      </p:sp>
    </p:spTree>
    <p:extLst>
      <p:ext uri="{BB962C8B-B14F-4D97-AF65-F5344CB8AC3E}">
        <p14:creationId xmlns:p14="http://schemas.microsoft.com/office/powerpoint/2010/main" val="2111663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ZoneTexte 8"/>
          <p:cNvSpPr txBox="1"/>
          <p:nvPr/>
        </p:nvSpPr>
        <p:spPr>
          <a:xfrm>
            <a:off x="2135036" y="1114196"/>
            <a:ext cx="9884436" cy="5724644"/>
          </a:xfrm>
          <a:prstGeom prst="rect">
            <a:avLst/>
          </a:prstGeom>
          <a:noFill/>
        </p:spPr>
        <p:txBody>
          <a:bodyPr wrap="square" rtlCol="0">
            <a:spAutoFit/>
          </a:bodyPr>
          <a:lstStyle/>
          <a:p>
            <a:pPr algn="just"/>
            <a:r>
              <a:rPr lang="fr-FR" sz="2000" b="1" i="1" dirty="0" smtClean="0">
                <a:solidFill>
                  <a:prstClr val="black"/>
                </a:solidFill>
                <a:latin typeface="Calibri" panose="020F0502020204030204"/>
              </a:rPr>
              <a:t>1. Validation </a:t>
            </a:r>
            <a:r>
              <a:rPr lang="fr-FR" sz="2000" b="1" i="1" dirty="0">
                <a:solidFill>
                  <a:prstClr val="black"/>
                </a:solidFill>
                <a:latin typeface="Calibri" panose="020F0502020204030204"/>
              </a:rPr>
              <a:t>des compétences du socle commun de connaissances et de compétences :</a:t>
            </a:r>
          </a:p>
          <a:p>
            <a:pPr marL="285750" indent="-285750" algn="just">
              <a:buFont typeface="Arial" panose="020B0604020202020204" pitchFamily="34" charset="0"/>
              <a:buChar char="•"/>
            </a:pPr>
            <a:endParaRPr lang="fr-FR" sz="2000" dirty="0">
              <a:solidFill>
                <a:prstClr val="black"/>
              </a:solidFill>
              <a:latin typeface="Calibri" panose="020F0502020204030204"/>
            </a:endParaRPr>
          </a:p>
          <a:p>
            <a:pPr marL="285750" indent="-285750" algn="just">
              <a:buFont typeface="Arial" panose="020B0604020202020204" pitchFamily="34" charset="0"/>
              <a:buChar char="•"/>
            </a:pPr>
            <a:endParaRPr lang="fr-FR" sz="2000" dirty="0">
              <a:solidFill>
                <a:prstClr val="black"/>
              </a:solidFill>
              <a:latin typeface="Calibri" panose="020F0502020204030204"/>
            </a:endParaRPr>
          </a:p>
          <a:p>
            <a:endPar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Les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8 domaines du socle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ont le même poids, donc au maximum :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8×50=400 points</a:t>
            </a:r>
            <a:endPar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 barème est calculé en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multipliant par 12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 total des points obtenus :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12×(50×8)=4800 points</a:t>
            </a:r>
            <a:endPar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fr-FR" sz="1200" dirty="0">
              <a:solidFill>
                <a:prstClr val="black"/>
              </a:solidFill>
              <a:latin typeface="Calibri" panose="020F0502020204030204"/>
            </a:endParaRPr>
          </a:p>
          <a:p>
            <a:pPr algn="just"/>
            <a:r>
              <a:rPr lang="fr-FR" sz="2000" b="1" i="1" dirty="0" smtClean="0">
                <a:solidFill>
                  <a:prstClr val="black"/>
                </a:solidFill>
                <a:latin typeface="Calibri" panose="020F0502020204030204"/>
              </a:rPr>
              <a:t>2. Prise </a:t>
            </a:r>
            <a:r>
              <a:rPr lang="fr-FR" sz="2000" b="1" i="1" dirty="0">
                <a:solidFill>
                  <a:prstClr val="black"/>
                </a:solidFill>
                <a:latin typeface="Calibri" panose="020F0502020204030204"/>
              </a:rPr>
              <a:t>en compte des notes du contrôle continu </a:t>
            </a:r>
            <a:r>
              <a:rPr lang="fr-FR" sz="2000" b="1" i="1" dirty="0" smtClean="0">
                <a:solidFill>
                  <a:prstClr val="black"/>
                </a:solidFill>
                <a:latin typeface="Calibri" panose="020F0502020204030204"/>
              </a:rPr>
              <a:t>(= moyennes </a:t>
            </a:r>
            <a:r>
              <a:rPr lang="fr-FR" sz="2000" b="1" i="1" dirty="0">
                <a:solidFill>
                  <a:prstClr val="black"/>
                </a:solidFill>
                <a:latin typeface="Calibri" panose="020F0502020204030204"/>
              </a:rPr>
              <a:t>de </a:t>
            </a:r>
            <a:r>
              <a:rPr lang="fr-FR" sz="2000" b="1" i="1" dirty="0" smtClean="0">
                <a:solidFill>
                  <a:prstClr val="black"/>
                </a:solidFill>
                <a:latin typeface="Calibri" panose="020F0502020204030204"/>
              </a:rPr>
              <a:t>chaque trimestre de l’année  </a:t>
            </a:r>
            <a:r>
              <a:rPr lang="fr-FR" sz="2000" b="1" i="1" dirty="0">
                <a:solidFill>
                  <a:prstClr val="black"/>
                </a:solidFill>
                <a:latin typeface="Calibri" panose="020F0502020204030204"/>
              </a:rPr>
              <a:t>de </a:t>
            </a:r>
            <a:r>
              <a:rPr lang="fr-FR" sz="2000" b="1" i="1" dirty="0" smtClean="0">
                <a:solidFill>
                  <a:prstClr val="black"/>
                </a:solidFill>
                <a:latin typeface="Calibri" panose="020F0502020204030204"/>
              </a:rPr>
              <a:t>3</a:t>
            </a:r>
            <a:r>
              <a:rPr lang="fr-FR" sz="2000" b="1" i="1" baseline="30000" dirty="0" smtClean="0">
                <a:solidFill>
                  <a:prstClr val="black"/>
                </a:solidFill>
                <a:latin typeface="Calibri" panose="020F0502020204030204"/>
              </a:rPr>
              <a:t>ème</a:t>
            </a:r>
            <a:r>
              <a:rPr lang="fr-FR" sz="2000" b="1" i="1" dirty="0" smtClean="0">
                <a:solidFill>
                  <a:prstClr val="black"/>
                </a:solidFill>
                <a:latin typeface="Calibri" panose="020F0502020204030204"/>
              </a:rPr>
              <a:t>), selon </a:t>
            </a:r>
            <a:r>
              <a:rPr lang="fr-FR" sz="20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7 </a:t>
            </a:r>
            <a:r>
              <a:rPr lang="fr-FR" sz="20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champs disciplinaires</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 : Français (coefficient 5), Mathématiques (coefficient 5), Histoire/Géographie (coefficient 4), LVE : moyenne des LV1 et LV2 (coefficient 4), EPS (coefficient 4), Arts : moyenne des Arts Plastiques et de l’Education Musicale (coefficient 4), Sciences et Technologie : moyenne de SVT, Physique/Chimie et Technologie (coefficient 4)</a:t>
            </a:r>
          </a:p>
          <a:p>
            <a:endPar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notes,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pour chaque trimestre et dans chaque discipline,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sont converties en points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selon le barème suivant :</a:t>
            </a:r>
          </a:p>
          <a:p>
            <a:pPr algn="just"/>
            <a:endParaRPr lang="fr-FR" sz="2000" dirty="0">
              <a:solidFill>
                <a:prstClr val="black"/>
              </a:solidFill>
              <a:latin typeface="Calibri" panose="020F0502020204030204"/>
            </a:endParaRPr>
          </a:p>
          <a:p>
            <a:pPr marL="285750" indent="-285750" algn="just">
              <a:buFont typeface="Arial" panose="020B0604020202020204" pitchFamily="34" charset="0"/>
              <a:buChar char="•"/>
            </a:pPr>
            <a:endParaRPr lang="fr-FR" dirty="0">
              <a:solidFill>
                <a:prstClr val="black"/>
              </a:solidFill>
              <a:latin typeface="Calibri" panose="020F0502020204030204"/>
            </a:endParaRPr>
          </a:p>
          <a:p>
            <a:pPr algn="just"/>
            <a:r>
              <a:rPr lang="fr-FR" dirty="0" smtClean="0">
                <a:solidFill>
                  <a:prstClr val="black"/>
                </a:solidFill>
                <a:latin typeface="Calibri" panose="020F0502020204030204"/>
              </a:rPr>
              <a:t>On fait ensuite la moyenne annuelle des points obtenus, par discipline puis par champ disciplinaire. Après harmonisation, le  </a:t>
            </a:r>
            <a:r>
              <a:rPr lang="fr-FR" dirty="0">
                <a:solidFill>
                  <a:prstClr val="black"/>
                </a:solidFill>
                <a:latin typeface="Calibri" panose="020F0502020204030204"/>
              </a:rPr>
              <a:t>barème total </a:t>
            </a:r>
            <a:r>
              <a:rPr lang="fr-FR" dirty="0" smtClean="0">
                <a:solidFill>
                  <a:prstClr val="black"/>
                </a:solidFill>
                <a:latin typeface="Calibri" panose="020F0502020204030204"/>
              </a:rPr>
              <a:t>est enfin </a:t>
            </a:r>
            <a:r>
              <a:rPr lang="fr-FR" dirty="0">
                <a:solidFill>
                  <a:prstClr val="black"/>
                </a:solidFill>
                <a:latin typeface="Calibri" panose="020F0502020204030204"/>
              </a:rPr>
              <a:t>calculé en </a:t>
            </a:r>
            <a:r>
              <a:rPr lang="fr-FR" b="1" dirty="0" smtClean="0">
                <a:solidFill>
                  <a:prstClr val="black"/>
                </a:solidFill>
                <a:latin typeface="Calibri" panose="020F0502020204030204"/>
              </a:rPr>
              <a:t>appliquant des coefficients par champ disciplinaire et en X10 le total obtenu.</a:t>
            </a:r>
            <a:endParaRPr lang="fr-FR" sz="1600" i="1" dirty="0">
              <a:solidFill>
                <a:prstClr val="black"/>
              </a:solidFill>
              <a:latin typeface="Calibri" panose="020F0502020204030204"/>
            </a:endParaRPr>
          </a:p>
        </p:txBody>
      </p:sp>
      <p:sp>
        <p:nvSpPr>
          <p:cNvPr id="6" name="Titre 1"/>
          <p:cNvSpPr txBox="1">
            <a:spLocks/>
          </p:cNvSpPr>
          <p:nvPr/>
        </p:nvSpPr>
        <p:spPr>
          <a:xfrm>
            <a:off x="2135036" y="194725"/>
            <a:ext cx="9471804" cy="70850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2400" b="1" i="1" dirty="0" smtClean="0">
                <a:solidFill>
                  <a:prstClr val="black"/>
                </a:solidFill>
                <a:latin typeface="Marianne" panose="02000000000000000000" pitchFamily="50" charset="0"/>
              </a:rPr>
              <a:t>Focus : comment sont calculés les points du barème scolaire ? </a:t>
            </a:r>
            <a:endParaRPr lang="fr-FR" sz="2400" b="1" i="1" dirty="0">
              <a:solidFill>
                <a:prstClr val="black"/>
              </a:solidFill>
              <a:latin typeface="Marianne" panose="02000000000000000000" pitchFamily="50"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418796375"/>
              </p:ext>
            </p:extLst>
          </p:nvPr>
        </p:nvGraphicFramePr>
        <p:xfrm>
          <a:off x="4246616" y="1598524"/>
          <a:ext cx="5962299" cy="455134"/>
        </p:xfrm>
        <a:graphic>
          <a:graphicData uri="http://schemas.openxmlformats.org/drawingml/2006/table">
            <a:tbl>
              <a:tblPr firstRow="1" firstCol="1" bandRow="1">
                <a:tableStyleId>{21E4AEA4-8DFA-4A89-87EB-49C32662AFE0}</a:tableStyleId>
              </a:tblPr>
              <a:tblGrid>
                <a:gridCol w="1192201">
                  <a:extLst>
                    <a:ext uri="{9D8B030D-6E8A-4147-A177-3AD203B41FA5}">
                      <a16:colId xmlns:a16="http://schemas.microsoft.com/office/drawing/2014/main" val="189481406"/>
                    </a:ext>
                  </a:extLst>
                </a:gridCol>
                <a:gridCol w="1192201">
                  <a:extLst>
                    <a:ext uri="{9D8B030D-6E8A-4147-A177-3AD203B41FA5}">
                      <a16:colId xmlns:a16="http://schemas.microsoft.com/office/drawing/2014/main" val="3377239693"/>
                    </a:ext>
                  </a:extLst>
                </a:gridCol>
                <a:gridCol w="1192201">
                  <a:extLst>
                    <a:ext uri="{9D8B030D-6E8A-4147-A177-3AD203B41FA5}">
                      <a16:colId xmlns:a16="http://schemas.microsoft.com/office/drawing/2014/main" val="3415665546"/>
                    </a:ext>
                  </a:extLst>
                </a:gridCol>
                <a:gridCol w="1192848">
                  <a:extLst>
                    <a:ext uri="{9D8B030D-6E8A-4147-A177-3AD203B41FA5}">
                      <a16:colId xmlns:a16="http://schemas.microsoft.com/office/drawing/2014/main" val="3999997985"/>
                    </a:ext>
                  </a:extLst>
                </a:gridCol>
                <a:gridCol w="1192848">
                  <a:extLst>
                    <a:ext uri="{9D8B030D-6E8A-4147-A177-3AD203B41FA5}">
                      <a16:colId xmlns:a16="http://schemas.microsoft.com/office/drawing/2014/main" val="1514239953"/>
                    </a:ext>
                  </a:extLst>
                </a:gridCol>
              </a:tblGrid>
              <a:tr h="227567">
                <a:tc>
                  <a:txBody>
                    <a:bodyPr/>
                    <a:lstStyle/>
                    <a:p>
                      <a:pPr algn="ctr">
                        <a:spcAft>
                          <a:spcPts val="0"/>
                        </a:spcAft>
                      </a:pPr>
                      <a:r>
                        <a:rPr lang="fr-FR" sz="1400">
                          <a:effectLst/>
                        </a:rPr>
                        <a:t>Maitrise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Insuffisante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Fragile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Satisfaisante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Très bonne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270666"/>
                  </a:ext>
                </a:extLst>
              </a:tr>
              <a:tr h="227567">
                <a:tc>
                  <a:txBody>
                    <a:bodyPr/>
                    <a:lstStyle/>
                    <a:p>
                      <a:pPr algn="ctr">
                        <a:spcAft>
                          <a:spcPts val="0"/>
                        </a:spcAft>
                      </a:pPr>
                      <a:r>
                        <a:rPr lang="fr-FR" sz="1400">
                          <a:effectLst/>
                        </a:rPr>
                        <a:t>Points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25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40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50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997363"/>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865466427"/>
              </p:ext>
            </p:extLst>
          </p:nvPr>
        </p:nvGraphicFramePr>
        <p:xfrm>
          <a:off x="4069704" y="5165104"/>
          <a:ext cx="7002825" cy="477266"/>
        </p:xfrm>
        <a:graphic>
          <a:graphicData uri="http://schemas.openxmlformats.org/drawingml/2006/table">
            <a:tbl>
              <a:tblPr firstRow="1" firstCol="1" bandRow="1">
                <a:tableStyleId>{21E4AEA4-8DFA-4A89-87EB-49C32662AFE0}</a:tableStyleId>
              </a:tblPr>
              <a:tblGrid>
                <a:gridCol w="1400261">
                  <a:extLst>
                    <a:ext uri="{9D8B030D-6E8A-4147-A177-3AD203B41FA5}">
                      <a16:colId xmlns:a16="http://schemas.microsoft.com/office/drawing/2014/main" val="1796740696"/>
                    </a:ext>
                  </a:extLst>
                </a:gridCol>
                <a:gridCol w="1400261">
                  <a:extLst>
                    <a:ext uri="{9D8B030D-6E8A-4147-A177-3AD203B41FA5}">
                      <a16:colId xmlns:a16="http://schemas.microsoft.com/office/drawing/2014/main" val="4076097727"/>
                    </a:ext>
                  </a:extLst>
                </a:gridCol>
                <a:gridCol w="1400261">
                  <a:extLst>
                    <a:ext uri="{9D8B030D-6E8A-4147-A177-3AD203B41FA5}">
                      <a16:colId xmlns:a16="http://schemas.microsoft.com/office/drawing/2014/main" val="1314669409"/>
                    </a:ext>
                  </a:extLst>
                </a:gridCol>
                <a:gridCol w="1401021">
                  <a:extLst>
                    <a:ext uri="{9D8B030D-6E8A-4147-A177-3AD203B41FA5}">
                      <a16:colId xmlns:a16="http://schemas.microsoft.com/office/drawing/2014/main" val="3855351782"/>
                    </a:ext>
                  </a:extLst>
                </a:gridCol>
                <a:gridCol w="1401021">
                  <a:extLst>
                    <a:ext uri="{9D8B030D-6E8A-4147-A177-3AD203B41FA5}">
                      <a16:colId xmlns:a16="http://schemas.microsoft.com/office/drawing/2014/main" val="2774209920"/>
                    </a:ext>
                  </a:extLst>
                </a:gridCol>
              </a:tblGrid>
              <a:tr h="238633">
                <a:tc>
                  <a:txBody>
                    <a:bodyPr/>
                    <a:lstStyle/>
                    <a:p>
                      <a:pPr algn="ctr">
                        <a:spcAft>
                          <a:spcPts val="0"/>
                        </a:spcAft>
                      </a:pPr>
                      <a:r>
                        <a:rPr lang="fr-FR" sz="1400" dirty="0">
                          <a:effectLst/>
                        </a:rPr>
                        <a:t>Notes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0 à moins de 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5 à moins de 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10 à moins de 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15 à 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400797"/>
                  </a:ext>
                </a:extLst>
              </a:tr>
              <a:tr h="238633">
                <a:tc>
                  <a:txBody>
                    <a:bodyPr/>
                    <a:lstStyle/>
                    <a:p>
                      <a:pPr algn="ctr">
                        <a:spcAft>
                          <a:spcPts val="0"/>
                        </a:spcAft>
                      </a:pPr>
                      <a:r>
                        <a:rPr lang="fr-FR" sz="1400">
                          <a:effectLst/>
                        </a:rPr>
                        <a:t>Points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13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16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290120"/>
                  </a:ext>
                </a:extLst>
              </a:tr>
            </a:tbl>
          </a:graphicData>
        </a:graphic>
      </p:graphicFrame>
    </p:spTree>
    <p:extLst>
      <p:ext uri="{BB962C8B-B14F-4D97-AF65-F5344CB8AC3E}">
        <p14:creationId xmlns:p14="http://schemas.microsoft.com/office/powerpoint/2010/main" val="2295729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ZoneTexte 8"/>
          <p:cNvSpPr txBox="1"/>
          <p:nvPr/>
        </p:nvSpPr>
        <p:spPr>
          <a:xfrm>
            <a:off x="253042" y="1171707"/>
            <a:ext cx="11570898" cy="5816977"/>
          </a:xfrm>
          <a:prstGeom prst="rect">
            <a:avLst/>
          </a:prstGeom>
          <a:noFill/>
        </p:spPr>
        <p:txBody>
          <a:bodyPr wrap="square" rtlCol="0">
            <a:spAutoFit/>
          </a:bodyPr>
          <a:lstStyle/>
          <a:p>
            <a:pPr marL="285750" indent="-285750" algn="just">
              <a:buFont typeface="Arial" panose="020B0604020202020204" pitchFamily="34" charset="0"/>
              <a:buChar char="•"/>
            </a:pPr>
            <a:r>
              <a:rPr lang="fr-FR" sz="2000" b="1" i="1" dirty="0">
                <a:solidFill>
                  <a:prstClr val="black"/>
                </a:solidFill>
                <a:latin typeface="Calibri" panose="020F0502020204030204"/>
              </a:rPr>
              <a:t>E</a:t>
            </a:r>
            <a:r>
              <a:rPr lang="fr-FR" sz="2000" b="1" i="1" dirty="0" smtClean="0">
                <a:solidFill>
                  <a:prstClr val="black"/>
                </a:solidFill>
                <a:latin typeface="Calibri" panose="020F0502020204030204"/>
              </a:rPr>
              <a:t>xemple </a:t>
            </a:r>
            <a:r>
              <a:rPr lang="fr-FR" sz="2000" b="1" i="1" dirty="0">
                <a:solidFill>
                  <a:prstClr val="black"/>
                </a:solidFill>
                <a:latin typeface="Calibri" panose="020F0502020204030204"/>
              </a:rPr>
              <a:t>:</a:t>
            </a: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algn="just"/>
            <a:endParaRPr lang="fr-FR" sz="1600" b="1" i="1" dirty="0">
              <a:solidFill>
                <a:prstClr val="black"/>
              </a:solidFill>
              <a:latin typeface="Calibri" panose="020F0502020204030204"/>
            </a:endParaRPr>
          </a:p>
          <a:p>
            <a:pPr algn="just"/>
            <a:endParaRPr lang="fr-FR" sz="1400"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2000" b="1" i="1" dirty="0" smtClean="0">
              <a:solidFill>
                <a:prstClr val="black"/>
              </a:solidFill>
              <a:latin typeface="Calibri" panose="020F0502020204030204"/>
            </a:endParaRPr>
          </a:p>
          <a:p>
            <a:pPr marL="285750" indent="-285750" algn="just">
              <a:buFont typeface="Arial" panose="020B0604020202020204" pitchFamily="34" charset="0"/>
              <a:buChar char="•"/>
            </a:pPr>
            <a:endParaRPr lang="fr-FR" sz="2000" b="1" i="1" dirty="0" smtClean="0">
              <a:solidFill>
                <a:prstClr val="black"/>
              </a:solidFill>
              <a:latin typeface="Calibri" panose="020F0502020204030204"/>
            </a:endParaRPr>
          </a:p>
          <a:p>
            <a:pPr marL="285750" indent="-285750" algn="just">
              <a:buFont typeface="Arial" panose="020B0604020202020204" pitchFamily="34" charset="0"/>
              <a:buChar char="•"/>
            </a:pPr>
            <a:r>
              <a:rPr lang="fr-FR" sz="2000" b="1" i="1" dirty="0" smtClean="0">
                <a:solidFill>
                  <a:prstClr val="black"/>
                </a:solidFill>
                <a:latin typeface="Calibri" panose="020F0502020204030204"/>
              </a:rPr>
              <a:t>Harmonisation </a:t>
            </a:r>
            <a:r>
              <a:rPr lang="fr-FR" sz="2000" b="1" i="1" dirty="0">
                <a:solidFill>
                  <a:prstClr val="black"/>
                </a:solidFill>
                <a:latin typeface="Calibri" panose="020F0502020204030204"/>
              </a:rPr>
              <a:t>académique et nationale</a:t>
            </a:r>
          </a:p>
          <a:p>
            <a:pPr marL="285750" indent="-285750" algn="just">
              <a:buFont typeface="Arial" panose="020B0604020202020204" pitchFamily="34" charset="0"/>
              <a:buChar char="•"/>
            </a:pPr>
            <a:endParaRPr lang="fr-FR" sz="400" b="1" dirty="0">
              <a:solidFill>
                <a:prstClr val="black"/>
              </a:solidFill>
              <a:latin typeface="Calibri" panose="020F0502020204030204"/>
            </a:endParaRPr>
          </a:p>
          <a:p>
            <a:pPr marL="285750" indent="-285750" algn="just">
              <a:buFont typeface="Wingdings" panose="05000000000000000000" pitchFamily="2" charset="2"/>
              <a:buChar char="Ø"/>
            </a:pPr>
            <a:r>
              <a:rPr lang="fr-FR" sz="1400" b="1" dirty="0">
                <a:solidFill>
                  <a:prstClr val="black"/>
                </a:solidFill>
                <a:latin typeface="Calibri" panose="020F0502020204030204"/>
              </a:rPr>
              <a:t>Socle commun de connaissances et de compétences : </a:t>
            </a:r>
            <a:r>
              <a:rPr lang="fr-FR" sz="1400" dirty="0">
                <a:solidFill>
                  <a:prstClr val="black"/>
                </a:solidFill>
                <a:latin typeface="Calibri" panose="020F0502020204030204"/>
              </a:rPr>
              <a:t>examen systématique par l’académie du taux de validation, par collège, et comparaison avec les années antérieures, au moment de la bascule du LSU dans </a:t>
            </a:r>
            <a:r>
              <a:rPr lang="fr-FR" sz="1400" dirty="0" smtClean="0">
                <a:solidFill>
                  <a:prstClr val="black"/>
                </a:solidFill>
                <a:latin typeface="Calibri" panose="020F0502020204030204"/>
              </a:rPr>
              <a:t>Affelnet. </a:t>
            </a:r>
            <a:r>
              <a:rPr lang="fr-FR" sz="1400" dirty="0">
                <a:solidFill>
                  <a:prstClr val="black"/>
                </a:solidFill>
                <a:latin typeface="Calibri" panose="020F0502020204030204"/>
              </a:rPr>
              <a:t>En cas d’écarts importants </a:t>
            </a:r>
            <a:r>
              <a:rPr lang="fr-FR" sz="1400" dirty="0" smtClean="0">
                <a:solidFill>
                  <a:prstClr val="black"/>
                </a:solidFill>
                <a:latin typeface="Calibri" panose="020F0502020204030204"/>
              </a:rPr>
              <a:t>observés entre classes / entre collèges au regard des notes obtenues, </a:t>
            </a:r>
            <a:r>
              <a:rPr lang="fr-FR" sz="1400" dirty="0">
                <a:solidFill>
                  <a:prstClr val="black"/>
                </a:solidFill>
                <a:latin typeface="Calibri" panose="020F0502020204030204"/>
              </a:rPr>
              <a:t>une harmonisation est mise en œuvre par le chef d’établissement.</a:t>
            </a:r>
          </a:p>
          <a:p>
            <a:pPr algn="just"/>
            <a:endParaRPr lang="fr-FR" sz="1400" dirty="0">
              <a:solidFill>
                <a:prstClr val="black"/>
              </a:solidFill>
              <a:latin typeface="Calibri" panose="020F0502020204030204"/>
            </a:endParaRPr>
          </a:p>
          <a:p>
            <a:pPr marL="285750" indent="-285750" algn="just">
              <a:buFont typeface="Wingdings" panose="05000000000000000000" pitchFamily="2" charset="2"/>
              <a:buChar char="Ø"/>
            </a:pPr>
            <a:r>
              <a:rPr lang="fr-FR" sz="1400" b="1" dirty="0">
                <a:solidFill>
                  <a:prstClr val="black"/>
                </a:solidFill>
                <a:latin typeface="Calibri" panose="020F0502020204030204"/>
              </a:rPr>
              <a:t>Moyennes annuelles de l’année de 3</a:t>
            </a:r>
            <a:r>
              <a:rPr lang="fr-FR" sz="1400" b="1" baseline="30000" dirty="0">
                <a:solidFill>
                  <a:prstClr val="black"/>
                </a:solidFill>
                <a:latin typeface="Calibri" panose="020F0502020204030204"/>
              </a:rPr>
              <a:t>ème</a:t>
            </a:r>
            <a:r>
              <a:rPr lang="fr-FR" sz="1400" b="1" dirty="0">
                <a:solidFill>
                  <a:prstClr val="black"/>
                </a:solidFill>
                <a:latin typeface="Calibri" panose="020F0502020204030204"/>
              </a:rPr>
              <a:t> </a:t>
            </a:r>
            <a:r>
              <a:rPr lang="fr-FR" sz="1400" dirty="0">
                <a:solidFill>
                  <a:prstClr val="black"/>
                </a:solidFill>
                <a:latin typeface="Calibri" panose="020F0502020204030204"/>
              </a:rPr>
              <a:t>= </a:t>
            </a:r>
            <a:r>
              <a:rPr lang="fr-FR" sz="1400" dirty="0" smtClean="0">
                <a:solidFill>
                  <a:prstClr val="black"/>
                </a:solidFill>
                <a:latin typeface="Calibri" panose="020F0502020204030204"/>
              </a:rPr>
              <a:t>une formule </a:t>
            </a:r>
            <a:r>
              <a:rPr lang="fr-FR" sz="1400" dirty="0">
                <a:solidFill>
                  <a:prstClr val="black"/>
                </a:solidFill>
                <a:latin typeface="Calibri" panose="020F0502020204030204"/>
              </a:rPr>
              <a:t>nationale de lissage </a:t>
            </a:r>
            <a:r>
              <a:rPr lang="fr-FR" sz="1400" dirty="0" smtClean="0">
                <a:solidFill>
                  <a:prstClr val="black"/>
                </a:solidFill>
                <a:latin typeface="Calibri" panose="020F0502020204030204"/>
              </a:rPr>
              <a:t>est appliquée</a:t>
            </a:r>
            <a:r>
              <a:rPr lang="fr-FR" sz="1400" dirty="0">
                <a:solidFill>
                  <a:prstClr val="black"/>
                </a:solidFill>
                <a:latin typeface="Calibri" panose="020F0502020204030204"/>
              </a:rPr>
              <a:t>, avant la multiplication par les coefficients :</a:t>
            </a:r>
          </a:p>
          <a:p>
            <a:pPr algn="just"/>
            <a:endParaRPr lang="fr-FR" sz="1400" i="1" dirty="0">
              <a:solidFill>
                <a:prstClr val="black"/>
              </a:solidFill>
              <a:latin typeface="Calibri" panose="020F0502020204030204"/>
            </a:endParaRPr>
          </a:p>
          <a:p>
            <a:pPr algn="just"/>
            <a:r>
              <a:rPr lang="fr-FR" sz="1400" i="1" dirty="0">
                <a:solidFill>
                  <a:prstClr val="black"/>
                </a:solidFill>
                <a:latin typeface="Calibri" panose="020F0502020204030204"/>
              </a:rPr>
              <a:t>	[(points – moyenne des points du groupe)/ écart type du groupe +10] x 10</a:t>
            </a:r>
            <a:endParaRPr lang="fr-FR" sz="1600" i="1" dirty="0">
              <a:solidFill>
                <a:prstClr val="black"/>
              </a:solidFill>
              <a:latin typeface="Calibri" panose="020F0502020204030204"/>
            </a:endParaRPr>
          </a:p>
          <a:p>
            <a:pPr marL="285750" indent="-285750">
              <a:buFont typeface="Arial" panose="020B0604020202020204" pitchFamily="34" charset="0"/>
              <a:buChar char="•"/>
            </a:pPr>
            <a:endParaRPr lang="fr-FR" sz="1600" i="1" dirty="0">
              <a:solidFill>
                <a:prstClr val="black"/>
              </a:solidFill>
              <a:latin typeface="Calibri" panose="020F0502020204030204"/>
            </a:endParaRPr>
          </a:p>
        </p:txBody>
      </p:sp>
      <p:sp>
        <p:nvSpPr>
          <p:cNvPr id="6" name="Titre 1"/>
          <p:cNvSpPr txBox="1">
            <a:spLocks/>
          </p:cNvSpPr>
          <p:nvPr/>
        </p:nvSpPr>
        <p:spPr>
          <a:xfrm>
            <a:off x="2133600" y="289981"/>
            <a:ext cx="9535063" cy="70850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2400" b="1" i="1" dirty="0" smtClean="0">
                <a:solidFill>
                  <a:prstClr val="black"/>
                </a:solidFill>
                <a:latin typeface="Marianne" panose="02000000000000000000" pitchFamily="50" charset="0"/>
              </a:rPr>
              <a:t>Focus : comment sont calculés les points du barème scolaire ? </a:t>
            </a:r>
            <a:endParaRPr lang="fr-FR" sz="2400" b="1" i="1" dirty="0">
              <a:solidFill>
                <a:prstClr val="black"/>
              </a:solidFill>
              <a:latin typeface="Marianne" panose="02000000000000000000" pitchFamily="50"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911120228"/>
              </p:ext>
            </p:extLst>
          </p:nvPr>
        </p:nvGraphicFramePr>
        <p:xfrm>
          <a:off x="828135" y="1639605"/>
          <a:ext cx="10887874" cy="3016575"/>
        </p:xfrm>
        <a:graphic>
          <a:graphicData uri="http://schemas.openxmlformats.org/drawingml/2006/table">
            <a:tbl>
              <a:tblPr firstRow="1" firstCol="1" bandRow="1">
                <a:tableStyleId>{21E4AEA4-8DFA-4A89-87EB-49C32662AFE0}</a:tableStyleId>
              </a:tblPr>
              <a:tblGrid>
                <a:gridCol w="1938919">
                  <a:extLst>
                    <a:ext uri="{9D8B030D-6E8A-4147-A177-3AD203B41FA5}">
                      <a16:colId xmlns:a16="http://schemas.microsoft.com/office/drawing/2014/main" val="1474533040"/>
                    </a:ext>
                  </a:extLst>
                </a:gridCol>
                <a:gridCol w="2554984">
                  <a:extLst>
                    <a:ext uri="{9D8B030D-6E8A-4147-A177-3AD203B41FA5}">
                      <a16:colId xmlns:a16="http://schemas.microsoft.com/office/drawing/2014/main" val="3043978631"/>
                    </a:ext>
                  </a:extLst>
                </a:gridCol>
                <a:gridCol w="3223660">
                  <a:extLst>
                    <a:ext uri="{9D8B030D-6E8A-4147-A177-3AD203B41FA5}">
                      <a16:colId xmlns:a16="http://schemas.microsoft.com/office/drawing/2014/main" val="296208403"/>
                    </a:ext>
                  </a:extLst>
                </a:gridCol>
                <a:gridCol w="1046876">
                  <a:extLst>
                    <a:ext uri="{9D8B030D-6E8A-4147-A177-3AD203B41FA5}">
                      <a16:colId xmlns:a16="http://schemas.microsoft.com/office/drawing/2014/main" val="3611397228"/>
                    </a:ext>
                  </a:extLst>
                </a:gridCol>
                <a:gridCol w="2123435">
                  <a:extLst>
                    <a:ext uri="{9D8B030D-6E8A-4147-A177-3AD203B41FA5}">
                      <a16:colId xmlns:a16="http://schemas.microsoft.com/office/drawing/2014/main" val="4278411533"/>
                    </a:ext>
                  </a:extLst>
                </a:gridCol>
              </a:tblGrid>
              <a:tr h="456255">
                <a:tc>
                  <a:txBody>
                    <a:bodyPr/>
                    <a:lstStyle/>
                    <a:p>
                      <a:pPr algn="ctr">
                        <a:spcAft>
                          <a:spcPts val="0"/>
                        </a:spcAft>
                      </a:pPr>
                      <a:r>
                        <a:rPr lang="fr-FR" sz="1400" dirty="0" smtClean="0">
                          <a:effectLst/>
                        </a:rPr>
                        <a:t>Disciplines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mn-lt"/>
                          <a:ea typeface="+mn-ea"/>
                          <a:cs typeface="+mn-cs"/>
                        </a:rPr>
                        <a:t>Moyennes</a:t>
                      </a:r>
                      <a:r>
                        <a:rPr lang="fr-FR" sz="1400" baseline="0" dirty="0" smtClean="0">
                          <a:effectLst/>
                          <a:latin typeface="+mn-lt"/>
                          <a:ea typeface="+mn-ea"/>
                          <a:cs typeface="+mn-cs"/>
                        </a:rPr>
                        <a:t> trimestrielles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Points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Coefficient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Total</a:t>
                      </a:r>
                    </a:p>
                    <a:p>
                      <a:pPr algn="ctr">
                        <a:spcAft>
                          <a:spcPts val="0"/>
                        </a:spcAft>
                      </a:pPr>
                      <a:r>
                        <a:rPr lang="fr-FR" sz="1400" dirty="0" smtClean="0">
                          <a:effectLst/>
                        </a:rPr>
                        <a:t>(sans harmonisation)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712134"/>
                  </a:ext>
                </a:extLst>
              </a:tr>
              <a:tr h="200469">
                <a:tc>
                  <a:txBody>
                    <a:bodyPr/>
                    <a:lstStyle/>
                    <a:p>
                      <a:pPr algn="ctr">
                        <a:spcAft>
                          <a:spcPts val="0"/>
                        </a:spcAft>
                      </a:pPr>
                      <a:r>
                        <a:rPr lang="fr-FR" sz="1400">
                          <a:effectLst/>
                        </a:rPr>
                        <a:t>Français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12,8 / 13,5 / 16,2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(13+13+16)/3 = 14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14</a:t>
                      </a:r>
                      <a:r>
                        <a:rPr lang="fr-FR" sz="1400" baseline="0" dirty="0" smtClean="0">
                          <a:effectLst/>
                        </a:rPr>
                        <a:t> </a:t>
                      </a:r>
                      <a:r>
                        <a:rPr lang="fr-FR" sz="1400" dirty="0" smtClean="0">
                          <a:effectLst/>
                        </a:rPr>
                        <a:t>x </a:t>
                      </a:r>
                      <a:r>
                        <a:rPr lang="fr-FR" sz="1400" dirty="0">
                          <a:effectLst/>
                        </a:rPr>
                        <a:t>5 = </a:t>
                      </a:r>
                      <a:r>
                        <a:rPr lang="fr-FR" sz="1400" dirty="0" smtClean="0">
                          <a:effectLst/>
                        </a:rPr>
                        <a:t>70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738487"/>
                  </a:ext>
                </a:extLst>
              </a:tr>
              <a:tr h="200469">
                <a:tc>
                  <a:txBody>
                    <a:bodyPr/>
                    <a:lstStyle/>
                    <a:p>
                      <a:pPr algn="ctr">
                        <a:spcAft>
                          <a:spcPts val="0"/>
                        </a:spcAft>
                      </a:pPr>
                      <a:r>
                        <a:rPr lang="fr-FR" sz="1400">
                          <a:effectLst/>
                        </a:rPr>
                        <a:t>Mathématiques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15,5</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14,1 / 16,7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(16+13+16)/3</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15 </a:t>
                      </a:r>
                      <a:r>
                        <a:rPr lang="fr-FR" sz="1400" dirty="0">
                          <a:effectLst/>
                        </a:rPr>
                        <a:t>x 5 = </a:t>
                      </a:r>
                      <a:r>
                        <a:rPr lang="fr-FR" sz="1400" dirty="0" smtClean="0">
                          <a:effectLst/>
                        </a:rPr>
                        <a:t>75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855544"/>
                  </a:ext>
                </a:extLst>
              </a:tr>
              <a:tr h="200469">
                <a:tc>
                  <a:txBody>
                    <a:bodyPr/>
                    <a:lstStyle/>
                    <a:p>
                      <a:pPr algn="ctr">
                        <a:spcAft>
                          <a:spcPts val="0"/>
                        </a:spcAft>
                      </a:pPr>
                      <a:r>
                        <a:rPr lang="fr-FR" sz="1400">
                          <a:effectLst/>
                        </a:rPr>
                        <a:t>Histoire/Géo</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12,2 / 11,6 / 14,4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(13+13+13)/3</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13 x 4 = 52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892655"/>
                  </a:ext>
                </a:extLst>
              </a:tr>
              <a:tr h="200469">
                <a:tc>
                  <a:txBody>
                    <a:bodyPr/>
                    <a:lstStyle/>
                    <a:p>
                      <a:pPr algn="ctr">
                        <a:spcAft>
                          <a:spcPts val="0"/>
                        </a:spcAft>
                      </a:pPr>
                      <a:r>
                        <a:rPr lang="fr-FR" sz="1400" dirty="0" smtClean="0">
                          <a:effectLst/>
                        </a:rPr>
                        <a:t>LVE Anglais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17,7</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18,6 / 16,2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[(16+16+16)/3 +</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(13+16+16)/3]/2</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15,5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smtClean="0">
                          <a:effectLst/>
                        </a:rPr>
                        <a:t>15,5</a:t>
                      </a:r>
                      <a:r>
                        <a:rPr lang="fr-FR" sz="1400" baseline="0" dirty="0" smtClean="0">
                          <a:effectLst/>
                        </a:rPr>
                        <a:t> </a:t>
                      </a:r>
                      <a:r>
                        <a:rPr lang="fr-FR" sz="1400" dirty="0" smtClean="0">
                          <a:effectLst/>
                        </a:rPr>
                        <a:t>x </a:t>
                      </a:r>
                      <a:r>
                        <a:rPr lang="fr-FR" sz="1400" dirty="0">
                          <a:effectLst/>
                        </a:rPr>
                        <a:t>4 = </a:t>
                      </a:r>
                      <a:r>
                        <a:rPr lang="fr-FR" sz="1400" dirty="0" smtClean="0">
                          <a:effectLst/>
                        </a:rPr>
                        <a:t>62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549515"/>
                  </a:ext>
                </a:extLst>
              </a:tr>
              <a:tr h="200469">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LVE Allemand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14,5 / 16,6 / 18,2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87052"/>
                  </a:ext>
                </a:extLst>
              </a:tr>
              <a:tr h="200469">
                <a:tc>
                  <a:txBody>
                    <a:bodyPr/>
                    <a:lstStyle/>
                    <a:p>
                      <a:pPr algn="ctr">
                        <a:spcAft>
                          <a:spcPts val="0"/>
                        </a:spcAft>
                      </a:pPr>
                      <a:r>
                        <a:rPr lang="fr-FR" sz="1400" dirty="0">
                          <a:effectLst/>
                        </a:rPr>
                        <a:t>EPS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14,3 / 15,5</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16,3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(13+16+16)</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15 </a:t>
                      </a:r>
                      <a:r>
                        <a:rPr lang="fr-FR" sz="1400" dirty="0">
                          <a:effectLst/>
                        </a:rPr>
                        <a:t>x 4 = </a:t>
                      </a:r>
                      <a:r>
                        <a:rPr lang="fr-FR" sz="1400" dirty="0" smtClean="0">
                          <a:effectLst/>
                        </a:rPr>
                        <a:t>60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138275"/>
                  </a:ext>
                </a:extLst>
              </a:tr>
              <a:tr h="200469">
                <a:tc>
                  <a:txBody>
                    <a:bodyPr/>
                    <a:lstStyle/>
                    <a:p>
                      <a:pPr algn="ctr">
                        <a:spcAft>
                          <a:spcPts val="0"/>
                        </a:spcAft>
                      </a:pPr>
                      <a:r>
                        <a:rPr lang="fr-FR" sz="1400" dirty="0" smtClean="0">
                          <a:effectLst/>
                        </a:rPr>
                        <a:t>Arts plastiques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19,4 / 15,7 / 18,6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[(16+16+16)/3 + (13+13+16)/3]/2</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smtClean="0">
                          <a:effectLst/>
                        </a:rPr>
                        <a:t>15 </a:t>
                      </a:r>
                      <a:r>
                        <a:rPr lang="fr-FR" sz="1400" dirty="0">
                          <a:effectLst/>
                        </a:rPr>
                        <a:t>x 4 = </a:t>
                      </a:r>
                      <a:r>
                        <a:rPr lang="fr-FR" sz="1400" dirty="0" smtClean="0">
                          <a:effectLst/>
                        </a:rPr>
                        <a:t>60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461448"/>
                  </a:ext>
                </a:extLst>
              </a:tr>
              <a:tr h="200469">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Education musicale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12,2</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14,4 / 15,2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190890"/>
                  </a:ext>
                </a:extLst>
              </a:tr>
              <a:tr h="200469">
                <a:tc>
                  <a:txBody>
                    <a:bodyPr/>
                    <a:lstStyle/>
                    <a:p>
                      <a:pPr algn="ctr">
                        <a:spcAft>
                          <a:spcPts val="0"/>
                        </a:spcAft>
                      </a:pPr>
                      <a:r>
                        <a:rPr lang="fr-FR" sz="1400" dirty="0" smtClean="0">
                          <a:effectLst/>
                        </a:rPr>
                        <a:t>SVT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10,6 / 11,2 / 9,4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[(13+13+8)/3 + (13+13+13)/3 + (16+16+16)/3]/3</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13,4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fr-FR" sz="1400" dirty="0" smtClean="0">
                          <a:effectLst/>
                        </a:rPr>
                        <a:t>13,4 </a:t>
                      </a:r>
                      <a:r>
                        <a:rPr lang="fr-FR" sz="1400" dirty="0">
                          <a:effectLst/>
                        </a:rPr>
                        <a:t>x 4 = </a:t>
                      </a:r>
                      <a:r>
                        <a:rPr lang="fr-FR" sz="1400" dirty="0" smtClean="0">
                          <a:effectLst/>
                        </a:rPr>
                        <a:t>53,6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9012109"/>
                  </a:ext>
                </a:extLst>
              </a:tr>
              <a:tr h="200469">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Physique-Chimie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11,5 / 13,2 / 14,3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635075"/>
                  </a:ext>
                </a:extLst>
              </a:tr>
              <a:tr h="200469">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Technologie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16,5 / 15,2 / 18,4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686747"/>
                  </a:ext>
                </a:extLst>
              </a:tr>
              <a:tr h="200469">
                <a:tc>
                  <a:txBody>
                    <a:bodyPr/>
                    <a:lstStyle/>
                    <a:p>
                      <a:pPr algn="ctr">
                        <a:spcAft>
                          <a:spcPts val="0"/>
                        </a:spcAft>
                      </a:pPr>
                      <a:r>
                        <a:rPr lang="fr-FR" sz="1400">
                          <a:effectLst/>
                        </a:rPr>
                        <a:t>Total / 4800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432,6 </a:t>
                      </a:r>
                      <a:r>
                        <a:rPr lang="fr-FR" sz="1400" dirty="0">
                          <a:effectLst/>
                        </a:rPr>
                        <a:t>x 10 = </a:t>
                      </a:r>
                      <a:r>
                        <a:rPr lang="fr-FR" sz="1400" dirty="0" smtClean="0">
                          <a:effectLst/>
                        </a:rPr>
                        <a:t>4326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385439"/>
                  </a:ext>
                </a:extLst>
              </a:tr>
            </a:tbl>
          </a:graphicData>
        </a:graphic>
      </p:graphicFrame>
    </p:spTree>
    <p:extLst>
      <p:ext uri="{BB962C8B-B14F-4D97-AF65-F5344CB8AC3E}">
        <p14:creationId xmlns:p14="http://schemas.microsoft.com/office/powerpoint/2010/main" val="2553848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pic>
        <p:nvPicPr>
          <p:cNvPr id="3" name="Image 2"/>
          <p:cNvPicPr>
            <a:picLocks noChangeAspect="1"/>
          </p:cNvPicPr>
          <p:nvPr/>
        </p:nvPicPr>
        <p:blipFill rotWithShape="1">
          <a:blip r:embed="rId3"/>
          <a:srcRect l="54137" t="20286" r="11994" b="10636"/>
          <a:stretch/>
        </p:blipFill>
        <p:spPr>
          <a:xfrm>
            <a:off x="6636589" y="56005"/>
            <a:ext cx="4917057" cy="6685845"/>
          </a:xfrm>
          <a:prstGeom prst="rect">
            <a:avLst/>
          </a:prstGeom>
        </p:spPr>
      </p:pic>
      <p:sp>
        <p:nvSpPr>
          <p:cNvPr id="6" name="ZoneTexte 5"/>
          <p:cNvSpPr txBox="1"/>
          <p:nvPr/>
        </p:nvSpPr>
        <p:spPr>
          <a:xfrm>
            <a:off x="178279" y="2607232"/>
            <a:ext cx="6170763" cy="1200329"/>
          </a:xfrm>
          <a:prstGeom prst="rect">
            <a:avLst/>
          </a:prstGeom>
          <a:noFill/>
        </p:spPr>
        <p:txBody>
          <a:bodyPr wrap="square" rtlCol="0">
            <a:spAutoFit/>
          </a:bodyPr>
          <a:lstStyle/>
          <a:p>
            <a:pPr algn="ctr"/>
            <a:r>
              <a:rPr lang="fr-FR" sz="3600" b="1" dirty="0"/>
              <a:t>C</a:t>
            </a:r>
            <a:r>
              <a:rPr lang="fr-FR" sz="3600" b="1" dirty="0" smtClean="0"/>
              <a:t>omment se passe l’affectation</a:t>
            </a:r>
          </a:p>
          <a:p>
            <a:pPr algn="ctr"/>
            <a:r>
              <a:rPr lang="fr-FR" sz="3600" b="1" dirty="0" smtClean="0"/>
              <a:t>en Seconde GT? </a:t>
            </a:r>
            <a:endParaRPr lang="fr-FR" sz="2800" b="1" dirty="0"/>
          </a:p>
        </p:txBody>
      </p:sp>
    </p:spTree>
    <p:extLst>
      <p:ext uri="{BB962C8B-B14F-4D97-AF65-F5344CB8AC3E}">
        <p14:creationId xmlns:p14="http://schemas.microsoft.com/office/powerpoint/2010/main" val="1621018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Comment se passe l’affectation…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…dans la 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p:cNvSpPr txBox="1"/>
          <p:nvPr/>
        </p:nvSpPr>
        <p:spPr>
          <a:xfrm>
            <a:off x="314378" y="2651185"/>
            <a:ext cx="1172809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Le projet, après la classe de 3</a:t>
            </a:r>
            <a:r>
              <a:rPr kumimoji="0" lang="fr-FR" sz="24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porte sur…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l’entrée </a:t>
            </a:r>
            <a:r>
              <a:rPr kumimoji="0" lang="fr-F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en 1</a:t>
            </a:r>
            <a:r>
              <a:rPr kumimoji="0" lang="fr-FR" sz="2800" b="1" i="0" u="none" strike="noStrike" kern="1200" cap="none" spc="0" normalizeH="0" baseline="30000" noProof="0" dirty="0" smtClean="0">
                <a:ln>
                  <a:noFill/>
                </a:ln>
                <a:solidFill>
                  <a:prstClr val="white"/>
                </a:solidFill>
                <a:effectLst/>
                <a:uLnTx/>
                <a:uFillTx/>
                <a:latin typeface="Calibri" panose="020F0502020204030204"/>
                <a:ea typeface="+mn-ea"/>
                <a:cs typeface="+mn-cs"/>
              </a:rPr>
              <a:t>ère</a:t>
            </a:r>
            <a:r>
              <a:rPr kumimoji="0" lang="fr-F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 année de CAP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(Certificat d’Aptitude Professionnelle, en 2 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’entrée </a:t>
            </a:r>
            <a:r>
              <a:rPr kumimoji="0" lang="fr-F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en Seconde Professionnelle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(pour préparer un « Bac professionnel » en 3 ans)</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 5"/>
          <p:cNvPicPr>
            <a:picLocks noChangeAspect="1"/>
          </p:cNvPicPr>
          <p:nvPr/>
        </p:nvPicPr>
        <p:blipFill rotWithShape="1">
          <a:blip r:embed="rId3"/>
          <a:srcRect l="85584" t="40024" r="2427" b="41834"/>
          <a:stretch/>
        </p:blipFill>
        <p:spPr>
          <a:xfrm rot="471288">
            <a:off x="10532741" y="2081845"/>
            <a:ext cx="1299713" cy="1311216"/>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20415" t="2263" r="18303" b="3094"/>
          <a:stretch/>
        </p:blipFill>
        <p:spPr>
          <a:xfrm rot="20632539">
            <a:off x="649873" y="5078085"/>
            <a:ext cx="908631" cy="1403231"/>
          </a:xfrm>
          <a:prstGeom prst="rect">
            <a:avLst/>
          </a:prstGeom>
        </p:spPr>
      </p:pic>
    </p:spTree>
    <p:extLst>
      <p:ext uri="{BB962C8B-B14F-4D97-AF65-F5344CB8AC3E}">
        <p14:creationId xmlns:p14="http://schemas.microsoft.com/office/powerpoint/2010/main" val="3463934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9" name="ZoneTexte 8"/>
          <p:cNvSpPr txBox="1"/>
          <p:nvPr/>
        </p:nvSpPr>
        <p:spPr>
          <a:xfrm>
            <a:off x="611857" y="1868689"/>
            <a:ext cx="11345364" cy="523220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400" dirty="0">
                <a:solidFill>
                  <a:prstClr val="black"/>
                </a:solidFill>
                <a:latin typeface="Calibri" panose="020F0502020204030204"/>
              </a:rPr>
              <a:t>I</a:t>
            </a:r>
            <a:r>
              <a:rPr kumimoji="0" lang="fr-FR" sz="2400" b="0" i="0" u="none" strike="noStrike" kern="1200" cap="none" spc="0" normalizeH="0" baseline="0" noProof="0" dirty="0" smtClean="0">
                <a:ln>
                  <a:noFill/>
                </a:ln>
                <a:solidFill>
                  <a:prstClr val="black"/>
                </a:solidFill>
                <a:effectLst/>
                <a:uLnTx/>
                <a:uFillTx/>
                <a:latin typeface="Calibri" panose="020F0502020204030204"/>
              </a:rPr>
              <a:t>l </a:t>
            </a:r>
            <a:r>
              <a:rPr kumimoji="0" lang="fr-FR" sz="2400" b="0" i="0" u="none" strike="noStrike" kern="1200" cap="none" spc="0" normalizeH="0" baseline="0" noProof="0" dirty="0">
                <a:ln>
                  <a:noFill/>
                </a:ln>
                <a:solidFill>
                  <a:prstClr val="black"/>
                </a:solidFill>
                <a:effectLst/>
                <a:uLnTx/>
                <a:uFillTx/>
                <a:latin typeface="Calibri" panose="020F0502020204030204"/>
              </a:rPr>
              <a:t>n’y a pas de lycée professionnel de « secteur » : les candidatures </a:t>
            </a:r>
            <a:r>
              <a:rPr kumimoji="0" lang="fr-FR" sz="2400" b="0" i="0" u="none" strike="noStrike" kern="1200" cap="none" spc="0" normalizeH="0" baseline="0" noProof="0" dirty="0" smtClean="0">
                <a:ln>
                  <a:noFill/>
                </a:ln>
                <a:solidFill>
                  <a:prstClr val="black"/>
                </a:solidFill>
                <a:effectLst/>
                <a:uLnTx/>
                <a:uFillTx/>
                <a:latin typeface="Calibri" panose="020F0502020204030204"/>
              </a:rPr>
              <a:t>des élèves peuvent </a:t>
            </a:r>
            <a:r>
              <a:rPr kumimoji="0" lang="fr-FR" sz="2400" b="0" i="0" u="none" strike="noStrike" kern="1200" cap="none" spc="0" normalizeH="0" baseline="0" noProof="0" dirty="0">
                <a:ln>
                  <a:noFill/>
                </a:ln>
                <a:solidFill>
                  <a:prstClr val="black"/>
                </a:solidFill>
                <a:effectLst/>
                <a:uLnTx/>
                <a:uFillTx/>
                <a:latin typeface="Calibri" panose="020F0502020204030204"/>
              </a:rPr>
              <a:t>porter sur </a:t>
            </a:r>
            <a:r>
              <a:rPr kumimoji="0" lang="fr-FR" sz="2400" b="1" i="0" u="none" strike="noStrike" kern="1200" cap="none" spc="0" normalizeH="0" baseline="0" noProof="0" dirty="0" smtClean="0">
                <a:ln>
                  <a:noFill/>
                </a:ln>
                <a:solidFill>
                  <a:prstClr val="black"/>
                </a:solidFill>
                <a:effectLst/>
                <a:uLnTx/>
                <a:uFillTx/>
                <a:latin typeface="Calibri" panose="020F0502020204030204"/>
              </a:rPr>
              <a:t>tous les lycées </a:t>
            </a:r>
            <a:r>
              <a:rPr kumimoji="0" lang="fr-FR" sz="2400" b="1" i="0" u="none" strike="noStrike" kern="1200" cap="none" spc="0" normalizeH="0" baseline="0" noProof="0" dirty="0">
                <a:ln>
                  <a:noFill/>
                </a:ln>
                <a:solidFill>
                  <a:prstClr val="black"/>
                </a:solidFill>
                <a:effectLst/>
                <a:uLnTx/>
                <a:uFillTx/>
                <a:latin typeface="Calibri" panose="020F0502020204030204"/>
              </a:rPr>
              <a:t>professionnels de l’académie de Paris</a:t>
            </a:r>
            <a:r>
              <a:rPr kumimoji="0" lang="fr-FR" sz="2400" b="0" i="0" u="none" strike="noStrike" kern="1200" cap="none" spc="0" normalizeH="0" baseline="0" noProof="0" dirty="0">
                <a:ln>
                  <a:noFill/>
                </a:ln>
                <a:solidFill>
                  <a:prstClr val="black"/>
                </a:solidFill>
                <a:effectLst/>
                <a:uLnTx/>
                <a:uFillTx/>
                <a:latin typeface="Calibri" panose="020F0502020204030204"/>
              </a:rPr>
              <a:t>. </a:t>
            </a:r>
            <a:endParaRPr lang="fr-FR" sz="24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400" b="0" u="none" strike="noStrike" kern="1200" cap="none" spc="0" normalizeH="0" baseline="0" noProof="0" dirty="0" smtClean="0">
              <a:ln>
                <a:noFill/>
              </a:ln>
              <a:solidFill>
                <a:prstClr val="black"/>
              </a:solidFill>
              <a:effectLst/>
              <a:uLnTx/>
              <a:uFillTx/>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u="none" strike="noStrike" kern="1200" cap="none" spc="0" normalizeH="0" baseline="0" noProof="0" dirty="0" smtClean="0">
                <a:ln>
                  <a:noFill/>
                </a:ln>
                <a:solidFill>
                  <a:prstClr val="black"/>
                </a:solidFill>
                <a:effectLst/>
                <a:uLnTx/>
                <a:uFillTx/>
                <a:latin typeface="Calibri" panose="020F0502020204030204"/>
              </a:rPr>
              <a:t>Les </a:t>
            </a:r>
            <a:r>
              <a:rPr kumimoji="0" lang="fr-FR" sz="2400" b="0" u="none" strike="noStrike" kern="1200" cap="none" spc="0" normalizeH="0" baseline="0" noProof="0" dirty="0">
                <a:ln>
                  <a:noFill/>
                </a:ln>
                <a:solidFill>
                  <a:prstClr val="black"/>
                </a:solidFill>
                <a:effectLst/>
                <a:uLnTx/>
                <a:uFillTx/>
                <a:latin typeface="Calibri" panose="020F0502020204030204"/>
              </a:rPr>
              <a:t>candidats de la voie professionnelle </a:t>
            </a:r>
            <a:r>
              <a:rPr kumimoji="0" lang="fr-FR" sz="2400" b="0" u="sng" strike="noStrike" kern="1200" cap="none" spc="0" normalizeH="0" baseline="0" noProof="0" dirty="0">
                <a:ln>
                  <a:noFill/>
                </a:ln>
                <a:solidFill>
                  <a:prstClr val="black"/>
                </a:solidFill>
                <a:effectLst/>
                <a:uLnTx/>
                <a:uFillTx/>
                <a:latin typeface="Calibri" panose="020F0502020204030204"/>
              </a:rPr>
              <a:t>résidant à Paris</a:t>
            </a:r>
            <a:r>
              <a:rPr kumimoji="0" lang="fr-FR" sz="2400" b="0" u="none" strike="noStrike" kern="1200" cap="none" spc="0" normalizeH="0" baseline="0" noProof="0" dirty="0">
                <a:ln>
                  <a:noFill/>
                </a:ln>
                <a:solidFill>
                  <a:prstClr val="black"/>
                </a:solidFill>
                <a:effectLst/>
                <a:uLnTx/>
                <a:uFillTx/>
                <a:latin typeface="Calibri" panose="020F0502020204030204"/>
              </a:rPr>
              <a:t> bénéficient d’un bonus </a:t>
            </a:r>
            <a:r>
              <a:rPr kumimoji="0" lang="fr-FR" sz="2400" b="1" u="none" strike="noStrike" kern="1200" cap="none" spc="0" normalizeH="0" baseline="0" noProof="0" dirty="0">
                <a:ln>
                  <a:noFill/>
                </a:ln>
                <a:solidFill>
                  <a:prstClr val="black"/>
                </a:solidFill>
                <a:effectLst/>
                <a:uLnTx/>
                <a:uFillTx/>
                <a:latin typeface="Calibri" panose="020F0502020204030204"/>
              </a:rPr>
              <a:t>de 9600 points </a:t>
            </a:r>
            <a:r>
              <a:rPr kumimoji="0" lang="fr-FR" sz="2400" b="0" u="sng" strike="noStrike" kern="1200" cap="none" spc="0" normalizeH="0" baseline="0" noProof="0" dirty="0">
                <a:ln>
                  <a:noFill/>
                </a:ln>
                <a:solidFill>
                  <a:prstClr val="black"/>
                </a:solidFill>
                <a:effectLst/>
                <a:uLnTx/>
                <a:uFillTx/>
                <a:latin typeface="Calibri" panose="020F0502020204030204"/>
              </a:rPr>
              <a:t>pour </a:t>
            </a:r>
            <a:r>
              <a:rPr lang="fr-FR" sz="2400" u="sng" noProof="0" dirty="0" smtClean="0">
                <a:solidFill>
                  <a:prstClr val="black"/>
                </a:solidFill>
                <a:latin typeface="Calibri" panose="020F0502020204030204"/>
              </a:rPr>
              <a:t>le</a:t>
            </a:r>
            <a:r>
              <a:rPr kumimoji="0" lang="fr-FR" sz="2400" b="0" u="sng" strike="noStrike" kern="1200" cap="none" spc="0" normalizeH="0" baseline="0" noProof="0" dirty="0" smtClean="0">
                <a:ln>
                  <a:noFill/>
                </a:ln>
                <a:solidFill>
                  <a:prstClr val="black"/>
                </a:solidFill>
                <a:effectLst/>
                <a:uLnTx/>
                <a:uFillTx/>
                <a:latin typeface="Calibri" panose="020F0502020204030204"/>
              </a:rPr>
              <a:t>s </a:t>
            </a:r>
            <a:r>
              <a:rPr kumimoji="0" lang="fr-FR" sz="2400" b="0" u="sng" strike="noStrike" kern="1200" cap="none" spc="0" normalizeH="0" baseline="0" noProof="0" dirty="0">
                <a:ln>
                  <a:noFill/>
                </a:ln>
                <a:solidFill>
                  <a:prstClr val="black"/>
                </a:solidFill>
                <a:effectLst/>
                <a:uLnTx/>
                <a:uFillTx/>
                <a:latin typeface="Calibri" panose="020F0502020204030204"/>
              </a:rPr>
              <a:t>formations à recrutement </a:t>
            </a:r>
            <a:r>
              <a:rPr kumimoji="0" lang="fr-FR" sz="2400" b="0" u="sng" strike="noStrike" kern="1200" cap="none" spc="0" normalizeH="0" baseline="0" noProof="0" dirty="0" smtClean="0">
                <a:ln>
                  <a:noFill/>
                </a:ln>
                <a:solidFill>
                  <a:prstClr val="black"/>
                </a:solidFill>
                <a:effectLst/>
                <a:uLnTx/>
                <a:uFillTx/>
                <a:latin typeface="Calibri" panose="020F0502020204030204"/>
              </a:rPr>
              <a:t>ordinaire, </a:t>
            </a:r>
            <a:r>
              <a:rPr kumimoji="0" lang="fr-FR" sz="2400" b="0" u="sng" strike="noStrike" kern="1200" cap="none" spc="0" normalizeH="0" baseline="0" noProof="0" dirty="0">
                <a:ln>
                  <a:noFill/>
                </a:ln>
                <a:solidFill>
                  <a:prstClr val="black"/>
                </a:solidFill>
                <a:effectLst/>
                <a:uLnTx/>
                <a:uFillTx/>
                <a:latin typeface="Calibri" panose="020F0502020204030204"/>
              </a:rPr>
              <a:t>dans lesquelles </a:t>
            </a:r>
            <a:r>
              <a:rPr kumimoji="0" lang="fr-FR" sz="2400" b="0" u="sng" strike="noStrike" kern="1200" cap="none" spc="0" normalizeH="0" baseline="0" noProof="0" dirty="0" smtClean="0">
                <a:ln>
                  <a:noFill/>
                </a:ln>
                <a:solidFill>
                  <a:prstClr val="black"/>
                </a:solidFill>
                <a:effectLst/>
                <a:uLnTx/>
                <a:uFillTx/>
                <a:latin typeface="Calibri" panose="020F0502020204030204"/>
              </a:rPr>
              <a:t>ils sont prioritaires</a:t>
            </a:r>
            <a:r>
              <a:rPr kumimoji="0" lang="fr-FR" sz="2400" b="0" u="none" strike="noStrike" kern="1200" cap="none" spc="0" normalizeH="0" baseline="0" noProof="0" dirty="0" smtClean="0">
                <a:ln>
                  <a:noFill/>
                </a:ln>
                <a:solidFill>
                  <a:prstClr val="black"/>
                </a:solidFill>
                <a:effectLst/>
                <a:uLnTx/>
                <a:uFillTx/>
                <a:latin typeface="Calibri" panose="020F0502020204030204"/>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FR" sz="240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u="none" strike="noStrike" kern="1200" cap="none" spc="0" normalizeH="0" baseline="0" noProof="0" dirty="0" smtClean="0">
                <a:ln>
                  <a:noFill/>
                </a:ln>
                <a:solidFill>
                  <a:prstClr val="black"/>
                </a:solidFill>
                <a:effectLst/>
                <a:uLnTx/>
                <a:uFillTx/>
                <a:latin typeface="Calibri" panose="020F0502020204030204"/>
              </a:rPr>
              <a:t>Pour </a:t>
            </a:r>
            <a:r>
              <a:rPr kumimoji="0" lang="fr-FR" sz="2400" b="0" u="none" strike="noStrike" kern="1200" cap="none" spc="0" normalizeH="0" baseline="0" noProof="0" dirty="0">
                <a:ln>
                  <a:noFill/>
                </a:ln>
                <a:solidFill>
                  <a:prstClr val="black"/>
                </a:solidFill>
                <a:effectLst/>
                <a:uLnTx/>
                <a:uFillTx/>
                <a:latin typeface="Calibri" panose="020F0502020204030204"/>
              </a:rPr>
              <a:t>les formations non dispensées dans les académies de Créteil et / ou de </a:t>
            </a:r>
            <a:r>
              <a:rPr kumimoji="0" lang="fr-FR" sz="2400" b="0" u="none" strike="noStrike" kern="1200" cap="none" spc="0" normalizeH="0" baseline="0" noProof="0" dirty="0" smtClean="0">
                <a:ln>
                  <a:noFill/>
                </a:ln>
                <a:solidFill>
                  <a:prstClr val="black"/>
                </a:solidFill>
                <a:effectLst/>
                <a:uLnTx/>
                <a:uFillTx/>
                <a:latin typeface="Calibri" panose="020F0502020204030204"/>
              </a:rPr>
              <a:t>Versailles ou les formations rares, à recrutement national, tous </a:t>
            </a:r>
            <a:r>
              <a:rPr kumimoji="0" lang="fr-FR" sz="2400" b="0" u="none" strike="noStrike" kern="1200" cap="none" spc="0" normalizeH="0" baseline="0" noProof="0" dirty="0">
                <a:ln>
                  <a:noFill/>
                </a:ln>
                <a:solidFill>
                  <a:prstClr val="black"/>
                </a:solidFill>
                <a:effectLst/>
                <a:uLnTx/>
                <a:uFillTx/>
                <a:latin typeface="Calibri" panose="020F0502020204030204"/>
              </a:rPr>
              <a:t>les candidats sont à égalité de traitement, quelle que soit leur origine géographique </a:t>
            </a:r>
            <a:r>
              <a:rPr kumimoji="0" lang="fr-FR" sz="2400" b="0" u="none" strike="noStrike" kern="1200" cap="none" spc="0" normalizeH="0" baseline="0" noProof="0" dirty="0" smtClean="0">
                <a:ln>
                  <a:noFill/>
                </a:ln>
                <a:solidFill>
                  <a:prstClr val="black"/>
                </a:solidFill>
                <a:effectLst/>
                <a:uLnTx/>
                <a:uFillTx/>
                <a:latin typeface="Calibri" panose="020F0502020204030204"/>
              </a:rPr>
              <a:t>(pas de bonus).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FR" sz="240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u="none" strike="noStrike" kern="1200" cap="none" spc="0" normalizeH="0" baseline="0" noProof="0" dirty="0" smtClean="0">
                <a:ln>
                  <a:noFill/>
                </a:ln>
                <a:solidFill>
                  <a:prstClr val="black"/>
                </a:solidFill>
                <a:effectLst/>
                <a:uLnTx/>
                <a:uFillTx/>
                <a:latin typeface="Calibri" panose="020F0502020204030204"/>
              </a:rPr>
              <a:t>Certaines formations professionnelles sont à </a:t>
            </a:r>
            <a:r>
              <a:rPr kumimoji="0" lang="fr-FR" sz="2400" b="0" u="sng" strike="noStrike" kern="1200" cap="none" spc="0" normalizeH="0" baseline="0" noProof="0" dirty="0" smtClean="0">
                <a:ln>
                  <a:noFill/>
                </a:ln>
                <a:solidFill>
                  <a:prstClr val="black"/>
                </a:solidFill>
                <a:uLnTx/>
                <a:uFillTx/>
                <a:latin typeface="Calibri" panose="020F0502020204030204"/>
              </a:rPr>
              <a:t>recrutement particulier</a:t>
            </a:r>
            <a:r>
              <a:rPr kumimoji="0" lang="fr-FR" sz="2400" b="0" u="none" strike="noStrike" kern="1200" cap="none" spc="0" normalizeH="0" noProof="0" dirty="0" smtClean="0">
                <a:ln>
                  <a:noFill/>
                </a:ln>
                <a:solidFill>
                  <a:prstClr val="black"/>
                </a:solidFill>
                <a:effectLst/>
                <a:uLnTx/>
                <a:uFillTx/>
                <a:latin typeface="Calibri" panose="020F0502020204030204"/>
              </a:rPr>
              <a:t> (=hors barème AFFELNET, sur dossier) : 2de pro AGORA « double-cursus » au lycée Abbé Grégoire, CAP « Horlogerie » au lycée Diderot,…</a:t>
            </a:r>
            <a:endParaRPr kumimoji="0" lang="fr-FR" sz="2400" b="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2031558" y="359240"/>
            <a:ext cx="9504834" cy="892552"/>
          </a:xfrm>
          <a:prstGeom prst="rect">
            <a:avLst/>
          </a:prstGeom>
        </p:spPr>
        <p:txBody>
          <a:bodyPr wrap="square">
            <a:spAutoFit/>
          </a:bodyPr>
          <a:lstStyle/>
          <a:p>
            <a:pPr algn="ctr"/>
            <a:r>
              <a:rPr lang="fr-FR" sz="2800" b="1" dirty="0"/>
              <a:t>Comment se passe l’affectation </a:t>
            </a:r>
            <a:r>
              <a:rPr lang="fr-FR" sz="2800" b="1" dirty="0" smtClean="0"/>
              <a:t>dans la voie professionnelle ?</a:t>
            </a:r>
          </a:p>
          <a:p>
            <a:pPr marL="457200" indent="-457200" algn="ctr">
              <a:buFont typeface="Wingdings" panose="05000000000000000000" pitchFamily="2" charset="2"/>
              <a:buChar char="Ø"/>
            </a:pPr>
            <a:r>
              <a:rPr lang="fr-FR" sz="2400" i="1" dirty="0" smtClean="0">
                <a:solidFill>
                  <a:srgbClr val="7030A0"/>
                </a:solidFill>
              </a:rPr>
              <a:t>Les lycées professionnels sont-ils sectorisés?</a:t>
            </a:r>
            <a:endParaRPr lang="fr-FR" i="1" dirty="0">
              <a:solidFill>
                <a:srgbClr val="7030A0"/>
              </a:solidFill>
            </a:endParaRPr>
          </a:p>
        </p:txBody>
      </p:sp>
    </p:spTree>
    <p:extLst>
      <p:ext uri="{BB962C8B-B14F-4D97-AF65-F5344CB8AC3E}">
        <p14:creationId xmlns:p14="http://schemas.microsoft.com/office/powerpoint/2010/main" val="4019793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Comment se passe l’affectation…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…dans la 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p:cNvSpPr txBox="1"/>
          <p:nvPr/>
        </p:nvSpPr>
        <p:spPr>
          <a:xfrm>
            <a:off x="683270" y="2053086"/>
            <a:ext cx="11232685" cy="43011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Les critères pris en compte pour l’affectation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La validation du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socle commun de compétences…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4800 points </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(max.)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Les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résultats scolaires de l’année de 3</a:t>
            </a:r>
            <a:r>
              <a:rPr kumimoji="0" lang="fr-FR" sz="2000" b="1" i="0" u="none" strike="noStrike" kern="1200" cap="none" spc="0" normalizeH="0" baseline="30000" noProof="0" dirty="0" smtClean="0">
                <a:ln>
                  <a:noFill/>
                </a:ln>
                <a:solidFill>
                  <a:prstClr val="white"/>
                </a:solidFill>
                <a:effectLst/>
                <a:uLnTx/>
                <a:uFillTx/>
                <a:latin typeface="Calibri" panose="020F0502020204030204"/>
                <a:ea typeface="+mn-ea"/>
                <a:cs typeface="+mn-cs"/>
              </a:rPr>
              <a:t>e</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fr-FR" b="0" i="0" u="none" strike="noStrike" kern="1200" cap="none" spc="0" normalizeH="0" baseline="0" noProof="0" dirty="0" smtClean="0">
                <a:ln>
                  <a:noFill/>
                </a:ln>
                <a:solidFill>
                  <a:prstClr val="black"/>
                </a:solidFill>
                <a:effectLst/>
                <a:uLnTx/>
                <a:uFillTx/>
                <a:latin typeface="Calibri" panose="020F0502020204030204"/>
                <a:ea typeface="+mn-ea"/>
                <a:cs typeface="+mn-cs"/>
              </a:rPr>
              <a:t>(moyennes des différentes disciplines)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4800 points </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(max.)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Des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bonifications spécifiques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un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bonus de spécialité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accordé par le collège d’origine =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2500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1" u="none" strike="noStrike" kern="1200" cap="none" spc="0" normalizeH="0" baseline="0" noProof="0" dirty="0" smtClean="0">
                <a:ln>
                  <a:noFill/>
                </a:ln>
                <a:solidFill>
                  <a:prstClr val="black"/>
                </a:solidFill>
                <a:effectLst/>
                <a:uLnTx/>
                <a:uFillTx/>
                <a:latin typeface="Calibri" panose="020F0502020204030204"/>
                <a:ea typeface="+mn-ea"/>
                <a:cs typeface="+mn-cs"/>
              </a:rPr>
              <a:t>                   Il n’est valable que sur </a:t>
            </a:r>
            <a:r>
              <a:rPr kumimoji="0" lang="fr-FR" b="0" i="1" u="sng" strike="noStrike" kern="1200" cap="none" spc="0" normalizeH="0" baseline="0" noProof="0" dirty="0" smtClean="0">
                <a:ln>
                  <a:noFill/>
                </a:ln>
                <a:solidFill>
                  <a:prstClr val="black"/>
                </a:solidFill>
                <a:effectLst/>
                <a:uLnTx/>
                <a:uFillTx/>
                <a:latin typeface="Calibri" panose="020F0502020204030204"/>
                <a:ea typeface="+mn-ea"/>
                <a:cs typeface="+mn-cs"/>
              </a:rPr>
              <a:t>une seule spécialité de Bac Pro ou de CAP</a:t>
            </a:r>
            <a:r>
              <a:rPr kumimoji="0" lang="fr-FR" b="0" i="1" u="none" strike="noStrike" kern="1200" cap="none" spc="0" normalizeH="0" baseline="0" noProof="0" dirty="0" smtClean="0">
                <a:ln>
                  <a:noFill/>
                </a:ln>
                <a:solidFill>
                  <a:prstClr val="black"/>
                </a:solidFill>
                <a:effectLst/>
                <a:uLnTx/>
                <a:uFillTx/>
                <a:latin typeface="Calibri" panose="020F0502020204030204"/>
                <a:ea typeface="+mn-ea"/>
                <a:cs typeface="+mn-cs"/>
              </a:rPr>
              <a:t> spécifiquement demandé par l’élève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un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bonus de motivation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accordé par le lycée sollicité =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2500 points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1" u="none" strike="noStrike" kern="1200" cap="none" spc="0" normalizeH="0" baseline="0" noProof="0" dirty="0" smtClean="0">
                <a:ln>
                  <a:noFill/>
                </a:ln>
                <a:solidFill>
                  <a:prstClr val="black"/>
                </a:solidFill>
                <a:effectLst/>
                <a:uLnTx/>
                <a:uFillTx/>
                <a:latin typeface="Calibri" panose="020F0502020204030204"/>
                <a:ea typeface="+mn-ea"/>
                <a:cs typeface="+mn-cs"/>
              </a:rPr>
              <a:t>Si l’élève a effectué une visite, un mini-stage … ou a reçu un avis favorable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1" u="none" strike="noStrike" kern="1200" cap="none" spc="0" normalizeH="0" baseline="0" noProof="0" dirty="0" smtClean="0">
                <a:ln>
                  <a:noFill/>
                </a:ln>
                <a:solidFill>
                  <a:prstClr val="black"/>
                </a:solidFill>
                <a:effectLst/>
                <a:uLnTx/>
                <a:uFillTx/>
                <a:latin typeface="Calibri" panose="020F0502020204030204"/>
                <a:ea typeface="+mn-ea"/>
                <a:cs typeface="+mn-cs"/>
              </a:rPr>
              <a:t>dans le cadre de la procédure Passpro</a:t>
            </a:r>
            <a:endParaRPr kumimoji="0" lang="fr-F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un bonus pour les élèves issus de 3</a:t>
            </a:r>
            <a:r>
              <a:rPr kumimoji="0" lang="fr-FR" sz="20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Prépa Métiers, EGPA, UPE2A, dispositif MLDS sur</a:t>
            </a:r>
            <a:r>
              <a:rPr kumimoji="0" lang="fr-FR" sz="2000" b="0" i="0" u="none" strike="noStrike" kern="1200" cap="none" spc="0" normalizeH="0" noProof="0" dirty="0" smtClean="0">
                <a:ln>
                  <a:noFill/>
                </a:ln>
                <a:solidFill>
                  <a:prstClr val="black"/>
                </a:solidFill>
                <a:effectLst/>
                <a:uLnTx/>
                <a:uFillTx/>
                <a:latin typeface="Calibri" panose="020F0502020204030204"/>
                <a:ea typeface="+mn-ea"/>
                <a:cs typeface="+mn-cs"/>
              </a:rPr>
              <a:t> certaines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aseline="0" dirty="0">
                <a:solidFill>
                  <a:prstClr val="black"/>
                </a:solidFill>
                <a:latin typeface="Calibri" panose="020F0502020204030204"/>
              </a:rPr>
              <a:t>	</a:t>
            </a:r>
            <a:r>
              <a:rPr lang="fr-FR" sz="2000" baseline="0" dirty="0" smtClean="0">
                <a:solidFill>
                  <a:prstClr val="black"/>
                </a:solidFill>
                <a:latin typeface="Calibri" panose="020F0502020204030204"/>
              </a:rPr>
              <a:t>formations</a:t>
            </a:r>
            <a:endPar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 name="Accolade ouvrante 10"/>
          <p:cNvSpPr/>
          <p:nvPr/>
        </p:nvSpPr>
        <p:spPr>
          <a:xfrm>
            <a:off x="994915" y="4002853"/>
            <a:ext cx="281798" cy="2043634"/>
          </a:xfrm>
          <a:prstGeom prst="leftBrace">
            <a:avLst>
              <a:gd name="adj1" fmla="val 8333"/>
              <a:gd name="adj2" fmla="val 49719"/>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807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Titre 1"/>
          <p:cNvSpPr>
            <a:spLocks noGrp="1"/>
          </p:cNvSpPr>
          <p:nvPr>
            <p:ph type="title"/>
          </p:nvPr>
        </p:nvSpPr>
        <p:spPr>
          <a:xfrm>
            <a:off x="3594340" y="365125"/>
            <a:ext cx="5515154" cy="1325563"/>
          </a:xfrm>
        </p:spPr>
        <p:txBody>
          <a:bodyPr/>
          <a:lstStyle/>
          <a:p>
            <a:pPr algn="ctr"/>
            <a:r>
              <a:rPr lang="fr-FR" b="1" dirty="0" smtClean="0">
                <a:effectLst>
                  <a:outerShdw blurRad="38100" dist="38100" dir="2700000" algn="tl">
                    <a:srgbClr val="000000">
                      <a:alpha val="43137"/>
                    </a:srgbClr>
                  </a:outerShdw>
                </a:effectLst>
              </a:rPr>
              <a:t>Points abordés</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970471" y="2268448"/>
            <a:ext cx="10515600" cy="3148941"/>
          </a:xfrm>
        </p:spPr>
        <p:txBody>
          <a:bodyPr>
            <a:normAutofit fontScale="92500" lnSpcReduction="10000"/>
          </a:bodyPr>
          <a:lstStyle/>
          <a:p>
            <a:pPr marL="514350" indent="-514350">
              <a:buAutoNum type="arabicPeriod"/>
            </a:pPr>
            <a:r>
              <a:rPr lang="fr-FR" i="1" dirty="0" smtClean="0"/>
              <a:t>Quels sont les principes de l’affectation post-3</a:t>
            </a:r>
            <a:r>
              <a:rPr lang="fr-FR" i="1" baseline="30000" dirty="0" smtClean="0"/>
              <a:t>ème</a:t>
            </a:r>
            <a:r>
              <a:rPr lang="fr-FR" i="1" dirty="0" smtClean="0"/>
              <a:t>?</a:t>
            </a:r>
          </a:p>
          <a:p>
            <a:pPr marL="514350" indent="-514350">
              <a:buAutoNum type="arabicPeriod"/>
            </a:pPr>
            <a:r>
              <a:rPr lang="fr-FR" i="1" dirty="0" smtClean="0"/>
              <a:t>Comment se passe l’affectation en Seconde GT ?</a:t>
            </a:r>
          </a:p>
          <a:p>
            <a:pPr marL="514350" indent="-514350">
              <a:buFont typeface="Arial" panose="020B0604020202020204" pitchFamily="34" charset="0"/>
              <a:buAutoNum type="arabicPeriod"/>
            </a:pPr>
            <a:r>
              <a:rPr lang="fr-FR" i="1" dirty="0"/>
              <a:t>Comment se passe l’affectation dans la voie professionnelle?</a:t>
            </a:r>
          </a:p>
          <a:p>
            <a:pPr marL="514350" indent="-514350">
              <a:buAutoNum type="arabicPeriod"/>
            </a:pPr>
            <a:r>
              <a:rPr lang="fr-FR" i="1" dirty="0" smtClean="0"/>
              <a:t>Focus : inscription dans un lycée privé</a:t>
            </a:r>
          </a:p>
          <a:p>
            <a:pPr marL="514350" indent="-514350">
              <a:buAutoNum type="arabicPeriod"/>
            </a:pPr>
            <a:r>
              <a:rPr lang="fr-FR" i="1" dirty="0" smtClean="0"/>
              <a:t>Focus : demande d’affectation à Louis-le-Grand et Henri-IV</a:t>
            </a:r>
          </a:p>
          <a:p>
            <a:pPr marL="514350" indent="-514350">
              <a:buAutoNum type="arabicPeriod"/>
            </a:pPr>
            <a:r>
              <a:rPr lang="fr-FR" i="1" dirty="0" smtClean="0"/>
              <a:t>Focus : demande d’affectation dans un cursus spécifique</a:t>
            </a:r>
          </a:p>
          <a:p>
            <a:pPr marL="514350" indent="-514350">
              <a:buAutoNum type="arabicPeriod"/>
            </a:pPr>
            <a:r>
              <a:rPr lang="fr-FR" i="1" dirty="0" smtClean="0"/>
              <a:t>Comment formuler ses vœux? Exemples et contre-exemples…</a:t>
            </a:r>
          </a:p>
          <a:p>
            <a:pPr marL="514350" indent="-514350">
              <a:buAutoNum type="arabicPeriod"/>
            </a:pPr>
            <a:endParaRPr lang="fr-FR" dirty="0"/>
          </a:p>
        </p:txBody>
      </p:sp>
    </p:spTree>
    <p:extLst>
      <p:ext uri="{BB962C8B-B14F-4D97-AF65-F5344CB8AC3E}">
        <p14:creationId xmlns:p14="http://schemas.microsoft.com/office/powerpoint/2010/main" val="2674848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Comment se passe l’affectation…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…dans la 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p:cNvSpPr txBox="1"/>
          <p:nvPr/>
        </p:nvSpPr>
        <p:spPr>
          <a:xfrm>
            <a:off x="608508" y="1972571"/>
            <a:ext cx="3195747"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 dispositif « </a:t>
            </a:r>
            <a:r>
              <a:rPr kumimoji="0" lang="fr-FR" sz="2200" b="1" i="0" u="sng"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Pass</a:t>
            </a:r>
            <a:r>
              <a:rPr kumimoji="0" lang="fr-FR" sz="2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Pro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3" name="Image 2"/>
          <p:cNvPicPr>
            <a:picLocks noChangeAspect="1"/>
          </p:cNvPicPr>
          <p:nvPr/>
        </p:nvPicPr>
        <p:blipFill rotWithShape="1">
          <a:blip r:embed="rId3"/>
          <a:srcRect l="13086" t="44015" r="73536" b="45294"/>
          <a:stretch/>
        </p:blipFill>
        <p:spPr>
          <a:xfrm>
            <a:off x="235789" y="3181899"/>
            <a:ext cx="2432648" cy="1295998"/>
          </a:xfrm>
          <a:prstGeom prst="rect">
            <a:avLst/>
          </a:prstGeom>
        </p:spPr>
      </p:pic>
      <p:sp>
        <p:nvSpPr>
          <p:cNvPr id="6" name="ZoneTexte 5"/>
          <p:cNvSpPr txBox="1"/>
          <p:nvPr/>
        </p:nvSpPr>
        <p:spPr>
          <a:xfrm>
            <a:off x="2753963" y="2464458"/>
            <a:ext cx="9393725" cy="32008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permet de bénéficier d’un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entretien d’information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avec des professeurs de lycée pro.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permet de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visiter un lycée professionnel</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ses ateliers et ses plateaux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black"/>
                </a:solidFill>
                <a:effectLst/>
                <a:uLnTx/>
                <a:uFillTx/>
                <a:latin typeface="Calibri" panose="020F0502020204030204"/>
                <a:ea typeface="+mn-ea"/>
                <a:cs typeface="+mn-cs"/>
              </a:rPr>
              <a:t>Pour cela…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faut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demander au Principal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à bénéficier du dispositif (Inscription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avant le 18 avril</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faut </a:t>
            </a:r>
            <a:r>
              <a:rPr kumimoji="0" lang="fr-FR" sz="1800" b="1" i="0" u="none" strike="noStrike" kern="1200" cap="none" spc="0" normalizeH="0" baseline="0" noProof="0" dirty="0" smtClean="0">
                <a:ln>
                  <a:noFill/>
                </a:ln>
                <a:solidFill>
                  <a:prstClr val="white"/>
                </a:solidFill>
                <a:effectLst/>
                <a:uLnTx/>
                <a:uFillTx/>
                <a:latin typeface="Calibri" panose="020F0502020204030204"/>
                <a:ea typeface="+mn-ea"/>
                <a:cs typeface="+mn-cs"/>
              </a:rPr>
              <a:t>rédiger une lettre de motivation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et se préparer à une entretien.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black"/>
                </a:solidFill>
                <a:effectLst/>
                <a:uLnTx/>
                <a:uFillTx/>
                <a:latin typeface="Calibri" panose="020F0502020204030204"/>
                <a:ea typeface="+mn-ea"/>
                <a:cs typeface="+mn-cs"/>
              </a:rPr>
              <a:t>Pour plus de renseignement (liste des formations concernées…) :</a:t>
            </a:r>
          </a:p>
        </p:txBody>
      </p:sp>
      <p:sp>
        <p:nvSpPr>
          <p:cNvPr id="8" name="Rectangle 7"/>
          <p:cNvSpPr/>
          <p:nvPr/>
        </p:nvSpPr>
        <p:spPr>
          <a:xfrm>
            <a:off x="1639018" y="5948634"/>
            <a:ext cx="9293525" cy="369332"/>
          </a:xfrm>
          <a:prstGeom prst="rect">
            <a:avLst/>
          </a:prstGeom>
        </p:spPr>
        <p:txBody>
          <a:bodyPr wrap="square">
            <a:spAutoFit/>
          </a:bodyPr>
          <a:lstStyle/>
          <a:p>
            <a:pPr lvl="0">
              <a:defRPr/>
            </a:pPr>
            <a:r>
              <a:rPr lang="fr-FR" dirty="0">
                <a:solidFill>
                  <a:prstClr val="black"/>
                </a:solidFill>
                <a:hlinkClick r:id="rId4"/>
              </a:rPr>
              <a:t>https://</a:t>
            </a:r>
            <a:r>
              <a:rPr lang="fr-FR" dirty="0" smtClean="0">
                <a:solidFill>
                  <a:prstClr val="black"/>
                </a:solidFill>
                <a:hlinkClick r:id="rId4"/>
              </a:rPr>
              <a:t>www.ac-paris.fr/la-procedure-passpro-2023-124109</a:t>
            </a:r>
            <a:r>
              <a:rPr lang="fr-FR" dirty="0" smtClean="0">
                <a:solidFill>
                  <a:prstClr val="black"/>
                </a:solidFill>
              </a:rPr>
              <a:t> </a:t>
            </a: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Flèche droite rayée 9"/>
          <p:cNvSpPr/>
          <p:nvPr/>
        </p:nvSpPr>
        <p:spPr>
          <a:xfrm>
            <a:off x="608508" y="5850000"/>
            <a:ext cx="632604" cy="49138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887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184030" y="2647490"/>
            <a:ext cx="571643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b="1" noProof="0" dirty="0" smtClean="0">
                <a:solidFill>
                  <a:prstClr val="black"/>
                </a:solidFill>
                <a:latin typeface="Calibri" panose="020F0502020204030204"/>
              </a:rPr>
              <a:t>C</a:t>
            </a: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omment se passe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 l’affectation</a:t>
            </a:r>
            <a:r>
              <a:rPr kumimoji="0" lang="fr-FR" sz="3600" b="1" i="0" u="none" strike="noStrike" kern="1200" cap="none" spc="0" normalizeH="0" noProof="0" dirty="0" smtClean="0">
                <a:ln>
                  <a:noFill/>
                </a:ln>
                <a:solidFill>
                  <a:prstClr val="black"/>
                </a:solidFill>
                <a:effectLst/>
                <a:uLnTx/>
                <a:uFillTx/>
                <a:latin typeface="Calibri" panose="020F0502020204030204"/>
                <a:ea typeface="+mn-ea"/>
                <a:cs typeface="+mn-cs"/>
              </a:rPr>
              <a:t> dans la </a:t>
            </a: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2"/>
          <p:cNvPicPr>
            <a:picLocks noChangeAspect="1"/>
          </p:cNvPicPr>
          <p:nvPr/>
        </p:nvPicPr>
        <p:blipFill rotWithShape="1">
          <a:blip r:embed="rId3"/>
          <a:srcRect l="14683" t="21242" r="50642" b="22003"/>
          <a:stretch/>
        </p:blipFill>
        <p:spPr>
          <a:xfrm>
            <a:off x="6101749" y="172528"/>
            <a:ext cx="5860211" cy="6394691"/>
          </a:xfrm>
          <a:prstGeom prst="rect">
            <a:avLst/>
          </a:prstGeom>
        </p:spPr>
      </p:pic>
    </p:spTree>
    <p:extLst>
      <p:ext uri="{BB962C8B-B14F-4D97-AF65-F5344CB8AC3E}">
        <p14:creationId xmlns:p14="http://schemas.microsoft.com/office/powerpoint/2010/main" val="3742714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247290" y="320784"/>
            <a:ext cx="1169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smtClean="0">
                <a:ln>
                  <a:noFill/>
                </a:ln>
                <a:effectLst>
                  <a:outerShdw blurRad="38100" dist="38100" dir="2700000" algn="tl">
                    <a:srgbClr val="000000">
                      <a:alpha val="43137"/>
                    </a:srgbClr>
                  </a:outerShdw>
                </a:effectLst>
                <a:uLnTx/>
                <a:uFillTx/>
              </a:rPr>
              <a:t>Focus : modifications de l’offre de formation suite </a:t>
            </a:r>
            <a:r>
              <a:rPr lang="fr-FR" sz="2400" b="1" i="1" dirty="0" smtClean="0">
                <a:effectLst>
                  <a:outerShdw blurRad="38100" dist="38100" dir="2700000" algn="tl">
                    <a:srgbClr val="000000">
                      <a:alpha val="43137"/>
                    </a:srgbClr>
                  </a:outerShdw>
                </a:effectLst>
              </a:rPr>
              <a:t>au transfert de 7 lycées à la rentrée 2023</a:t>
            </a:r>
            <a:endParaRPr kumimoji="0" lang="fr-FR" sz="2400" b="1" i="1" u="none" strike="noStrike" kern="1200" cap="none" spc="0" normalizeH="0" baseline="0" noProof="0" dirty="0">
              <a:ln>
                <a:noFill/>
              </a:ln>
              <a:effectLst>
                <a:outerShdw blurRad="38100" dist="38100" dir="2700000" algn="tl">
                  <a:srgbClr val="000000">
                    <a:alpha val="43137"/>
                  </a:srgbClr>
                </a:outerShdw>
              </a:effectLst>
              <a:uLnTx/>
              <a:uFillTx/>
            </a:endParaRPr>
          </a:p>
        </p:txBody>
      </p:sp>
      <p:pic>
        <p:nvPicPr>
          <p:cNvPr id="6" name="Image 5"/>
          <p:cNvPicPr>
            <a:picLocks noChangeAspect="1"/>
          </p:cNvPicPr>
          <p:nvPr/>
        </p:nvPicPr>
        <p:blipFill rotWithShape="1">
          <a:blip r:embed="rId2"/>
          <a:srcRect l="14092" t="1934" r="18221" b="51526"/>
          <a:stretch/>
        </p:blipFill>
        <p:spPr>
          <a:xfrm>
            <a:off x="177797" y="1591733"/>
            <a:ext cx="5124091" cy="3963803"/>
          </a:xfrm>
          <a:prstGeom prst="rect">
            <a:avLst/>
          </a:prstGeom>
        </p:spPr>
      </p:pic>
      <p:sp>
        <p:nvSpPr>
          <p:cNvPr id="7" name="ZoneTexte 6"/>
          <p:cNvSpPr txBox="1"/>
          <p:nvPr/>
        </p:nvSpPr>
        <p:spPr>
          <a:xfrm>
            <a:off x="5672668" y="933906"/>
            <a:ext cx="6265336" cy="427809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1" i="1" u="none" strike="noStrike" kern="1200" cap="none" spc="0" normalizeH="0" baseline="0" noProof="0" dirty="0" smtClean="0">
                <a:ln>
                  <a:noFill/>
                </a:ln>
                <a:solidFill>
                  <a:srgbClr val="00B050"/>
                </a:solidFill>
                <a:effectLst/>
                <a:uLnTx/>
                <a:uFillTx/>
                <a:latin typeface="Calibri" panose="020F0502020204030204"/>
                <a:ea typeface="+mn-ea"/>
                <a:cs typeface="+mn-cs"/>
              </a:rPr>
              <a:t>Les nouvelles offres :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2de Bac Pro </a:t>
            </a:r>
            <a:r>
              <a:rPr kumimoji="0" lang="fr-FR" sz="1600" b="1" i="0" u="sng" strike="noStrike" kern="1200" cap="none" spc="0" normalizeH="0" baseline="0" noProof="0" dirty="0" smtClean="0">
                <a:ln>
                  <a:noFill/>
                </a:ln>
                <a:solidFill>
                  <a:prstClr val="black"/>
                </a:solidFill>
                <a:effectLst/>
                <a:uLnTx/>
                <a:uFillTx/>
                <a:latin typeface="Calibri" panose="020F0502020204030204"/>
                <a:ea typeface="+mn-ea"/>
                <a:cs typeface="+mn-cs"/>
              </a:rPr>
              <a:t>M</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étiers de la </a:t>
            </a:r>
            <a:r>
              <a:rPr kumimoji="0" lang="fr-FR" sz="1600" b="1" i="0" u="sng" strike="noStrike" kern="1200" cap="none" spc="0" normalizeH="0" baseline="0" noProof="0" dirty="0" smtClean="0">
                <a:ln>
                  <a:noFill/>
                </a:ln>
                <a:solidFill>
                  <a:prstClr val="black"/>
                </a:solidFill>
                <a:effectLst/>
                <a:uLnTx/>
                <a:uFillTx/>
                <a:latin typeface="Calibri" panose="020F0502020204030204"/>
                <a:ea typeface="+mn-ea"/>
                <a:cs typeface="+mn-cs"/>
              </a:rPr>
              <a:t>R</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elation </a:t>
            </a:r>
            <a:r>
              <a:rPr kumimoji="0" lang="fr-FR" sz="1600" b="1" i="0" u="sng" strike="noStrike" kern="1200" cap="none" spc="0" normalizeH="0" baseline="0" noProof="0" dirty="0" smtClean="0">
                <a:ln>
                  <a:noFill/>
                </a:ln>
                <a:solidFill>
                  <a:prstClr val="black"/>
                </a:solidFill>
                <a:effectLst/>
                <a:uLnTx/>
                <a:uFillTx/>
                <a:latin typeface="Calibri" panose="020F0502020204030204"/>
                <a:ea typeface="+mn-ea"/>
                <a:cs typeface="+mn-cs"/>
              </a:rPr>
              <a:t>C</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lients, LP M. LAURENCIN (10</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2de Bac Pro </a:t>
            </a:r>
            <a:r>
              <a:rPr kumimoji="0" lang="fr-FR" sz="1600" b="1" i="0" u="sng" strike="noStrike" kern="1200" cap="none" spc="0" normalizeH="0" baseline="0" noProof="0" dirty="0" smtClean="0">
                <a:ln>
                  <a:noFill/>
                </a:ln>
                <a:solidFill>
                  <a:prstClr val="black"/>
                </a:solidFill>
                <a:effectLst/>
                <a:uLnTx/>
                <a:uFillTx/>
                <a:latin typeface="Calibri" panose="020F0502020204030204"/>
                <a:ea typeface="+mn-ea"/>
                <a:cs typeface="+mn-cs"/>
              </a:rPr>
              <a:t>M</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étiers de la </a:t>
            </a:r>
            <a:r>
              <a:rPr kumimoji="0" lang="fr-FR" sz="1600" b="1" i="0" u="sng" strike="noStrike" kern="1200" cap="none" spc="0" normalizeH="0" baseline="0" noProof="0" dirty="0" smtClean="0">
                <a:ln>
                  <a:noFill/>
                </a:ln>
                <a:solidFill>
                  <a:prstClr val="black"/>
                </a:solidFill>
                <a:effectLst/>
                <a:uLnTx/>
                <a:uFillTx/>
                <a:latin typeface="Calibri" panose="020F0502020204030204"/>
                <a:ea typeface="+mn-ea"/>
                <a:cs typeface="+mn-cs"/>
              </a:rPr>
              <a:t>R</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elation </a:t>
            </a:r>
            <a:r>
              <a:rPr kumimoji="0" lang="fr-FR" sz="1600" b="1" i="0" u="sng" strike="noStrike" kern="1200" cap="none" spc="0" normalizeH="0" baseline="0" noProof="0" dirty="0" smtClean="0">
                <a:ln>
                  <a:noFill/>
                </a:ln>
                <a:solidFill>
                  <a:prstClr val="black"/>
                </a:solidFill>
                <a:effectLst/>
                <a:uLnTx/>
                <a:uFillTx/>
                <a:latin typeface="Calibri" panose="020F0502020204030204"/>
                <a:ea typeface="+mn-ea"/>
                <a:cs typeface="+mn-cs"/>
              </a:rPr>
              <a:t>C</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lients, LPO DORIAN (11</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2de Bac Pro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GATL</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LPO DORIAN (11</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2de Bac Pro MCDBTP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Menuiserie Alu. Verre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LPO St LAMBERT (20</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2de Bac Pro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Photographie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LPO L. ARMAND (15</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2GT «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double cursus</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 LGT H. BERGSON (19</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+ 2de Bac Pro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Sécurité </a:t>
            </a:r>
            <a:r>
              <a:rPr kumimoji="0" lang="fr-FR" sz="1600" i="0" u="none" strike="noStrike" kern="1200" cap="none" spc="0" normalizeH="0" baseline="0" noProof="0" dirty="0" smtClean="0">
                <a:ln>
                  <a:noFill/>
                </a:ln>
                <a:solidFill>
                  <a:prstClr val="black"/>
                </a:solidFill>
                <a:effectLst/>
                <a:uLnTx/>
                <a:uFillTx/>
                <a:latin typeface="Calibri" panose="020F0502020204030204"/>
                <a:ea typeface="+mn-ea"/>
                <a:cs typeface="+mn-cs"/>
              </a:rPr>
              <a:t>, LP DERAISMES</a:t>
            </a:r>
            <a:r>
              <a:rPr kumimoji="0" lang="fr-FR" sz="1600" i="0" u="none" strike="noStrike" kern="1200" cap="none" spc="0" normalizeH="0" noProof="0" dirty="0" smtClean="0">
                <a:ln>
                  <a:noFill/>
                </a:ln>
                <a:solidFill>
                  <a:prstClr val="black"/>
                </a:solidFill>
                <a:effectLst/>
                <a:uLnTx/>
                <a:uFillTx/>
                <a:latin typeface="Calibri" panose="020F0502020204030204"/>
                <a:ea typeface="+mn-ea"/>
                <a:cs typeface="+mn-cs"/>
              </a:rPr>
              <a:t> (17</a:t>
            </a:r>
            <a:r>
              <a:rPr kumimoji="0" lang="fr-FR" sz="1600" i="0" u="none" strike="noStrike" kern="1200" cap="none" spc="0" normalizeH="0" baseline="30000" noProof="0" dirty="0" smtClean="0">
                <a:ln>
                  <a:noFill/>
                </a:ln>
                <a:solidFill>
                  <a:prstClr val="black"/>
                </a:solidFill>
                <a:effectLst/>
                <a:uLnTx/>
                <a:uFillTx/>
                <a:latin typeface="Calibri" panose="020F0502020204030204"/>
                <a:ea typeface="+mn-ea"/>
                <a:cs typeface="+mn-cs"/>
              </a:rPr>
              <a:t>ème</a:t>
            </a:r>
            <a:r>
              <a:rPr kumimoji="0" lang="fr-FR" sz="1600" i="0" u="none"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1" i="1" u="none" strike="noStrike" kern="1200" cap="none" spc="0" normalizeH="0" baseline="0" noProof="0" dirty="0" smtClean="0">
                <a:ln>
                  <a:noFill/>
                </a:ln>
                <a:solidFill>
                  <a:srgbClr val="00B050"/>
                </a:solidFill>
                <a:effectLst/>
                <a:uLnTx/>
                <a:uFillTx/>
                <a:latin typeface="Calibri" panose="020F0502020204030204"/>
                <a:ea typeface="+mn-ea"/>
                <a:cs typeface="+mn-cs"/>
              </a:rPr>
              <a:t>Les augmentations de capacités d’accueil :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En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MRC</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 LPO LEMONNIER (12</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LP TURQUETIL (11</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CORBON (15</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CASSIN (16</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EIFFEL (7</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En </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GATL/AGORA</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 LPO NADAUD (20</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LP DERAISMES (17</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et BEAUGRENELLE (15</a:t>
            </a:r>
            <a:r>
              <a:rPr kumimoji="0" lang="fr-FR" sz="16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545861" y="5729475"/>
            <a:ext cx="791691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smtClean="0">
                <a:ln>
                  <a:noFill/>
                </a:ln>
                <a:solidFill>
                  <a:prstClr val="black"/>
                </a:solidFill>
                <a:effectLst/>
                <a:uLnTx/>
                <a:uFillTx/>
                <a:latin typeface="Calibri" panose="020F0502020204030204"/>
                <a:ea typeface="+mn-ea"/>
                <a:cs typeface="+mn-cs"/>
              </a:rPr>
              <a:t>A noter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 fermeture de l’offre « 2GT » pour les LPO LEMONNIER </a:t>
            </a: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(12</a:t>
            </a:r>
            <a:r>
              <a:rPr kumimoji="0" lang="fr-FR" sz="14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et L. ARMAND </a:t>
            </a: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(15</a:t>
            </a:r>
            <a:r>
              <a:rPr kumimoji="0" lang="fr-FR" sz="14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lang="fr-FR"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b="0" i="0" u="none" strike="noStrike" kern="1200" cap="none" spc="0" normalizeH="0" baseline="0" noProof="0" dirty="0" smtClean="0">
                <a:ln>
                  <a:noFill/>
                </a:ln>
                <a:solidFill>
                  <a:prstClr val="black"/>
                </a:solidFill>
                <a:effectLst/>
                <a:uLnTx/>
                <a:uFillTx/>
                <a:latin typeface="Calibri" panose="020F0502020204030204"/>
                <a:ea typeface="+mn-ea"/>
                <a:cs typeface="+mn-cs"/>
              </a:rPr>
              <a:t>+150</a:t>
            </a:r>
            <a:r>
              <a:rPr kumimoji="0" lang="fr-FR" b="0" i="0" u="none" strike="noStrike" kern="1200" cap="none" spc="0" normalizeH="0" noProof="0" dirty="0" smtClean="0">
                <a:ln>
                  <a:noFill/>
                </a:ln>
                <a:solidFill>
                  <a:prstClr val="black"/>
                </a:solidFill>
                <a:effectLst/>
                <a:uLnTx/>
                <a:uFillTx/>
                <a:latin typeface="Calibri" panose="020F0502020204030204"/>
                <a:ea typeface="+mn-ea"/>
                <a:cs typeface="+mn-cs"/>
              </a:rPr>
              <a:t> places en 2de Bac pro et 1</a:t>
            </a:r>
            <a:r>
              <a:rPr kumimoji="0" lang="fr-FR" b="0" i="0" u="none" strike="noStrike" kern="1200" cap="none" spc="0" normalizeH="0" baseline="30000" noProof="0" dirty="0" smtClean="0">
                <a:ln>
                  <a:noFill/>
                </a:ln>
                <a:solidFill>
                  <a:prstClr val="black"/>
                </a:solidFill>
                <a:effectLst/>
                <a:uLnTx/>
                <a:uFillTx/>
                <a:latin typeface="Calibri" panose="020F0502020204030204"/>
                <a:ea typeface="+mn-ea"/>
                <a:cs typeface="+mn-cs"/>
              </a:rPr>
              <a:t>ière</a:t>
            </a:r>
            <a:r>
              <a:rPr kumimoji="0" lang="fr-FR" b="0" i="0" u="none" strike="noStrike" kern="1200" cap="none" spc="0" normalizeH="0" noProof="0" dirty="0" smtClean="0">
                <a:ln>
                  <a:noFill/>
                </a:ln>
                <a:solidFill>
                  <a:prstClr val="black"/>
                </a:solidFill>
                <a:effectLst/>
                <a:uLnTx/>
                <a:uFillTx/>
                <a:latin typeface="Calibri" panose="020F0502020204030204"/>
                <a:ea typeface="+mn-ea"/>
                <a:cs typeface="+mn-cs"/>
              </a:rPr>
              <a:t> année de CAP à la rentrée 2023</a:t>
            </a:r>
            <a:endParaRPr kumimoji="0" lang="fr-FR"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125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ZoneTexte 8"/>
          <p:cNvSpPr txBox="1"/>
          <p:nvPr/>
        </p:nvSpPr>
        <p:spPr>
          <a:xfrm>
            <a:off x="385314" y="1539767"/>
            <a:ext cx="11404120" cy="4524315"/>
          </a:xfrm>
          <a:prstGeom prst="rect">
            <a:avLst/>
          </a:prstGeom>
          <a:noFill/>
        </p:spPr>
        <p:txBody>
          <a:bodyPr wrap="square" rtlCol="0">
            <a:spAutoFit/>
          </a:bodyPr>
          <a:lstStyle/>
          <a:p>
            <a:pPr algn="just"/>
            <a:r>
              <a:rPr lang="fr-FR" b="1" dirty="0">
                <a:solidFill>
                  <a:prstClr val="black"/>
                </a:solidFill>
                <a:latin typeface="Calibri" panose="020F0502020204030204"/>
              </a:rPr>
              <a:t>Plusieurs situations </a:t>
            </a:r>
            <a:r>
              <a:rPr lang="fr-FR" b="1" dirty="0" smtClean="0">
                <a:solidFill>
                  <a:prstClr val="black"/>
                </a:solidFill>
                <a:latin typeface="Calibri" panose="020F0502020204030204"/>
              </a:rPr>
              <a:t>sont possibles </a:t>
            </a:r>
            <a:r>
              <a:rPr lang="fr-FR" b="1" dirty="0">
                <a:solidFill>
                  <a:prstClr val="black"/>
                </a:solidFill>
                <a:latin typeface="Calibri" panose="020F0502020204030204"/>
              </a:rPr>
              <a:t>:</a:t>
            </a:r>
          </a:p>
          <a:p>
            <a:pPr algn="just"/>
            <a:endParaRPr lang="fr-FR" dirty="0">
              <a:solidFill>
                <a:prstClr val="black"/>
              </a:solidFill>
              <a:latin typeface="Calibri" panose="020F0502020204030204"/>
            </a:endParaRPr>
          </a:p>
          <a:p>
            <a:pPr marL="285750" indent="-285750" algn="just">
              <a:buFont typeface="Arial" panose="020B0604020202020204" pitchFamily="34" charset="0"/>
              <a:buChar char="•"/>
            </a:pPr>
            <a:r>
              <a:rPr lang="fr-FR" dirty="0" smtClean="0">
                <a:solidFill>
                  <a:prstClr val="black"/>
                </a:solidFill>
                <a:latin typeface="Calibri" panose="020F0502020204030204"/>
              </a:rPr>
              <a:t>Elève scolarisé </a:t>
            </a:r>
            <a:r>
              <a:rPr lang="fr-FR" dirty="0">
                <a:solidFill>
                  <a:prstClr val="black"/>
                </a:solidFill>
                <a:latin typeface="Calibri" panose="020F0502020204030204"/>
              </a:rPr>
              <a:t>dans un collège privé et </a:t>
            </a:r>
            <a:r>
              <a:rPr lang="fr-FR" dirty="0" smtClean="0">
                <a:solidFill>
                  <a:prstClr val="black"/>
                </a:solidFill>
                <a:latin typeface="Calibri" panose="020F0502020204030204"/>
              </a:rPr>
              <a:t>sollicitant </a:t>
            </a:r>
            <a:r>
              <a:rPr lang="fr-FR" dirty="0">
                <a:solidFill>
                  <a:prstClr val="black"/>
                </a:solidFill>
                <a:latin typeface="Calibri" panose="020F0502020204030204"/>
              </a:rPr>
              <a:t>uniquement une inscription dans un lycée privé = </a:t>
            </a:r>
            <a:r>
              <a:rPr lang="fr-FR" b="1" dirty="0">
                <a:solidFill>
                  <a:prstClr val="black"/>
                </a:solidFill>
                <a:latin typeface="Calibri" panose="020F0502020204030204"/>
              </a:rPr>
              <a:t>pas de saisie du ou des vœu(x) correspondant dans Affelnet</a:t>
            </a:r>
          </a:p>
          <a:p>
            <a:pPr algn="just"/>
            <a:endParaRPr lang="fr-FR" dirty="0">
              <a:solidFill>
                <a:prstClr val="black"/>
              </a:solidFill>
              <a:latin typeface="Calibri" panose="020F0502020204030204"/>
            </a:endParaRPr>
          </a:p>
          <a:p>
            <a:pPr marL="285750" indent="-285750" algn="just">
              <a:buFont typeface="Arial" panose="020B0604020202020204" pitchFamily="34" charset="0"/>
              <a:buChar char="•"/>
            </a:pPr>
            <a:r>
              <a:rPr lang="fr-FR" dirty="0">
                <a:solidFill>
                  <a:prstClr val="black"/>
                </a:solidFill>
                <a:latin typeface="Calibri" panose="020F0502020204030204"/>
              </a:rPr>
              <a:t>L’élève est scolarisé dans un collège privé et sollicite uniquement des formations dans des lycées publics = </a:t>
            </a:r>
            <a:r>
              <a:rPr lang="fr-FR" b="1" dirty="0">
                <a:solidFill>
                  <a:prstClr val="black"/>
                </a:solidFill>
                <a:latin typeface="Calibri" panose="020F0502020204030204"/>
              </a:rPr>
              <a:t>saisie des vœux dans Affelnet</a:t>
            </a:r>
            <a:r>
              <a:rPr lang="fr-FR" dirty="0">
                <a:solidFill>
                  <a:prstClr val="black"/>
                </a:solidFill>
                <a:latin typeface="Calibri" panose="020F0502020204030204"/>
              </a:rPr>
              <a:t>, </a:t>
            </a:r>
            <a:r>
              <a:rPr lang="fr-FR" dirty="0" smtClean="0">
                <a:solidFill>
                  <a:prstClr val="black"/>
                </a:solidFill>
                <a:latin typeface="Calibri" panose="020F0502020204030204"/>
              </a:rPr>
              <a:t>et transmission des </a:t>
            </a:r>
            <a:r>
              <a:rPr lang="fr-FR" b="1" dirty="0" smtClean="0">
                <a:solidFill>
                  <a:prstClr val="black"/>
                </a:solidFill>
                <a:latin typeface="Calibri" panose="020F0502020204030204"/>
              </a:rPr>
              <a:t>pièces justificatives de domicile </a:t>
            </a:r>
            <a:r>
              <a:rPr lang="fr-FR" dirty="0" smtClean="0">
                <a:solidFill>
                  <a:prstClr val="black"/>
                </a:solidFill>
                <a:latin typeface="Calibri" panose="020F0502020204030204"/>
              </a:rPr>
              <a:t>via la plate-forme académique.</a:t>
            </a:r>
          </a:p>
          <a:p>
            <a:pPr algn="just"/>
            <a:endParaRPr lang="fr-FR" dirty="0">
              <a:solidFill>
                <a:prstClr val="black"/>
              </a:solidFill>
              <a:latin typeface="Calibri" panose="020F0502020204030204"/>
            </a:endParaRPr>
          </a:p>
          <a:p>
            <a:pPr marL="285750" indent="-285750" algn="just">
              <a:buFont typeface="Arial" panose="020B0604020202020204" pitchFamily="34" charset="0"/>
              <a:buChar char="•"/>
            </a:pPr>
            <a:r>
              <a:rPr lang="fr-FR" b="1" dirty="0">
                <a:solidFill>
                  <a:prstClr val="black"/>
                </a:solidFill>
                <a:latin typeface="Calibri" panose="020F0502020204030204"/>
              </a:rPr>
              <a:t>L’élève est scolarisé dans un collège public et sollicite des formations dans un lycée privé : le ou les vœu(x) portant sur le(s) lycée(s) privé(s) doivent être effectués dans Affelnet, et </a:t>
            </a:r>
            <a:r>
              <a:rPr lang="fr-FR" b="1" u="sng" dirty="0">
                <a:solidFill>
                  <a:prstClr val="black"/>
                </a:solidFill>
                <a:latin typeface="Calibri" panose="020F0502020204030204"/>
              </a:rPr>
              <a:t>obligatoirement placés en tête de liste</a:t>
            </a:r>
            <a:r>
              <a:rPr lang="fr-FR" dirty="0">
                <a:solidFill>
                  <a:prstClr val="black"/>
                </a:solidFill>
                <a:latin typeface="Calibri" panose="020F0502020204030204"/>
              </a:rPr>
              <a:t>. </a:t>
            </a:r>
          </a:p>
          <a:p>
            <a:pPr algn="just"/>
            <a:endParaRPr lang="fr-FR" dirty="0">
              <a:solidFill>
                <a:prstClr val="black"/>
              </a:solidFill>
              <a:latin typeface="Calibri" panose="020F0502020204030204"/>
            </a:endParaRPr>
          </a:p>
          <a:p>
            <a:pPr marL="285750" indent="-285750" algn="just">
              <a:buFont typeface="Wingdings" panose="05000000000000000000" pitchFamily="2" charset="2"/>
              <a:buChar char="Ø"/>
            </a:pPr>
            <a:r>
              <a:rPr lang="fr-FR" dirty="0" smtClean="0">
                <a:solidFill>
                  <a:prstClr val="black"/>
                </a:solidFill>
                <a:latin typeface="Calibri" panose="020F0502020204030204"/>
              </a:rPr>
              <a:t>37 </a:t>
            </a:r>
            <a:r>
              <a:rPr lang="fr-FR" dirty="0">
                <a:solidFill>
                  <a:prstClr val="black"/>
                </a:solidFill>
                <a:latin typeface="Calibri" panose="020F0502020204030204"/>
              </a:rPr>
              <a:t>établissements des 3 réseaux de l’enseignement </a:t>
            </a:r>
            <a:r>
              <a:rPr lang="fr-FR" dirty="0" smtClean="0">
                <a:solidFill>
                  <a:prstClr val="black"/>
                </a:solidFill>
                <a:latin typeface="Calibri" panose="020F0502020204030204"/>
              </a:rPr>
              <a:t>privé sont intégrés à la plate-forme AFFELNET pour l’affectation </a:t>
            </a:r>
            <a:r>
              <a:rPr lang="fr-FR" dirty="0">
                <a:solidFill>
                  <a:prstClr val="black"/>
                </a:solidFill>
                <a:latin typeface="Calibri" panose="020F0502020204030204"/>
              </a:rPr>
              <a:t>en Seconde </a:t>
            </a:r>
            <a:r>
              <a:rPr lang="fr-FR" dirty="0" smtClean="0">
                <a:solidFill>
                  <a:prstClr val="black"/>
                </a:solidFill>
                <a:latin typeface="Calibri" panose="020F0502020204030204"/>
              </a:rPr>
              <a:t>GT.</a:t>
            </a:r>
          </a:p>
          <a:p>
            <a:pPr marL="285750" indent="-285750" algn="just">
              <a:buFont typeface="Wingdings" panose="05000000000000000000" pitchFamily="2" charset="2"/>
              <a:buChar char="Ø"/>
            </a:pPr>
            <a:endParaRPr lang="fr-FR" dirty="0">
              <a:solidFill>
                <a:prstClr val="black"/>
              </a:solidFill>
              <a:latin typeface="Calibri" panose="020F0502020204030204"/>
            </a:endParaRPr>
          </a:p>
          <a:p>
            <a:pPr marL="285750" indent="-285750" algn="just">
              <a:buFont typeface="Wingdings" panose="05000000000000000000" pitchFamily="2" charset="2"/>
              <a:buChar char="Ø"/>
            </a:pPr>
            <a:r>
              <a:rPr lang="fr-FR" dirty="0" smtClean="0">
                <a:solidFill>
                  <a:prstClr val="black"/>
                </a:solidFill>
                <a:latin typeface="Calibri" panose="020F0502020204030204"/>
              </a:rPr>
              <a:t>Les directeurs d’établissements privés se connectent sur AFFELNET après la phase de saisie des vœux afin de valider les vœux des élèves qu’ils ont retenus. </a:t>
            </a:r>
            <a:endParaRPr lang="fr-FR" dirty="0">
              <a:solidFill>
                <a:prstClr val="black"/>
              </a:solidFill>
              <a:latin typeface="Calibri" panose="020F0502020204030204"/>
            </a:endParaRPr>
          </a:p>
        </p:txBody>
      </p:sp>
      <p:sp>
        <p:nvSpPr>
          <p:cNvPr id="6" name="Titre 1"/>
          <p:cNvSpPr txBox="1">
            <a:spLocks/>
          </p:cNvSpPr>
          <p:nvPr/>
        </p:nvSpPr>
        <p:spPr>
          <a:xfrm>
            <a:off x="1995577" y="301483"/>
            <a:ext cx="10000890" cy="964433"/>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00" b="1" i="1" dirty="0">
                <a:solidFill>
                  <a:prstClr val="black"/>
                </a:solidFill>
                <a:effectLst>
                  <a:outerShdw blurRad="38100" dist="38100" dir="2700000" algn="tl">
                    <a:srgbClr val="000000">
                      <a:alpha val="43137"/>
                    </a:srgbClr>
                  </a:outerShdw>
                </a:effectLst>
                <a:latin typeface="Marianne" panose="02000000000000000000" pitchFamily="50" charset="0"/>
              </a:rPr>
              <a:t>Focus : </a:t>
            </a:r>
            <a:r>
              <a:rPr lang="fr-FR" sz="3600" b="1" i="1" dirty="0" smtClean="0">
                <a:solidFill>
                  <a:prstClr val="black"/>
                </a:solidFill>
                <a:effectLst>
                  <a:outerShdw blurRad="38100" dist="38100" dir="2700000" algn="tl">
                    <a:srgbClr val="000000">
                      <a:alpha val="43137"/>
                    </a:srgbClr>
                  </a:outerShdw>
                </a:effectLst>
                <a:latin typeface="Marianne" panose="02000000000000000000" pitchFamily="50" charset="0"/>
              </a:rPr>
              <a:t>inscription en 2de GT </a:t>
            </a:r>
            <a:r>
              <a:rPr lang="fr-FR" sz="3600" b="1" i="1" dirty="0">
                <a:solidFill>
                  <a:prstClr val="black"/>
                </a:solidFill>
                <a:effectLst>
                  <a:outerShdw blurRad="38100" dist="38100" dir="2700000" algn="tl">
                    <a:srgbClr val="000000">
                      <a:alpha val="43137"/>
                    </a:srgbClr>
                  </a:outerShdw>
                </a:effectLst>
                <a:latin typeface="Marianne" panose="02000000000000000000" pitchFamily="50" charset="0"/>
              </a:rPr>
              <a:t>dans un lycée privé</a:t>
            </a:r>
          </a:p>
        </p:txBody>
      </p:sp>
    </p:spTree>
    <p:extLst>
      <p:ext uri="{BB962C8B-B14F-4D97-AF65-F5344CB8AC3E}">
        <p14:creationId xmlns:p14="http://schemas.microsoft.com/office/powerpoint/2010/main" val="2151931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Titre 1"/>
          <p:cNvSpPr txBox="1">
            <a:spLocks/>
          </p:cNvSpPr>
          <p:nvPr/>
        </p:nvSpPr>
        <p:spPr>
          <a:xfrm>
            <a:off x="2483725" y="289981"/>
            <a:ext cx="7886700" cy="964433"/>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00" b="1" i="1" dirty="0">
                <a:solidFill>
                  <a:prstClr val="black"/>
                </a:solidFill>
                <a:effectLst>
                  <a:outerShdw blurRad="38100" dist="38100" dir="2700000" algn="tl">
                    <a:srgbClr val="000000">
                      <a:alpha val="43137"/>
                    </a:srgbClr>
                  </a:outerShdw>
                </a:effectLst>
                <a:latin typeface="Marianne" panose="02000000000000000000" pitchFamily="50" charset="0"/>
              </a:rPr>
              <a:t>Focus : </a:t>
            </a:r>
            <a:r>
              <a:rPr lang="fr-FR" sz="3600" b="1" i="1" dirty="0" smtClean="0">
                <a:solidFill>
                  <a:prstClr val="black"/>
                </a:solidFill>
                <a:effectLst>
                  <a:outerShdw blurRad="38100" dist="38100" dir="2700000" algn="tl">
                    <a:srgbClr val="000000">
                      <a:alpha val="43137"/>
                    </a:srgbClr>
                  </a:outerShdw>
                </a:effectLst>
                <a:latin typeface="Marianne" panose="02000000000000000000" pitchFamily="50" charset="0"/>
              </a:rPr>
              <a:t>entrée dans les lycées Louis-le-Grand et Henri-IV</a:t>
            </a:r>
            <a:endParaRPr lang="fr-FR" sz="3600" b="1" i="1" dirty="0">
              <a:solidFill>
                <a:prstClr val="black"/>
              </a:solidFill>
              <a:effectLst>
                <a:outerShdw blurRad="38100" dist="38100" dir="2700000" algn="tl">
                  <a:srgbClr val="000000">
                    <a:alpha val="43137"/>
                  </a:srgbClr>
                </a:outerShdw>
              </a:effectLst>
              <a:latin typeface="Marianne" panose="02000000000000000000" pitchFamily="50" charset="0"/>
            </a:endParaRPr>
          </a:p>
        </p:txBody>
      </p:sp>
      <p:sp>
        <p:nvSpPr>
          <p:cNvPr id="2" name="Rectangle 1"/>
          <p:cNvSpPr/>
          <p:nvPr/>
        </p:nvSpPr>
        <p:spPr>
          <a:xfrm>
            <a:off x="310549" y="1496612"/>
            <a:ext cx="11553645" cy="5078313"/>
          </a:xfrm>
          <a:prstGeom prst="rect">
            <a:avLst/>
          </a:prstGeom>
        </p:spPr>
        <p:txBody>
          <a:bodyPr wrap="square">
            <a:spAutoFit/>
          </a:bodyPr>
          <a:lstStyle/>
          <a:p>
            <a:pPr algn="just"/>
            <a:r>
              <a:rPr lang="fr-FR" b="1" dirty="0" smtClean="0"/>
              <a:t>1. Elève scolarisé </a:t>
            </a:r>
            <a:r>
              <a:rPr lang="fr-FR" b="1" dirty="0"/>
              <a:t>en 3ème dans un collège parisien et domicilié à Paris pour l’année </a:t>
            </a:r>
            <a:r>
              <a:rPr lang="fr-FR" b="1" dirty="0" smtClean="0"/>
              <a:t>2022-2023</a:t>
            </a:r>
            <a:endParaRPr lang="fr-FR" b="1" dirty="0"/>
          </a:p>
          <a:p>
            <a:pPr algn="just"/>
            <a:endParaRPr lang="fr-FR" dirty="0" smtClean="0"/>
          </a:p>
          <a:p>
            <a:pPr marL="285750" indent="-285750" algn="just">
              <a:buFont typeface="Wingdings" panose="05000000000000000000" pitchFamily="2" charset="2"/>
              <a:buChar char="Ø"/>
            </a:pPr>
            <a:r>
              <a:rPr lang="fr-FR" dirty="0" smtClean="0"/>
              <a:t>Une démarche simplifiée : saisir le ou les vœux correspondant, </a:t>
            </a:r>
            <a:r>
              <a:rPr lang="fr-FR" u="sng" dirty="0" smtClean="0"/>
              <a:t>en </a:t>
            </a:r>
            <a:r>
              <a:rPr lang="fr-FR" u="sng" dirty="0"/>
              <a:t>vœux 1 et 2 </a:t>
            </a:r>
            <a:r>
              <a:rPr lang="fr-FR" u="sng" dirty="0" smtClean="0"/>
              <a:t>exclusivement.</a:t>
            </a:r>
            <a:endParaRPr lang="fr-FR" dirty="0" smtClean="0"/>
          </a:p>
          <a:p>
            <a:pPr marL="285750" indent="-285750" algn="just">
              <a:buFont typeface="Wingdings" panose="05000000000000000000" pitchFamily="2" charset="2"/>
              <a:buChar char="Ø"/>
            </a:pPr>
            <a:r>
              <a:rPr lang="fr-FR" dirty="0" smtClean="0"/>
              <a:t>L’affectation </a:t>
            </a:r>
            <a:r>
              <a:rPr lang="fr-FR" dirty="0"/>
              <a:t>s’appuie sur </a:t>
            </a:r>
            <a:r>
              <a:rPr lang="fr-FR" dirty="0" smtClean="0"/>
              <a:t>les éléments du </a:t>
            </a:r>
            <a:r>
              <a:rPr lang="fr-FR" u="sng" dirty="0" smtClean="0"/>
              <a:t>barème AFFELNET</a:t>
            </a:r>
            <a:r>
              <a:rPr lang="fr-FR" dirty="0" smtClean="0"/>
              <a:t> :</a:t>
            </a:r>
          </a:p>
          <a:p>
            <a:pPr marL="285750" indent="-285750" algn="just">
              <a:buFontTx/>
              <a:buChar char="-"/>
            </a:pPr>
            <a:r>
              <a:rPr lang="fr-FR" dirty="0" smtClean="0"/>
              <a:t>Le secteur : les lycées Louis-le-Grand et Henri-IV sont placés en secteur 1 pour tous les collèges parisiens</a:t>
            </a:r>
          </a:p>
          <a:p>
            <a:pPr marL="285750" indent="-285750" algn="just">
              <a:buFontTx/>
              <a:buChar char="-"/>
            </a:pPr>
            <a:r>
              <a:rPr lang="fr-FR" dirty="0" smtClean="0"/>
              <a:t>Les </a:t>
            </a:r>
            <a:r>
              <a:rPr lang="fr-FR" dirty="0"/>
              <a:t>résultats </a:t>
            </a:r>
            <a:r>
              <a:rPr lang="fr-FR" dirty="0" smtClean="0"/>
              <a:t>scolaires (= bonus scolaire AFFELNET sur 9600 pts)</a:t>
            </a:r>
          </a:p>
          <a:p>
            <a:pPr marL="285750" indent="-285750" algn="just">
              <a:buFontTx/>
              <a:buChar char="-"/>
            </a:pPr>
            <a:r>
              <a:rPr lang="fr-FR" dirty="0" smtClean="0"/>
              <a:t>Le statut de boursier (= quota de places réservées)</a:t>
            </a:r>
          </a:p>
          <a:p>
            <a:pPr marL="285750" indent="-285750" algn="just">
              <a:buFontTx/>
              <a:buChar char="-"/>
            </a:pPr>
            <a:r>
              <a:rPr lang="fr-FR" dirty="0" smtClean="0"/>
              <a:t>L’IPS du collège de scolarisation de l’année de 3</a:t>
            </a:r>
            <a:r>
              <a:rPr lang="fr-FR" baseline="30000" dirty="0" smtClean="0"/>
              <a:t>ème</a:t>
            </a:r>
            <a:r>
              <a:rPr lang="fr-FR" dirty="0" smtClean="0"/>
              <a:t> (=quota de places réservées)</a:t>
            </a:r>
          </a:p>
          <a:p>
            <a:pPr algn="just"/>
            <a:endParaRPr lang="fr-FR" dirty="0"/>
          </a:p>
          <a:p>
            <a:pPr algn="just"/>
            <a:r>
              <a:rPr lang="fr-FR" b="1" dirty="0" smtClean="0"/>
              <a:t>2. Elève de 3</a:t>
            </a:r>
            <a:r>
              <a:rPr lang="fr-FR" b="1" baseline="30000" dirty="0" smtClean="0"/>
              <a:t>ème</a:t>
            </a:r>
            <a:r>
              <a:rPr lang="fr-FR" b="1" dirty="0" smtClean="0"/>
              <a:t> non-scolarisé </a:t>
            </a:r>
            <a:r>
              <a:rPr lang="fr-FR" b="1" u="sng" dirty="0"/>
              <a:t>et/ou</a:t>
            </a:r>
            <a:r>
              <a:rPr lang="fr-FR" b="1" dirty="0"/>
              <a:t> non-domicilié à Paris pour l’année </a:t>
            </a:r>
            <a:r>
              <a:rPr lang="fr-FR" b="1" dirty="0" smtClean="0"/>
              <a:t>2022-2023</a:t>
            </a:r>
          </a:p>
          <a:p>
            <a:pPr algn="just"/>
            <a:endParaRPr lang="fr-FR" dirty="0"/>
          </a:p>
          <a:p>
            <a:pPr marL="285750" indent="-285750" algn="just">
              <a:buFont typeface="Wingdings" panose="05000000000000000000" pitchFamily="2" charset="2"/>
              <a:buChar char="Ø"/>
            </a:pPr>
            <a:r>
              <a:rPr lang="fr-FR" dirty="0"/>
              <a:t>Un dossier de candidature </a:t>
            </a:r>
            <a:r>
              <a:rPr lang="fr-FR" dirty="0" smtClean="0"/>
              <a:t>doit </a:t>
            </a:r>
            <a:r>
              <a:rPr lang="fr-FR" dirty="0"/>
              <a:t>être déposé sur une plateforme numérique sécurisée dédiée, accessible </a:t>
            </a:r>
            <a:r>
              <a:rPr lang="fr-FR" i="1" dirty="0">
                <a:hlinkClick r:id="rId2"/>
              </a:rPr>
              <a:t>ici</a:t>
            </a:r>
            <a:r>
              <a:rPr lang="fr-FR" i="1" dirty="0"/>
              <a:t>. </a:t>
            </a:r>
            <a:r>
              <a:rPr lang="fr-FR" dirty="0"/>
              <a:t>La plateforme ouvre le </a:t>
            </a:r>
            <a:r>
              <a:rPr lang="fr-FR" dirty="0" smtClean="0"/>
              <a:t>16 </a:t>
            </a:r>
            <a:r>
              <a:rPr lang="fr-FR"/>
              <a:t>janvier </a:t>
            </a:r>
            <a:r>
              <a:rPr lang="fr-FR" smtClean="0"/>
              <a:t>2023 </a:t>
            </a:r>
            <a:r>
              <a:rPr lang="fr-FR" dirty="0" smtClean="0"/>
              <a:t>et ferme le 7 avril 2023. Le </a:t>
            </a:r>
            <a:r>
              <a:rPr lang="fr-FR" dirty="0"/>
              <a:t>même dossier permet de candidater à Henri IV, à Louis Le Grand ou sur les deux établissements, par ordre de préférence</a:t>
            </a:r>
            <a:r>
              <a:rPr lang="fr-FR" dirty="0" smtClean="0"/>
              <a:t>.</a:t>
            </a:r>
          </a:p>
          <a:p>
            <a:pPr marL="285750" indent="-285750" algn="just">
              <a:buFont typeface="Wingdings" panose="05000000000000000000" pitchFamily="2" charset="2"/>
              <a:buChar char="Ø"/>
            </a:pPr>
            <a:r>
              <a:rPr lang="fr-FR" dirty="0" smtClean="0">
                <a:effectLst/>
              </a:rPr>
              <a:t>Un quota de places est réservé aux élèves hors académie, identique à l’existant : environ 25% des places à Henri-IV et 40% à Louis-le-Grand</a:t>
            </a:r>
          </a:p>
          <a:p>
            <a:pPr marL="285750" indent="-285750" algn="just">
              <a:buFont typeface="Wingdings" panose="05000000000000000000" pitchFamily="2" charset="2"/>
              <a:buChar char="Ø"/>
            </a:pPr>
            <a:r>
              <a:rPr lang="fr-FR" dirty="0" smtClean="0"/>
              <a:t>Les candidatures sont examinées selon les mêmes critères que les élèves parisiens (résultats scolaires, statut de boursier notamment), à l’aide d’un barème d’aide à la décision, par une commission pilotée par le chef d’établissement</a:t>
            </a:r>
            <a:endParaRPr lang="fr-FR" dirty="0">
              <a:effectLst/>
            </a:endParaRPr>
          </a:p>
        </p:txBody>
      </p:sp>
    </p:spTree>
    <p:extLst>
      <p:ext uri="{BB962C8B-B14F-4D97-AF65-F5344CB8AC3E}">
        <p14:creationId xmlns:p14="http://schemas.microsoft.com/office/powerpoint/2010/main" val="2426132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2214113" y="287486"/>
            <a:ext cx="9575321" cy="584775"/>
          </a:xfrm>
          <a:prstGeom prst="rect">
            <a:avLst/>
          </a:prstGeom>
          <a:noFill/>
        </p:spPr>
        <p:txBody>
          <a:bodyPr wrap="square" rtlCol="0">
            <a:spAutoFit/>
          </a:bodyPr>
          <a:lstStyle/>
          <a:p>
            <a:pPr algn="ctr"/>
            <a:r>
              <a:rPr lang="fr-FR" sz="3200" b="1" i="1" dirty="0" smtClean="0">
                <a:latin typeface="Marianne" panose="02000000000000000000"/>
              </a:rPr>
              <a:t>Focus : inscription dans un cursus spécifique </a:t>
            </a:r>
            <a:endParaRPr lang="fr-FR" sz="2400" b="1" i="1" dirty="0">
              <a:latin typeface="Marianne" panose="02000000000000000000"/>
            </a:endParaRPr>
          </a:p>
        </p:txBody>
      </p:sp>
      <p:sp>
        <p:nvSpPr>
          <p:cNvPr id="2" name="ZoneTexte 1"/>
          <p:cNvSpPr txBox="1"/>
          <p:nvPr/>
        </p:nvSpPr>
        <p:spPr>
          <a:xfrm rot="21024211">
            <a:off x="695095" y="2295522"/>
            <a:ext cx="2587247" cy="369332"/>
          </a:xfrm>
          <a:prstGeom prst="rect">
            <a:avLst/>
          </a:prstGeom>
          <a:solidFill>
            <a:schemeClr val="accent1">
              <a:lumMod val="20000"/>
              <a:lumOff val="80000"/>
            </a:schemeClr>
          </a:solidFill>
        </p:spPr>
        <p:txBody>
          <a:bodyPr wrap="none" rtlCol="0">
            <a:spAutoFit/>
          </a:bodyPr>
          <a:lstStyle/>
          <a:p>
            <a:r>
              <a:rPr lang="fr-FR" dirty="0" smtClean="0"/>
              <a:t>…Section internationale…</a:t>
            </a:r>
            <a:endParaRPr lang="fr-FR" dirty="0"/>
          </a:p>
        </p:txBody>
      </p:sp>
      <p:sp>
        <p:nvSpPr>
          <p:cNvPr id="7" name="ZoneTexte 6"/>
          <p:cNvSpPr txBox="1"/>
          <p:nvPr/>
        </p:nvSpPr>
        <p:spPr>
          <a:xfrm rot="21008541">
            <a:off x="2100378" y="1356356"/>
            <a:ext cx="2304926" cy="369332"/>
          </a:xfrm>
          <a:prstGeom prst="rect">
            <a:avLst/>
          </a:prstGeom>
          <a:solidFill>
            <a:schemeClr val="accent1">
              <a:lumMod val="20000"/>
              <a:lumOff val="80000"/>
            </a:schemeClr>
          </a:solidFill>
        </p:spPr>
        <p:txBody>
          <a:bodyPr wrap="none" rtlCol="0">
            <a:spAutoFit/>
          </a:bodyPr>
          <a:lstStyle/>
          <a:p>
            <a:r>
              <a:rPr lang="fr-FR" dirty="0" smtClean="0"/>
              <a:t>…Section binationale…</a:t>
            </a:r>
            <a:endParaRPr lang="fr-FR" dirty="0"/>
          </a:p>
        </p:txBody>
      </p:sp>
      <p:sp>
        <p:nvSpPr>
          <p:cNvPr id="8" name="ZoneTexte 7"/>
          <p:cNvSpPr txBox="1"/>
          <p:nvPr/>
        </p:nvSpPr>
        <p:spPr>
          <a:xfrm rot="21008541">
            <a:off x="3758327" y="1473543"/>
            <a:ext cx="3290709" cy="646331"/>
          </a:xfrm>
          <a:prstGeom prst="rect">
            <a:avLst/>
          </a:prstGeom>
          <a:solidFill>
            <a:schemeClr val="accent1">
              <a:lumMod val="20000"/>
              <a:lumOff val="80000"/>
            </a:schemeClr>
          </a:solidFill>
        </p:spPr>
        <p:txBody>
          <a:bodyPr wrap="none" rtlCol="0">
            <a:spAutoFit/>
          </a:bodyPr>
          <a:lstStyle/>
          <a:p>
            <a:pPr algn="ctr"/>
            <a:r>
              <a:rPr lang="fr-FR" dirty="0" smtClean="0"/>
              <a:t>…Classes à double-cursus…</a:t>
            </a:r>
          </a:p>
          <a:p>
            <a:pPr algn="ctr"/>
            <a:r>
              <a:rPr lang="fr-FR" dirty="0" smtClean="0"/>
              <a:t>…Musique…Danse…Bac S2TMD…</a:t>
            </a:r>
            <a:endParaRPr lang="fr-FR" dirty="0"/>
          </a:p>
        </p:txBody>
      </p:sp>
      <p:sp>
        <p:nvSpPr>
          <p:cNvPr id="10" name="ZoneTexte 9"/>
          <p:cNvSpPr txBox="1"/>
          <p:nvPr/>
        </p:nvSpPr>
        <p:spPr>
          <a:xfrm rot="21008541">
            <a:off x="6582987" y="1977264"/>
            <a:ext cx="3167470" cy="646331"/>
          </a:xfrm>
          <a:prstGeom prst="rect">
            <a:avLst/>
          </a:prstGeom>
          <a:solidFill>
            <a:schemeClr val="accent1">
              <a:lumMod val="20000"/>
              <a:lumOff val="80000"/>
            </a:schemeClr>
          </a:solidFill>
        </p:spPr>
        <p:txBody>
          <a:bodyPr wrap="none" rtlCol="0">
            <a:spAutoFit/>
          </a:bodyPr>
          <a:lstStyle/>
          <a:p>
            <a:pPr algn="ctr"/>
            <a:r>
              <a:rPr lang="fr-FR" dirty="0" smtClean="0"/>
              <a:t>…Sections sportives…</a:t>
            </a:r>
          </a:p>
          <a:p>
            <a:r>
              <a:rPr lang="fr-FR" dirty="0" smtClean="0"/>
              <a:t>…CHASE (Sportif d’Excellence)…</a:t>
            </a:r>
            <a:endParaRPr lang="fr-FR" dirty="0"/>
          </a:p>
        </p:txBody>
      </p:sp>
      <p:sp>
        <p:nvSpPr>
          <p:cNvPr id="4" name="ZoneTexte 3"/>
          <p:cNvSpPr txBox="1"/>
          <p:nvPr/>
        </p:nvSpPr>
        <p:spPr>
          <a:xfrm>
            <a:off x="500332" y="3601328"/>
            <a:ext cx="11420436" cy="2739211"/>
          </a:xfrm>
          <a:prstGeom prst="rect">
            <a:avLst/>
          </a:prstGeom>
          <a:noFill/>
        </p:spPr>
        <p:txBody>
          <a:bodyPr wrap="square" rtlCol="0">
            <a:spAutoFit/>
          </a:bodyPr>
          <a:lstStyle/>
          <a:p>
            <a:r>
              <a:rPr lang="fr-FR" dirty="0" smtClean="0"/>
              <a:t>1. </a:t>
            </a:r>
            <a:r>
              <a:rPr lang="fr-FR" sz="2000" b="1" u="sng" dirty="0" smtClean="0">
                <a:solidFill>
                  <a:schemeClr val="bg1"/>
                </a:solidFill>
              </a:rPr>
              <a:t>Avant le 7 avril</a:t>
            </a:r>
            <a:r>
              <a:rPr lang="fr-FR" dirty="0" smtClean="0"/>
              <a:t> (sections internationales, binationales, orientales ; Sciences po, Sciences co ; hip-hop Turgot) </a:t>
            </a:r>
            <a:r>
              <a:rPr lang="fr-FR" sz="2000" b="1" u="sng" dirty="0" smtClean="0">
                <a:solidFill>
                  <a:schemeClr val="bg1"/>
                </a:solidFill>
              </a:rPr>
              <a:t>ou le 2 mai </a:t>
            </a:r>
            <a:r>
              <a:rPr lang="fr-FR" dirty="0" smtClean="0"/>
              <a:t>(tous autres cursus spécifiques) :</a:t>
            </a:r>
          </a:p>
          <a:p>
            <a:pPr algn="ctr"/>
            <a:r>
              <a:rPr lang="fr-FR" dirty="0" smtClean="0"/>
              <a:t> </a:t>
            </a:r>
            <a:r>
              <a:rPr lang="fr-FR" sz="2000" b="1" u="sng" dirty="0">
                <a:effectLst>
                  <a:outerShdw blurRad="38100" dist="38100" dir="2700000" algn="tl">
                    <a:srgbClr val="000000">
                      <a:alpha val="43137"/>
                    </a:srgbClr>
                  </a:outerShdw>
                </a:effectLst>
              </a:rPr>
              <a:t>D</a:t>
            </a:r>
            <a:r>
              <a:rPr lang="fr-FR" sz="2000" b="1" u="sng" dirty="0" smtClean="0">
                <a:effectLst>
                  <a:outerShdw blurRad="38100" dist="38100" dir="2700000" algn="tl">
                    <a:srgbClr val="000000">
                      <a:alpha val="43137"/>
                    </a:srgbClr>
                  </a:outerShdw>
                </a:effectLst>
              </a:rPr>
              <a:t>époser un dossier, en ligne</a:t>
            </a:r>
            <a:r>
              <a:rPr lang="fr-FR" dirty="0" smtClean="0"/>
              <a:t>, sur le site du Rectorat de Paris</a:t>
            </a:r>
          </a:p>
          <a:p>
            <a:pPr algn="ctr"/>
            <a:endParaRPr lang="fr-FR" dirty="0" smtClean="0">
              <a:hlinkClick r:id="rId3"/>
            </a:endParaRPr>
          </a:p>
          <a:p>
            <a:pPr algn="ctr"/>
            <a:r>
              <a:rPr lang="fr-FR" dirty="0" smtClean="0">
                <a:hlinkClick r:id="rId3"/>
              </a:rPr>
              <a:t>https</a:t>
            </a:r>
            <a:r>
              <a:rPr lang="fr-FR" dirty="0">
                <a:hlinkClick r:id="rId3"/>
              </a:rPr>
              <a:t>://</a:t>
            </a:r>
            <a:r>
              <a:rPr lang="fr-FR" dirty="0" smtClean="0">
                <a:hlinkClick r:id="rId3"/>
              </a:rPr>
              <a:t>www.ac-paris.fr/deposer-en-ligne-un-dossier-de-candidature-en-cursus-specifique-127705</a:t>
            </a:r>
            <a:endParaRPr lang="fr-FR" dirty="0" smtClean="0"/>
          </a:p>
          <a:p>
            <a:pPr algn="ctr"/>
            <a:endParaRPr lang="fr-FR" dirty="0"/>
          </a:p>
          <a:p>
            <a:pPr algn="just"/>
            <a:r>
              <a:rPr lang="fr-FR" dirty="0" smtClean="0"/>
              <a:t>2. Dans le cadre de la </a:t>
            </a:r>
            <a:r>
              <a:rPr lang="fr-FR" sz="2000" b="1" u="sng" dirty="0" smtClean="0">
                <a:effectLst>
                  <a:outerShdw blurRad="38100" dist="38100" dir="2700000" algn="tl">
                    <a:srgbClr val="000000">
                      <a:alpha val="43137"/>
                    </a:srgbClr>
                  </a:outerShdw>
                </a:effectLst>
              </a:rPr>
              <a:t>procédure Affelnet</a:t>
            </a:r>
            <a:r>
              <a:rPr lang="fr-FR" dirty="0" smtClean="0"/>
              <a:t>, </a:t>
            </a:r>
            <a:r>
              <a:rPr lang="fr-FR" sz="2000" b="1" u="sng" dirty="0" smtClean="0">
                <a:effectLst>
                  <a:outerShdw blurRad="38100" dist="38100" dir="2700000" algn="tl">
                    <a:srgbClr val="000000">
                      <a:alpha val="43137"/>
                    </a:srgbClr>
                  </a:outerShdw>
                </a:effectLst>
              </a:rPr>
              <a:t>formuler les vœux</a:t>
            </a:r>
            <a:r>
              <a:rPr lang="fr-FR" dirty="0"/>
              <a:t> </a:t>
            </a:r>
            <a:r>
              <a:rPr lang="fr-FR" dirty="0" smtClean="0"/>
              <a:t>sur les établissements et les formations correspondants, en veillant à </a:t>
            </a:r>
            <a:r>
              <a:rPr lang="fr-FR" sz="2000" b="1" u="sng" dirty="0" smtClean="0">
                <a:effectLst>
                  <a:outerShdw blurRad="38100" dist="38100" dir="2700000" algn="tl">
                    <a:srgbClr val="000000">
                      <a:alpha val="43137"/>
                    </a:srgbClr>
                  </a:outerShdw>
                </a:effectLst>
              </a:rPr>
              <a:t>placer ces vœux en tête de liste</a:t>
            </a:r>
            <a:r>
              <a:rPr lang="fr-FR" b="1" u="sng" dirty="0" smtClean="0">
                <a:effectLst>
                  <a:outerShdw blurRad="38100" dist="38100" dir="2700000" algn="tl">
                    <a:srgbClr val="000000">
                      <a:alpha val="43137"/>
                    </a:srgbClr>
                  </a:outerShdw>
                </a:effectLst>
              </a:rPr>
              <a:t> </a:t>
            </a:r>
            <a:r>
              <a:rPr lang="fr-FR" dirty="0" smtClean="0"/>
              <a:t>(pas de vœux sur des Seconde GT « classiques » intercalés). </a:t>
            </a:r>
          </a:p>
        </p:txBody>
      </p:sp>
      <p:sp>
        <p:nvSpPr>
          <p:cNvPr id="12" name="Rectangle 11"/>
          <p:cNvSpPr/>
          <p:nvPr/>
        </p:nvSpPr>
        <p:spPr>
          <a:xfrm>
            <a:off x="787879" y="4473077"/>
            <a:ext cx="11404121" cy="307777"/>
          </a:xfrm>
          <a:prstGeom prst="rect">
            <a:avLst/>
          </a:prstGeom>
        </p:spPr>
        <p:txBody>
          <a:bodyPr wrap="square">
            <a:spAutoFit/>
          </a:bodyPr>
          <a:lstStyle/>
          <a:p>
            <a:endParaRPr lang="fr-FR" sz="1400" dirty="0" smtClean="0"/>
          </a:p>
        </p:txBody>
      </p:sp>
      <p:sp>
        <p:nvSpPr>
          <p:cNvPr id="13" name="Flèche droite rayée 12"/>
          <p:cNvSpPr/>
          <p:nvPr/>
        </p:nvSpPr>
        <p:spPr>
          <a:xfrm>
            <a:off x="787879" y="4694892"/>
            <a:ext cx="632604" cy="49138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21008541">
            <a:off x="7300067" y="1140706"/>
            <a:ext cx="2515176" cy="646331"/>
          </a:xfrm>
          <a:prstGeom prst="rect">
            <a:avLst/>
          </a:prstGeom>
          <a:solidFill>
            <a:schemeClr val="accent1">
              <a:lumMod val="20000"/>
              <a:lumOff val="80000"/>
            </a:schemeClr>
          </a:solidFill>
        </p:spPr>
        <p:txBody>
          <a:bodyPr wrap="none" rtlCol="0">
            <a:spAutoFit/>
          </a:bodyPr>
          <a:lstStyle/>
          <a:p>
            <a:pPr algn="ctr"/>
            <a:r>
              <a:rPr lang="fr-FR" dirty="0" smtClean="0"/>
              <a:t>…SELO Chinois, Japonais,</a:t>
            </a:r>
          </a:p>
          <a:p>
            <a:pPr algn="ctr"/>
            <a:r>
              <a:rPr lang="fr-FR" dirty="0" smtClean="0"/>
              <a:t>Vietnamien, Portugais</a:t>
            </a:r>
          </a:p>
        </p:txBody>
      </p:sp>
      <p:sp>
        <p:nvSpPr>
          <p:cNvPr id="15" name="ZoneTexte 14"/>
          <p:cNvSpPr txBox="1"/>
          <p:nvPr/>
        </p:nvSpPr>
        <p:spPr>
          <a:xfrm rot="21008541">
            <a:off x="9353712" y="2337782"/>
            <a:ext cx="2188098" cy="923330"/>
          </a:xfrm>
          <a:prstGeom prst="rect">
            <a:avLst/>
          </a:prstGeom>
          <a:solidFill>
            <a:schemeClr val="accent1">
              <a:lumMod val="20000"/>
              <a:lumOff val="80000"/>
            </a:schemeClr>
          </a:solidFill>
        </p:spPr>
        <p:txBody>
          <a:bodyPr wrap="none" rtlCol="0">
            <a:spAutoFit/>
          </a:bodyPr>
          <a:lstStyle/>
          <a:p>
            <a:pPr algn="ctr"/>
            <a:r>
              <a:rPr lang="fr-FR" dirty="0" smtClean="0"/>
              <a:t>…Classes Sciences co </a:t>
            </a:r>
          </a:p>
          <a:p>
            <a:pPr algn="ctr"/>
            <a:r>
              <a:rPr lang="fr-FR" dirty="0" smtClean="0"/>
              <a:t>&amp; Sciences po </a:t>
            </a:r>
          </a:p>
          <a:p>
            <a:pPr algn="ctr"/>
            <a:r>
              <a:rPr lang="fr-FR" dirty="0" smtClean="0"/>
              <a:t>Lycée Bergson</a:t>
            </a:r>
            <a:endParaRPr lang="fr-FR" dirty="0"/>
          </a:p>
        </p:txBody>
      </p:sp>
      <p:sp>
        <p:nvSpPr>
          <p:cNvPr id="16" name="ZoneTexte 15"/>
          <p:cNvSpPr txBox="1"/>
          <p:nvPr/>
        </p:nvSpPr>
        <p:spPr>
          <a:xfrm rot="21008541">
            <a:off x="3001364" y="2421992"/>
            <a:ext cx="3435749" cy="646331"/>
          </a:xfrm>
          <a:prstGeom prst="rect">
            <a:avLst/>
          </a:prstGeom>
          <a:solidFill>
            <a:schemeClr val="accent1">
              <a:lumMod val="20000"/>
              <a:lumOff val="80000"/>
            </a:schemeClr>
          </a:solidFill>
        </p:spPr>
        <p:txBody>
          <a:bodyPr wrap="none" rtlCol="0">
            <a:spAutoFit/>
          </a:bodyPr>
          <a:lstStyle/>
          <a:p>
            <a:pPr algn="ctr"/>
            <a:r>
              <a:rPr lang="fr-FR" dirty="0" smtClean="0"/>
              <a:t>…Dispositif Elèves à Haut Potentiel</a:t>
            </a:r>
          </a:p>
          <a:p>
            <a:pPr algn="ctr"/>
            <a:r>
              <a:rPr lang="fr-FR" dirty="0" smtClean="0"/>
              <a:t>Lycée Emile Dubois</a:t>
            </a:r>
            <a:endParaRPr lang="fr-FR" dirty="0"/>
          </a:p>
        </p:txBody>
      </p:sp>
      <p:sp>
        <p:nvSpPr>
          <p:cNvPr id="17" name="ZoneTexte 16"/>
          <p:cNvSpPr txBox="1"/>
          <p:nvPr/>
        </p:nvSpPr>
        <p:spPr>
          <a:xfrm rot="21008541">
            <a:off x="10055776" y="1395481"/>
            <a:ext cx="1500795" cy="369332"/>
          </a:xfrm>
          <a:prstGeom prst="rect">
            <a:avLst/>
          </a:prstGeom>
          <a:solidFill>
            <a:schemeClr val="accent1">
              <a:lumMod val="20000"/>
              <a:lumOff val="80000"/>
            </a:schemeClr>
          </a:solidFill>
        </p:spPr>
        <p:txBody>
          <a:bodyPr wrap="none" rtlCol="0">
            <a:spAutoFit/>
          </a:bodyPr>
          <a:lstStyle/>
          <a:p>
            <a:pPr algn="ctr"/>
            <a:r>
              <a:rPr lang="fr-FR" dirty="0" smtClean="0"/>
              <a:t>…STD2A, FMA</a:t>
            </a:r>
          </a:p>
        </p:txBody>
      </p:sp>
      <p:sp>
        <p:nvSpPr>
          <p:cNvPr id="18" name="ZoneTexte 17"/>
          <p:cNvSpPr txBox="1"/>
          <p:nvPr/>
        </p:nvSpPr>
        <p:spPr>
          <a:xfrm rot="21008541">
            <a:off x="1574180" y="2890235"/>
            <a:ext cx="829074" cy="369332"/>
          </a:xfrm>
          <a:prstGeom prst="rect">
            <a:avLst/>
          </a:prstGeom>
          <a:solidFill>
            <a:schemeClr val="accent1">
              <a:lumMod val="20000"/>
              <a:lumOff val="80000"/>
            </a:schemeClr>
          </a:solidFill>
        </p:spPr>
        <p:txBody>
          <a:bodyPr wrap="none" rtlCol="0">
            <a:spAutoFit/>
          </a:bodyPr>
          <a:lstStyle/>
          <a:p>
            <a:pPr algn="ctr"/>
            <a:r>
              <a:rPr lang="fr-FR" dirty="0" smtClean="0"/>
              <a:t>…STHR</a:t>
            </a:r>
          </a:p>
        </p:txBody>
      </p:sp>
    </p:spTree>
    <p:extLst>
      <p:ext uri="{BB962C8B-B14F-4D97-AF65-F5344CB8AC3E}">
        <p14:creationId xmlns:p14="http://schemas.microsoft.com/office/powerpoint/2010/main" val="1122212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1765539" y="2702288"/>
            <a:ext cx="9092242" cy="1200329"/>
          </a:xfrm>
          <a:prstGeom prst="rect">
            <a:avLst/>
          </a:prstGeom>
          <a:noFill/>
        </p:spPr>
        <p:txBody>
          <a:bodyPr wrap="square" rtlCol="0">
            <a:spAutoFit/>
          </a:bodyPr>
          <a:lstStyle/>
          <a:p>
            <a:pPr algn="ctr"/>
            <a:r>
              <a:rPr lang="fr-FR" sz="3600" b="1" dirty="0" smtClean="0"/>
              <a:t>Comment formuler ses vœux en Seconde GT? </a:t>
            </a:r>
          </a:p>
          <a:p>
            <a:pPr algn="ctr"/>
            <a:r>
              <a:rPr lang="fr-FR" sz="3600" b="1" dirty="0"/>
              <a:t>E</a:t>
            </a:r>
            <a:r>
              <a:rPr lang="fr-FR" sz="3600" b="1" dirty="0" smtClean="0"/>
              <a:t>xemples et contre-exemples</a:t>
            </a:r>
            <a:endParaRPr lang="fr-FR" sz="2800" b="1" dirty="0"/>
          </a:p>
        </p:txBody>
      </p:sp>
    </p:spTree>
    <p:extLst>
      <p:ext uri="{BB962C8B-B14F-4D97-AF65-F5344CB8AC3E}">
        <p14:creationId xmlns:p14="http://schemas.microsoft.com/office/powerpoint/2010/main" val="329173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1325563"/>
          </a:xfrm>
        </p:spPr>
        <p:txBody>
          <a:bodyPr>
            <a:normAutofit/>
          </a:bodyPr>
          <a:lstStyle/>
          <a:p>
            <a:pPr algn="ctr"/>
            <a:r>
              <a:rPr lang="fr-FR" sz="2800" b="1" i="1" dirty="0"/>
              <a:t>Quels sont mes critères de choix?</a:t>
            </a:r>
          </a:p>
        </p:txBody>
      </p:sp>
      <p:sp>
        <p:nvSpPr>
          <p:cNvPr id="3" name="Espace réservé du contenu 2"/>
          <p:cNvSpPr>
            <a:spLocks noGrp="1"/>
          </p:cNvSpPr>
          <p:nvPr>
            <p:ph idx="1"/>
          </p:nvPr>
        </p:nvSpPr>
        <p:spPr>
          <a:xfrm>
            <a:off x="598098" y="1655131"/>
            <a:ext cx="11047562" cy="4895194"/>
          </a:xfrm>
        </p:spPr>
        <p:txBody>
          <a:bodyPr>
            <a:normAutofit/>
          </a:bodyPr>
          <a:lstStyle/>
          <a:p>
            <a:pPr algn="just">
              <a:buFont typeface="Wingdings" panose="05000000000000000000" pitchFamily="2" charset="2"/>
              <a:buChar char="Ø"/>
            </a:pPr>
            <a:r>
              <a:rPr lang="fr-FR" dirty="0" smtClean="0"/>
              <a:t> </a:t>
            </a:r>
            <a:r>
              <a:rPr lang="fr-FR" b="1" dirty="0" smtClean="0"/>
              <a:t>Localisation du lycée </a:t>
            </a:r>
            <a:r>
              <a:rPr lang="fr-FR" dirty="0" smtClean="0"/>
              <a:t>: </a:t>
            </a:r>
            <a:r>
              <a:rPr lang="fr-FR" i="1" dirty="0" smtClean="0"/>
              <a:t>quel est le temps de transport maximal que je suis prêt à effectuer quotidiennement? </a:t>
            </a:r>
          </a:p>
          <a:p>
            <a:pPr algn="just">
              <a:buFont typeface="Wingdings" panose="05000000000000000000" pitchFamily="2" charset="2"/>
              <a:buChar char="Ø"/>
            </a:pPr>
            <a:r>
              <a:rPr lang="fr-FR" dirty="0"/>
              <a:t> </a:t>
            </a:r>
            <a:r>
              <a:rPr lang="fr-FR" b="1" dirty="0" smtClean="0"/>
              <a:t>Offre de formation du lycée  : </a:t>
            </a:r>
          </a:p>
          <a:p>
            <a:pPr algn="just"/>
            <a:r>
              <a:rPr lang="fr-FR" i="1" dirty="0"/>
              <a:t>E</a:t>
            </a:r>
            <a:r>
              <a:rPr lang="fr-FR" i="1" dirty="0" smtClean="0"/>
              <a:t>nseignements de spécialité</a:t>
            </a:r>
          </a:p>
          <a:p>
            <a:pPr algn="just"/>
            <a:r>
              <a:rPr lang="fr-FR" i="1" dirty="0" smtClean="0"/>
              <a:t>Langues vivantes</a:t>
            </a:r>
          </a:p>
          <a:p>
            <a:pPr algn="just"/>
            <a:r>
              <a:rPr lang="fr-FR" i="1" dirty="0" smtClean="0"/>
              <a:t>Options facultatives</a:t>
            </a:r>
          </a:p>
          <a:p>
            <a:pPr algn="just"/>
            <a:r>
              <a:rPr lang="fr-FR" i="1" dirty="0" smtClean="0"/>
              <a:t>Présence d’une voie technologique </a:t>
            </a:r>
          </a:p>
          <a:p>
            <a:pPr algn="just"/>
            <a:r>
              <a:rPr lang="fr-FR" i="1" dirty="0" smtClean="0"/>
              <a:t>Présence de dispositifs particuliers (section européenne, ateliers, tutorat, etc.) et de cursus spécifiques</a:t>
            </a:r>
            <a:endParaRPr lang="fr-FR" i="1" dirty="0"/>
          </a:p>
          <a:p>
            <a:pPr marL="0" indent="0" algn="just">
              <a:buNone/>
            </a:pPr>
            <a:r>
              <a:rPr lang="fr-FR" i="1" dirty="0" smtClean="0"/>
              <a:t>= consulter la </a:t>
            </a:r>
            <a:r>
              <a:rPr lang="fr-FR" i="1" dirty="0" smtClean="0">
                <a:hlinkClick r:id="rId2"/>
              </a:rPr>
              <a:t>carte en ligne des enseignements de spécialité </a:t>
            </a:r>
            <a:endParaRPr lang="fr-FR" i="1" dirty="0" smtClean="0"/>
          </a:p>
          <a:p>
            <a:pPr marL="0" indent="0" algn="just">
              <a:buNone/>
            </a:pPr>
            <a:r>
              <a:rPr lang="fr-FR" i="1" dirty="0" smtClean="0"/>
              <a:t>= consulter le site des lycées pressentis, contacter l’établissement</a:t>
            </a:r>
          </a:p>
          <a:p>
            <a:pPr marL="0" indent="0" algn="just">
              <a:buNone/>
            </a:pPr>
            <a:endParaRPr lang="fr-FR" i="1" dirty="0"/>
          </a:p>
        </p:txBody>
      </p:sp>
    </p:spTree>
    <p:extLst>
      <p:ext uri="{BB962C8B-B14F-4D97-AF65-F5344CB8AC3E}">
        <p14:creationId xmlns:p14="http://schemas.microsoft.com/office/powerpoint/2010/main" val="121453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16347" y="274515"/>
            <a:ext cx="9351034" cy="496112"/>
          </a:xfrm>
        </p:spPr>
        <p:txBody>
          <a:bodyPr>
            <a:normAutofit/>
          </a:bodyPr>
          <a:lstStyle/>
          <a:p>
            <a:pPr algn="ctr"/>
            <a:r>
              <a:rPr lang="fr-FR" sz="2800" b="1" i="1" dirty="0"/>
              <a:t>Quels </a:t>
            </a:r>
            <a:r>
              <a:rPr lang="fr-FR" sz="2800" b="1" i="1" dirty="0" smtClean="0"/>
              <a:t>étaient les lycées accessibles en secteur 1, 2 et 3 en 2022?</a:t>
            </a:r>
            <a:endParaRPr lang="fr-FR" sz="2800" b="1" i="1" dirty="0"/>
          </a:p>
        </p:txBody>
      </p:sp>
      <p:pic>
        <p:nvPicPr>
          <p:cNvPr id="5" name="Image 4"/>
          <p:cNvPicPr>
            <a:picLocks noChangeAspect="1"/>
          </p:cNvPicPr>
          <p:nvPr/>
        </p:nvPicPr>
        <p:blipFill>
          <a:blip r:embed="rId2"/>
          <a:stretch>
            <a:fillRect/>
          </a:stretch>
        </p:blipFill>
        <p:spPr>
          <a:xfrm>
            <a:off x="3614823" y="868393"/>
            <a:ext cx="8493172" cy="5907503"/>
          </a:xfrm>
          <a:prstGeom prst="rect">
            <a:avLst/>
          </a:prstGeom>
        </p:spPr>
      </p:pic>
      <p:graphicFrame>
        <p:nvGraphicFramePr>
          <p:cNvPr id="6" name="Espace réservé du contenu 3"/>
          <p:cNvGraphicFramePr>
            <a:graphicFrameLocks/>
          </p:cNvGraphicFramePr>
          <p:nvPr>
            <p:extLst>
              <p:ext uri="{D42A27DB-BD31-4B8C-83A1-F6EECF244321}">
                <p14:modId xmlns:p14="http://schemas.microsoft.com/office/powerpoint/2010/main" val="491734741"/>
              </p:ext>
            </p:extLst>
          </p:nvPr>
        </p:nvGraphicFramePr>
        <p:xfrm>
          <a:off x="103517" y="1472376"/>
          <a:ext cx="3416060" cy="5303520"/>
        </p:xfrm>
        <a:graphic>
          <a:graphicData uri="http://schemas.openxmlformats.org/drawingml/2006/table">
            <a:tbl>
              <a:tblPr firstRow="1" bandRow="1">
                <a:tableStyleId>{5C22544A-7EE6-4342-B048-85BDC9FD1C3A}</a:tableStyleId>
              </a:tblPr>
              <a:tblGrid>
                <a:gridCol w="1590523">
                  <a:extLst>
                    <a:ext uri="{9D8B030D-6E8A-4147-A177-3AD203B41FA5}">
                      <a16:colId xmlns:a16="http://schemas.microsoft.com/office/drawing/2014/main" val="1695040462"/>
                    </a:ext>
                  </a:extLst>
                </a:gridCol>
                <a:gridCol w="1825537">
                  <a:extLst>
                    <a:ext uri="{9D8B030D-6E8A-4147-A177-3AD203B41FA5}">
                      <a16:colId xmlns:a16="http://schemas.microsoft.com/office/drawing/2014/main" val="3645064826"/>
                    </a:ext>
                  </a:extLst>
                </a:gridCol>
              </a:tblGrid>
              <a:tr h="925065">
                <a:tc>
                  <a:txBody>
                    <a:bodyPr/>
                    <a:lstStyle/>
                    <a:p>
                      <a:r>
                        <a:rPr lang="fr-FR" sz="1400" dirty="0" smtClean="0"/>
                        <a:t>Secteur</a:t>
                      </a:r>
                      <a:r>
                        <a:rPr lang="fr-FR" sz="1400" baseline="0" dirty="0" smtClean="0"/>
                        <a:t> </a:t>
                      </a:r>
                      <a:r>
                        <a:rPr lang="fr-FR" sz="1400" dirty="0" smtClean="0"/>
                        <a:t>2 –</a:t>
                      </a:r>
                      <a:r>
                        <a:rPr lang="fr-FR" sz="1400" baseline="0" dirty="0" smtClean="0"/>
                        <a:t> Lycées accessibles à tous les élèves</a:t>
                      </a:r>
                      <a:endParaRPr lang="fr-FR" sz="1400" dirty="0"/>
                    </a:p>
                  </a:txBody>
                  <a:tcPr/>
                </a:tc>
                <a:tc>
                  <a:txBody>
                    <a:bodyPr/>
                    <a:lstStyle/>
                    <a:p>
                      <a:r>
                        <a:rPr lang="fr-FR" sz="1400" dirty="0" smtClean="0"/>
                        <a:t>Secteur 2 – Lycées</a:t>
                      </a:r>
                      <a:r>
                        <a:rPr lang="fr-FR" sz="1400" baseline="0" dirty="0" smtClean="0"/>
                        <a:t> </a:t>
                      </a:r>
                      <a:r>
                        <a:rPr lang="fr-FR" sz="1400" dirty="0" smtClean="0"/>
                        <a:t>supplémentaires</a:t>
                      </a:r>
                      <a:r>
                        <a:rPr lang="fr-FR" sz="1400" baseline="0" dirty="0" smtClean="0"/>
                        <a:t> accessibles aux b</a:t>
                      </a:r>
                      <a:r>
                        <a:rPr lang="fr-FR" sz="1400" dirty="0" smtClean="0"/>
                        <a:t>oursiers</a:t>
                      </a:r>
                      <a:endParaRPr lang="fr-FR" sz="1400" dirty="0"/>
                    </a:p>
                  </a:txBody>
                  <a:tcPr/>
                </a:tc>
                <a:extLst>
                  <a:ext uri="{0D108BD9-81ED-4DB2-BD59-A6C34878D82A}">
                    <a16:rowId xmlns:a16="http://schemas.microsoft.com/office/drawing/2014/main" val="4020551370"/>
                  </a:ext>
                </a:extLst>
              </a:tr>
              <a:tr h="4308159">
                <a:tc>
                  <a:txBody>
                    <a:bodyPr/>
                    <a:lstStyle/>
                    <a:p>
                      <a:r>
                        <a:rPr lang="fr-FR" sz="1400" baseline="0" dirty="0" smtClean="0"/>
                        <a:t>Fauré</a:t>
                      </a:r>
                    </a:p>
                    <a:p>
                      <a:r>
                        <a:rPr lang="fr-FR" sz="1400" baseline="0" dirty="0" smtClean="0"/>
                        <a:t>Rodin</a:t>
                      </a:r>
                    </a:p>
                    <a:p>
                      <a:r>
                        <a:rPr lang="fr-FR" sz="1400" baseline="0" dirty="0" smtClean="0"/>
                        <a:t>Dorian</a:t>
                      </a:r>
                    </a:p>
                    <a:p>
                      <a:r>
                        <a:rPr lang="fr-FR" sz="1400" baseline="0" dirty="0" smtClean="0"/>
                        <a:t>Diderot</a:t>
                      </a:r>
                    </a:p>
                    <a:p>
                      <a:r>
                        <a:rPr lang="fr-FR" sz="1400" baseline="0" dirty="0" smtClean="0"/>
                        <a:t>Armand</a:t>
                      </a:r>
                    </a:p>
                    <a:p>
                      <a:r>
                        <a:rPr lang="fr-FR" sz="1400" baseline="0" dirty="0" smtClean="0"/>
                        <a:t>Bernard</a:t>
                      </a:r>
                    </a:p>
                    <a:p>
                      <a:r>
                        <a:rPr lang="fr-FR" sz="1400" baseline="0" dirty="0" smtClean="0"/>
                        <a:t>Rabelais</a:t>
                      </a:r>
                    </a:p>
                    <a:p>
                      <a:r>
                        <a:rPr lang="fr-FR" sz="1400" dirty="0" smtClean="0"/>
                        <a:t>Bergson</a:t>
                      </a:r>
                    </a:p>
                    <a:p>
                      <a:r>
                        <a:rPr lang="fr-FR" sz="1400" dirty="0" smtClean="0"/>
                        <a:t>Villon</a:t>
                      </a:r>
                      <a:r>
                        <a:rPr lang="fr-FR" sz="1400" baseline="0" dirty="0" smtClean="0"/>
                        <a:t> </a:t>
                      </a:r>
                    </a:p>
                    <a:p>
                      <a:r>
                        <a:rPr lang="fr-FR" sz="1400" baseline="0" dirty="0" smtClean="0"/>
                        <a:t>Colbert</a:t>
                      </a:r>
                    </a:p>
                    <a:p>
                      <a:r>
                        <a:rPr lang="fr-FR" sz="1400" baseline="0" dirty="0" smtClean="0"/>
                        <a:t>Valéry</a:t>
                      </a:r>
                    </a:p>
                    <a:p>
                      <a:r>
                        <a:rPr lang="fr-FR" sz="1400" baseline="0" dirty="0" smtClean="0"/>
                        <a:t>Lemonnier</a:t>
                      </a:r>
                    </a:p>
                  </a:txBody>
                  <a:tcPr/>
                </a:tc>
                <a:tc>
                  <a:txBody>
                    <a:bodyPr/>
                    <a:lstStyle/>
                    <a:p>
                      <a:r>
                        <a:rPr lang="fr-FR" sz="1400" baseline="0" dirty="0" smtClean="0"/>
                        <a:t>Hugo</a:t>
                      </a:r>
                    </a:p>
                    <a:p>
                      <a:r>
                        <a:rPr lang="fr-FR" sz="1400" baseline="0" dirty="0" smtClean="0"/>
                        <a:t>Voltaire</a:t>
                      </a:r>
                    </a:p>
                    <a:p>
                      <a:r>
                        <a:rPr lang="fr-FR" sz="1400" baseline="0" dirty="0" smtClean="0"/>
                        <a:t>Quinet</a:t>
                      </a:r>
                    </a:p>
                    <a:p>
                      <a:r>
                        <a:rPr lang="fr-FR" sz="1400" baseline="0" dirty="0" smtClean="0"/>
                        <a:t>Germain</a:t>
                      </a:r>
                    </a:p>
                    <a:p>
                      <a:r>
                        <a:rPr lang="fr-FR" sz="1400" baseline="0" dirty="0" smtClean="0"/>
                        <a:t>Carnot</a:t>
                      </a:r>
                    </a:p>
                    <a:p>
                      <a:r>
                        <a:rPr lang="fr-FR" sz="1400" baseline="0" dirty="0" smtClean="0"/>
                        <a:t>Charlemagne</a:t>
                      </a:r>
                    </a:p>
                    <a:p>
                      <a:r>
                        <a:rPr lang="fr-FR" sz="1400" baseline="0" dirty="0" smtClean="0"/>
                        <a:t>Weil</a:t>
                      </a:r>
                    </a:p>
                    <a:p>
                      <a:r>
                        <a:rPr lang="fr-FR" sz="1400" baseline="0" dirty="0" smtClean="0"/>
                        <a:t>Montaigne</a:t>
                      </a:r>
                    </a:p>
                    <a:p>
                      <a:r>
                        <a:rPr lang="fr-FR" sz="1400" baseline="0" dirty="0" smtClean="0"/>
                        <a:t>Bert</a:t>
                      </a:r>
                    </a:p>
                    <a:p>
                      <a:r>
                        <a:rPr lang="fr-FR" sz="1400" baseline="0" dirty="0" smtClean="0"/>
                        <a:t>Fénelon</a:t>
                      </a:r>
                    </a:p>
                    <a:p>
                      <a:r>
                        <a:rPr lang="fr-FR" sz="1400" baseline="0" dirty="0" smtClean="0"/>
                        <a:t>Duruy</a:t>
                      </a:r>
                    </a:p>
                    <a:p>
                      <a:r>
                        <a:rPr lang="fr-FR" sz="1400" baseline="0" dirty="0" smtClean="0"/>
                        <a:t>Lavoisier</a:t>
                      </a:r>
                    </a:p>
                    <a:p>
                      <a:r>
                        <a:rPr lang="fr-FR" sz="1400" baseline="0" dirty="0" smtClean="0"/>
                        <a:t>Janson de Sailly</a:t>
                      </a:r>
                    </a:p>
                    <a:p>
                      <a:r>
                        <a:rPr lang="fr-FR" sz="1400" baseline="0" dirty="0" smtClean="0"/>
                        <a:t>Molière</a:t>
                      </a:r>
                    </a:p>
                    <a:p>
                      <a:r>
                        <a:rPr lang="fr-FR" sz="1400" baseline="0" dirty="0" smtClean="0"/>
                        <a:t>Say</a:t>
                      </a:r>
                    </a:p>
                    <a:p>
                      <a:r>
                        <a:rPr lang="fr-FR" sz="1400" baseline="0" dirty="0" smtClean="0"/>
                        <a:t>La Fontaine</a:t>
                      </a:r>
                    </a:p>
                    <a:p>
                      <a:r>
                        <a:rPr lang="fr-FR" sz="1400" baseline="0" dirty="0" smtClean="0"/>
                        <a:t>Arago</a:t>
                      </a:r>
                    </a:p>
                    <a:p>
                      <a:r>
                        <a:rPr lang="fr-FR" sz="1400" baseline="0" dirty="0" smtClean="0"/>
                        <a:t>Racine</a:t>
                      </a:r>
                    </a:p>
                    <a:p>
                      <a:r>
                        <a:rPr lang="fr-FR" sz="1400" baseline="0" dirty="0" smtClean="0"/>
                        <a:t>Ravel</a:t>
                      </a:r>
                    </a:p>
                    <a:p>
                      <a:r>
                        <a:rPr lang="fr-FR" sz="1400" baseline="0" dirty="0" smtClean="0"/>
                        <a:t>Decour</a:t>
                      </a:r>
                      <a:endParaRPr lang="fr-FR" sz="1400" dirty="0"/>
                    </a:p>
                  </a:txBody>
                  <a:tcPr/>
                </a:tc>
                <a:extLst>
                  <a:ext uri="{0D108BD9-81ED-4DB2-BD59-A6C34878D82A}">
                    <a16:rowId xmlns:a16="http://schemas.microsoft.com/office/drawing/2014/main" val="2888484785"/>
                  </a:ext>
                </a:extLst>
              </a:tr>
            </a:tbl>
          </a:graphicData>
        </a:graphic>
      </p:graphicFrame>
    </p:spTree>
    <p:extLst>
      <p:ext uri="{BB962C8B-B14F-4D97-AF65-F5344CB8AC3E}">
        <p14:creationId xmlns:p14="http://schemas.microsoft.com/office/powerpoint/2010/main" val="1511646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82460" y="2367859"/>
            <a:ext cx="3105511" cy="496112"/>
          </a:xfrm>
        </p:spPr>
        <p:txBody>
          <a:bodyPr>
            <a:normAutofit fontScale="90000"/>
          </a:bodyPr>
          <a:lstStyle/>
          <a:p>
            <a:pPr algn="ctr"/>
            <a:r>
              <a:rPr lang="fr-FR" sz="2800" b="1" i="1" dirty="0" smtClean="0"/>
              <a:t>Quelles étaient les formations professionnelles les plus demandées en 2022?</a:t>
            </a:r>
            <a:endParaRPr lang="fr-FR" sz="2800" b="1" i="1" dirty="0"/>
          </a:p>
        </p:txBody>
      </p:sp>
      <p:pic>
        <p:nvPicPr>
          <p:cNvPr id="3" name="Image 2"/>
          <p:cNvPicPr>
            <a:picLocks noChangeAspect="1"/>
          </p:cNvPicPr>
          <p:nvPr/>
        </p:nvPicPr>
        <p:blipFill>
          <a:blip r:embed="rId2"/>
          <a:stretch>
            <a:fillRect/>
          </a:stretch>
        </p:blipFill>
        <p:spPr>
          <a:xfrm>
            <a:off x="5337843" y="59201"/>
            <a:ext cx="6543605" cy="6625020"/>
          </a:xfrm>
          <a:prstGeom prst="rect">
            <a:avLst/>
          </a:prstGeom>
        </p:spPr>
      </p:pic>
      <p:pic>
        <p:nvPicPr>
          <p:cNvPr id="5" name="Image 4"/>
          <p:cNvPicPr>
            <a:picLocks noChangeAspect="1"/>
          </p:cNvPicPr>
          <p:nvPr/>
        </p:nvPicPr>
        <p:blipFill>
          <a:blip r:embed="rId3"/>
          <a:stretch>
            <a:fillRect/>
          </a:stretch>
        </p:blipFill>
        <p:spPr>
          <a:xfrm>
            <a:off x="724102" y="3663180"/>
            <a:ext cx="4175702" cy="3021041"/>
          </a:xfrm>
          <a:prstGeom prst="rect">
            <a:avLst/>
          </a:prstGeom>
        </p:spPr>
      </p:pic>
    </p:spTree>
    <p:extLst>
      <p:ext uri="{BB962C8B-B14F-4D97-AF65-F5344CB8AC3E}">
        <p14:creationId xmlns:p14="http://schemas.microsoft.com/office/powerpoint/2010/main" val="4078486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646331"/>
          </a:xfrm>
          <a:prstGeom prst="rect">
            <a:avLst/>
          </a:prstGeom>
          <a:noFill/>
        </p:spPr>
        <p:txBody>
          <a:bodyPr wrap="square" rtlCol="0">
            <a:spAutoFit/>
          </a:bodyPr>
          <a:lstStyle/>
          <a:p>
            <a:pPr algn="ctr"/>
            <a:r>
              <a:rPr lang="fr-FR" sz="3600" b="1" dirty="0" smtClean="0"/>
              <a:t>AFFELNET : une plate-forme de dépôt de </a:t>
            </a:r>
            <a:r>
              <a:rPr lang="fr-FR" sz="3600" b="1" dirty="0" err="1" smtClean="0"/>
              <a:t>voeux</a:t>
            </a:r>
            <a:r>
              <a:rPr lang="fr-FR" sz="3600" b="1" dirty="0" smtClean="0"/>
              <a:t> </a:t>
            </a:r>
            <a:endParaRPr lang="fr-FR" sz="2800" b="1" dirty="0"/>
          </a:p>
        </p:txBody>
      </p:sp>
      <p:sp>
        <p:nvSpPr>
          <p:cNvPr id="6" name="Parchemin vertical 5"/>
          <p:cNvSpPr/>
          <p:nvPr/>
        </p:nvSpPr>
        <p:spPr>
          <a:xfrm>
            <a:off x="361286" y="2494542"/>
            <a:ext cx="1697550" cy="1552755"/>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rgbClr val="002060"/>
                </a:solidFill>
              </a:rPr>
              <a:t>2GT</a:t>
            </a:r>
          </a:p>
          <a:p>
            <a:pPr algn="ctr"/>
            <a:r>
              <a:rPr lang="fr-FR" sz="2800" b="1" i="1" dirty="0" smtClean="0">
                <a:solidFill>
                  <a:srgbClr val="002060"/>
                </a:solidFill>
              </a:rPr>
              <a:t>2de pro</a:t>
            </a:r>
          </a:p>
          <a:p>
            <a:pPr algn="ctr"/>
            <a:r>
              <a:rPr lang="fr-FR" sz="2800" b="1" i="1" dirty="0" smtClean="0">
                <a:solidFill>
                  <a:srgbClr val="002060"/>
                </a:solidFill>
              </a:rPr>
              <a:t>CAP1</a:t>
            </a:r>
            <a:endParaRPr lang="fr-FR" sz="2800" b="1" i="1" dirty="0">
              <a:solidFill>
                <a:srgbClr val="002060"/>
              </a:solidFill>
            </a:endParaRPr>
          </a:p>
        </p:txBody>
      </p:sp>
      <p:sp>
        <p:nvSpPr>
          <p:cNvPr id="8" name="ZoneTexte 7"/>
          <p:cNvSpPr txBox="1"/>
          <p:nvPr/>
        </p:nvSpPr>
        <p:spPr>
          <a:xfrm>
            <a:off x="2168105" y="1986710"/>
            <a:ext cx="9927333" cy="1015663"/>
          </a:xfrm>
          <a:prstGeom prst="rect">
            <a:avLst/>
          </a:prstGeom>
          <a:noFill/>
        </p:spPr>
        <p:txBody>
          <a:bodyPr wrap="none" rtlCol="0">
            <a:spAutoFit/>
          </a:bodyPr>
          <a:lstStyle/>
          <a:p>
            <a:r>
              <a:rPr lang="fr-FR" sz="2400" dirty="0" smtClean="0"/>
              <a:t>Via AFFELNET Lycée, les élèves peuvent formuler </a:t>
            </a:r>
            <a:r>
              <a:rPr lang="fr-FR" sz="2800" b="1" dirty="0" smtClean="0">
                <a:solidFill>
                  <a:schemeClr val="bg1"/>
                </a:solidFill>
              </a:rPr>
              <a:t>jusqu’à 10 vœux classés</a:t>
            </a:r>
            <a:r>
              <a:rPr lang="fr-FR" sz="2400" dirty="0" smtClean="0"/>
              <a:t>.</a:t>
            </a:r>
          </a:p>
          <a:p>
            <a:pPr algn="ctr"/>
            <a:endParaRPr lang="fr-FR" sz="400" dirty="0" smtClean="0"/>
          </a:p>
          <a:p>
            <a:pPr algn="ctr"/>
            <a:r>
              <a:rPr lang="fr-FR" sz="2800" b="1" dirty="0" smtClean="0">
                <a:solidFill>
                  <a:schemeClr val="bg1">
                    <a:lumMod val="95000"/>
                  </a:schemeClr>
                </a:solidFill>
              </a:rPr>
              <a:t>1 lycée + 1 formation = 1 vœu </a:t>
            </a:r>
          </a:p>
        </p:txBody>
      </p:sp>
      <p:sp>
        <p:nvSpPr>
          <p:cNvPr id="3" name="Rectangle 2"/>
          <p:cNvSpPr/>
          <p:nvPr/>
        </p:nvSpPr>
        <p:spPr>
          <a:xfrm>
            <a:off x="2691442" y="3100516"/>
            <a:ext cx="8942716" cy="1384995"/>
          </a:xfrm>
          <a:prstGeom prst="rect">
            <a:avLst/>
          </a:prstGeom>
        </p:spPr>
        <p:txBody>
          <a:bodyPr wrap="square">
            <a:spAutoFit/>
          </a:bodyPr>
          <a:lstStyle/>
          <a:p>
            <a:pPr lvl="0">
              <a:defRPr/>
            </a:pPr>
            <a:r>
              <a:rPr lang="fr-FR" sz="2800" dirty="0">
                <a:solidFill>
                  <a:prstClr val="black"/>
                </a:solidFill>
                <a:latin typeface="Freestyle Script" panose="030804020302050B0404" pitchFamily="66" charset="0"/>
              </a:rPr>
              <a:t>Ex. Seconde Bac Pro « Famille des Métiers de la Relation Client </a:t>
            </a:r>
            <a:r>
              <a:rPr lang="fr-FR" sz="2800" dirty="0" smtClean="0">
                <a:solidFill>
                  <a:prstClr val="black"/>
                </a:solidFill>
                <a:latin typeface="Freestyle Script" panose="030804020302050B0404" pitchFamily="66" charset="0"/>
              </a:rPr>
              <a:t>», </a:t>
            </a:r>
            <a:r>
              <a:rPr lang="fr-FR" sz="2800" dirty="0">
                <a:solidFill>
                  <a:prstClr val="black"/>
                </a:solidFill>
                <a:latin typeface="Freestyle Script" panose="030804020302050B0404" pitchFamily="66" charset="0"/>
              </a:rPr>
              <a:t>lycée LESCOT, </a:t>
            </a:r>
            <a:r>
              <a:rPr lang="fr-FR" sz="2800" dirty="0" smtClean="0">
                <a:solidFill>
                  <a:prstClr val="black"/>
                </a:solidFill>
                <a:latin typeface="Freestyle Script" panose="030804020302050B0404" pitchFamily="66" charset="0"/>
              </a:rPr>
              <a:t>Paris</a:t>
            </a:r>
          </a:p>
          <a:p>
            <a:pPr lvl="0">
              <a:defRPr/>
            </a:pPr>
            <a:r>
              <a:rPr lang="fr-FR" sz="2800" dirty="0" smtClean="0">
                <a:solidFill>
                  <a:prstClr val="black"/>
                </a:solidFill>
                <a:latin typeface="Freestyle Script" panose="030804020302050B0404" pitchFamily="66" charset="0"/>
              </a:rPr>
              <a:t>Ex : Seconde GT, lycée Racine, Paris</a:t>
            </a:r>
          </a:p>
          <a:p>
            <a:pPr lvl="0">
              <a:defRPr/>
            </a:pPr>
            <a:r>
              <a:rPr lang="fr-FR" sz="2800" dirty="0" smtClean="0">
                <a:solidFill>
                  <a:prstClr val="black"/>
                </a:solidFill>
                <a:latin typeface="Freestyle Script" panose="030804020302050B0404" pitchFamily="66" charset="0"/>
              </a:rPr>
              <a:t>Ex: Seconde GT « double cursus », lycée Racine, Paris</a:t>
            </a:r>
            <a:endParaRPr lang="fr-FR" sz="2800" dirty="0">
              <a:solidFill>
                <a:prstClr val="black"/>
              </a:solidFill>
              <a:latin typeface="Freestyle Script" panose="030804020302050B0404" pitchFamily="66" charset="0"/>
            </a:endParaRPr>
          </a:p>
        </p:txBody>
      </p:sp>
      <p:sp>
        <p:nvSpPr>
          <p:cNvPr id="4" name="ZoneTexte 3"/>
          <p:cNvSpPr txBox="1"/>
          <p:nvPr/>
        </p:nvSpPr>
        <p:spPr>
          <a:xfrm>
            <a:off x="1902542" y="4673150"/>
            <a:ext cx="9592574" cy="1785104"/>
          </a:xfrm>
          <a:prstGeom prst="rect">
            <a:avLst/>
          </a:prstGeom>
          <a:noFill/>
        </p:spPr>
        <p:txBody>
          <a:bodyPr wrap="square" rtlCol="0">
            <a:spAutoFit/>
          </a:bodyPr>
          <a:lstStyle/>
          <a:p>
            <a:r>
              <a:rPr lang="fr-FR" b="1" dirty="0"/>
              <a:t>D</a:t>
            </a:r>
            <a:r>
              <a:rPr lang="fr-FR" b="1" dirty="0" smtClean="0"/>
              <a:t>es vœux qui peuvent être saisis :</a:t>
            </a:r>
          </a:p>
          <a:p>
            <a:endParaRPr lang="fr-FR" dirty="0" smtClean="0"/>
          </a:p>
          <a:p>
            <a:pPr marL="285750" indent="-285750">
              <a:buFont typeface="Wingdings" panose="05000000000000000000" pitchFamily="2" charset="2"/>
              <a:buChar char="Ø"/>
            </a:pPr>
            <a:r>
              <a:rPr lang="fr-FR" dirty="0" smtClean="0"/>
              <a:t>Directement par les familles : Service en Ligne Affectation (SLA) du 9 au 30 mai 2023</a:t>
            </a:r>
          </a:p>
          <a:p>
            <a:endParaRPr lang="fr-FR" dirty="0" smtClean="0"/>
          </a:p>
          <a:p>
            <a:pPr marL="285750" indent="-285750" algn="just">
              <a:buFont typeface="Wingdings" panose="05000000000000000000" pitchFamily="2" charset="2"/>
              <a:buChar char="Ø"/>
            </a:pPr>
            <a:r>
              <a:rPr lang="fr-FR" dirty="0"/>
              <a:t>P</a:t>
            </a:r>
            <a:r>
              <a:rPr lang="fr-FR" dirty="0" smtClean="0"/>
              <a:t>ar les Principaux de collège :  la famille complète une fiche de vœux « papier », qu’elle remet au collège de scolarisation dans le calendrier défini par le Principal</a:t>
            </a:r>
            <a:endParaRPr lang="fr-FR" dirty="0"/>
          </a:p>
        </p:txBody>
      </p:sp>
    </p:spTree>
    <p:extLst>
      <p:ext uri="{BB962C8B-B14F-4D97-AF65-F5344CB8AC3E}">
        <p14:creationId xmlns:p14="http://schemas.microsoft.com/office/powerpoint/2010/main" val="3078761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9012" y="2471376"/>
            <a:ext cx="3105511" cy="496112"/>
          </a:xfrm>
        </p:spPr>
        <p:txBody>
          <a:bodyPr>
            <a:normAutofit fontScale="90000"/>
          </a:bodyPr>
          <a:lstStyle/>
          <a:p>
            <a:pPr algn="ctr"/>
            <a:r>
              <a:rPr lang="fr-FR" sz="2800" b="1" i="1" dirty="0" smtClean="0"/>
              <a:t>Quelles étaient les formations professionnelles (bac pro) les plus demandées en 2022?</a:t>
            </a:r>
            <a:endParaRPr lang="fr-FR" sz="2800" b="1" i="1" dirty="0"/>
          </a:p>
        </p:txBody>
      </p:sp>
      <p:pic>
        <p:nvPicPr>
          <p:cNvPr id="3" name="Image 2"/>
          <p:cNvPicPr>
            <a:picLocks noChangeAspect="1"/>
          </p:cNvPicPr>
          <p:nvPr/>
        </p:nvPicPr>
        <p:blipFill rotWithShape="1">
          <a:blip r:embed="rId2"/>
          <a:srcRect b="2498"/>
          <a:stretch/>
        </p:blipFill>
        <p:spPr>
          <a:xfrm>
            <a:off x="3248507" y="16926"/>
            <a:ext cx="8089642" cy="6751934"/>
          </a:xfrm>
          <a:prstGeom prst="rect">
            <a:avLst/>
          </a:prstGeom>
        </p:spPr>
      </p:pic>
    </p:spTree>
    <p:extLst>
      <p:ext uri="{BB962C8B-B14F-4D97-AF65-F5344CB8AC3E}">
        <p14:creationId xmlns:p14="http://schemas.microsoft.com/office/powerpoint/2010/main" val="1271976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9012" y="2471376"/>
            <a:ext cx="3105511" cy="496112"/>
          </a:xfrm>
        </p:spPr>
        <p:txBody>
          <a:bodyPr>
            <a:normAutofit fontScale="90000"/>
          </a:bodyPr>
          <a:lstStyle/>
          <a:p>
            <a:pPr algn="ctr"/>
            <a:r>
              <a:rPr lang="fr-FR" sz="2800" b="1" i="1" dirty="0" smtClean="0"/>
              <a:t>Quelles étaient les formations professionnelles (CAP) les plus demandées en 2022?</a:t>
            </a:r>
            <a:endParaRPr lang="fr-FR" sz="2800" b="1" i="1" dirty="0"/>
          </a:p>
        </p:txBody>
      </p:sp>
      <p:pic>
        <p:nvPicPr>
          <p:cNvPr id="4" name="Image 3"/>
          <p:cNvPicPr>
            <a:picLocks noChangeAspect="1"/>
          </p:cNvPicPr>
          <p:nvPr/>
        </p:nvPicPr>
        <p:blipFill>
          <a:blip r:embed="rId2"/>
          <a:stretch>
            <a:fillRect/>
          </a:stretch>
        </p:blipFill>
        <p:spPr>
          <a:xfrm>
            <a:off x="3364624" y="16787"/>
            <a:ext cx="7680013" cy="6841213"/>
          </a:xfrm>
          <a:prstGeom prst="rect">
            <a:avLst/>
          </a:prstGeom>
        </p:spPr>
      </p:pic>
    </p:spTree>
    <p:extLst>
      <p:ext uri="{BB962C8B-B14F-4D97-AF65-F5344CB8AC3E}">
        <p14:creationId xmlns:p14="http://schemas.microsoft.com/office/powerpoint/2010/main" val="4286999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90062" y="164839"/>
            <a:ext cx="7190855" cy="608554"/>
          </a:xfrm>
        </p:spPr>
        <p:txBody>
          <a:bodyPr>
            <a:normAutofit/>
          </a:bodyPr>
          <a:lstStyle/>
          <a:p>
            <a:pPr algn="ctr"/>
            <a:r>
              <a:rPr lang="fr-FR" sz="2800" b="1" i="1" dirty="0" smtClean="0"/>
              <a:t>Formulation des vœux : exemples d’élèves</a:t>
            </a:r>
            <a:endParaRPr lang="fr-FR" sz="2800" b="1" i="1" dirty="0"/>
          </a:p>
        </p:txBody>
      </p:sp>
      <p:sp>
        <p:nvSpPr>
          <p:cNvPr id="8" name="ZoneTexte 7"/>
          <p:cNvSpPr txBox="1"/>
          <p:nvPr/>
        </p:nvSpPr>
        <p:spPr>
          <a:xfrm>
            <a:off x="584615" y="1791485"/>
            <a:ext cx="4398579" cy="409342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2000" b="1" dirty="0" smtClean="0">
                <a:solidFill>
                  <a:prstClr val="white"/>
                </a:solidFill>
                <a:latin typeface="Calibri" panose="020F0502020204030204"/>
              </a:rPr>
              <a:t>CAMILLE</a:t>
            </a:r>
          </a:p>
          <a:p>
            <a:r>
              <a:rPr lang="fr-FR" sz="2000" dirty="0" smtClean="0">
                <a:solidFill>
                  <a:prstClr val="white"/>
                </a:solidFill>
                <a:latin typeface="Calibri" panose="020F0502020204030204"/>
              </a:rPr>
              <a:t>Orientée en : Seconde GT</a:t>
            </a:r>
            <a:endParaRPr lang="fr-FR" sz="2000" dirty="0">
              <a:solidFill>
                <a:prstClr val="white"/>
              </a:solidFill>
              <a:latin typeface="Calibri" panose="020F0502020204030204"/>
            </a:endParaRPr>
          </a:p>
          <a:p>
            <a:r>
              <a:rPr lang="fr-FR" sz="2000" dirty="0">
                <a:solidFill>
                  <a:prstClr val="white"/>
                </a:solidFill>
                <a:latin typeface="Calibri" panose="020F0502020204030204"/>
              </a:rPr>
              <a:t>Collège de secteur : Pailleron</a:t>
            </a:r>
          </a:p>
          <a:p>
            <a:r>
              <a:rPr lang="fr-FR" sz="2000" dirty="0">
                <a:solidFill>
                  <a:prstClr val="white"/>
                </a:solidFill>
                <a:latin typeface="Calibri" panose="020F0502020204030204"/>
              </a:rPr>
              <a:t>Collège de scolarisation : Balzac en SI britannique (bonus IPS : 600 points)</a:t>
            </a:r>
          </a:p>
          <a:p>
            <a:r>
              <a:rPr lang="fr-FR" sz="2000" dirty="0">
                <a:solidFill>
                  <a:prstClr val="white"/>
                </a:solidFill>
                <a:latin typeface="Calibri" panose="020F0502020204030204"/>
              </a:rPr>
              <a:t>Non boursière</a:t>
            </a:r>
          </a:p>
          <a:p>
            <a:r>
              <a:rPr lang="fr-FR" sz="2000" dirty="0">
                <a:solidFill>
                  <a:prstClr val="white"/>
                </a:solidFill>
                <a:latin typeface="Calibri" panose="020F0502020204030204"/>
              </a:rPr>
              <a:t>Très bon niveau scolaire (8800 points)</a:t>
            </a:r>
          </a:p>
          <a:p>
            <a:r>
              <a:rPr lang="fr-FR" sz="2000" dirty="0">
                <a:solidFill>
                  <a:prstClr val="white"/>
                </a:solidFill>
                <a:latin typeface="Calibri" panose="020F0502020204030204"/>
              </a:rPr>
              <a:t>Souhaite poursuivre sa scolarité en SI </a:t>
            </a:r>
            <a:r>
              <a:rPr lang="fr-FR" sz="2000" dirty="0" smtClean="0">
                <a:solidFill>
                  <a:prstClr val="white"/>
                </a:solidFill>
                <a:latin typeface="Calibri" panose="020F0502020204030204"/>
              </a:rPr>
              <a:t>britannique</a:t>
            </a:r>
            <a:r>
              <a:rPr lang="fr-FR" sz="2000" dirty="0">
                <a:solidFill>
                  <a:prstClr val="white"/>
                </a:solidFill>
                <a:latin typeface="Calibri" panose="020F0502020204030204"/>
              </a:rPr>
              <a:t> </a:t>
            </a:r>
            <a:r>
              <a:rPr lang="fr-FR" sz="2000" dirty="0" smtClean="0">
                <a:solidFill>
                  <a:prstClr val="white"/>
                </a:solidFill>
                <a:latin typeface="Calibri" panose="020F0502020204030204"/>
              </a:rPr>
              <a:t>ou au lycée Henri-IV</a:t>
            </a:r>
            <a:endParaRPr lang="fr-FR" sz="2000" dirty="0">
              <a:solidFill>
                <a:prstClr val="white"/>
              </a:solidFill>
              <a:latin typeface="Calibri" panose="020F0502020204030204"/>
            </a:endParaRPr>
          </a:p>
          <a:p>
            <a:r>
              <a:rPr lang="fr-FR" sz="2000" dirty="0">
                <a:solidFill>
                  <a:prstClr val="white"/>
                </a:solidFill>
                <a:latin typeface="Calibri" panose="020F0502020204030204"/>
              </a:rPr>
              <a:t>Temps de transport possible : +40 min</a:t>
            </a:r>
          </a:p>
          <a:p>
            <a:r>
              <a:rPr lang="fr-FR" sz="2000" dirty="0">
                <a:solidFill>
                  <a:prstClr val="white"/>
                </a:solidFill>
                <a:latin typeface="Calibri" panose="020F0502020204030204"/>
              </a:rPr>
              <a:t>Est </a:t>
            </a:r>
            <a:r>
              <a:rPr lang="fr-FR" sz="2000" dirty="0" smtClean="0">
                <a:solidFill>
                  <a:prstClr val="white"/>
                </a:solidFill>
                <a:latin typeface="Calibri" panose="020F0502020204030204"/>
              </a:rPr>
              <a:t>éventuellement intéressée </a:t>
            </a:r>
            <a:r>
              <a:rPr lang="fr-FR" sz="2000" dirty="0">
                <a:solidFill>
                  <a:prstClr val="white"/>
                </a:solidFill>
                <a:latin typeface="Calibri" panose="020F0502020204030204"/>
              </a:rPr>
              <a:t>par les enseignements artistiques (pratique la musique et les arts plastiques)</a:t>
            </a:r>
          </a:p>
        </p:txBody>
      </p:sp>
      <p:graphicFrame>
        <p:nvGraphicFramePr>
          <p:cNvPr id="10" name="Tableau 9"/>
          <p:cNvGraphicFramePr>
            <a:graphicFrameLocks noGrp="1"/>
          </p:cNvGraphicFramePr>
          <p:nvPr>
            <p:extLst>
              <p:ext uri="{D42A27DB-BD31-4B8C-83A1-F6EECF244321}">
                <p14:modId xmlns:p14="http://schemas.microsoft.com/office/powerpoint/2010/main" val="59381931"/>
              </p:ext>
            </p:extLst>
          </p:nvPr>
        </p:nvGraphicFramePr>
        <p:xfrm>
          <a:off x="4715774" y="773393"/>
          <a:ext cx="7131168" cy="5690381"/>
        </p:xfrm>
        <a:graphic>
          <a:graphicData uri="http://schemas.openxmlformats.org/drawingml/2006/table">
            <a:tbl>
              <a:tblPr firstRow="1" bandRow="1">
                <a:tableStyleId>{21E4AEA4-8DFA-4A89-87EB-49C32662AFE0}</a:tableStyleId>
              </a:tblPr>
              <a:tblGrid>
                <a:gridCol w="778289">
                  <a:extLst>
                    <a:ext uri="{9D8B030D-6E8A-4147-A177-3AD203B41FA5}">
                      <a16:colId xmlns:a16="http://schemas.microsoft.com/office/drawing/2014/main" val="2940167787"/>
                    </a:ext>
                  </a:extLst>
                </a:gridCol>
                <a:gridCol w="1545092">
                  <a:extLst>
                    <a:ext uri="{9D8B030D-6E8A-4147-A177-3AD203B41FA5}">
                      <a16:colId xmlns:a16="http://schemas.microsoft.com/office/drawing/2014/main" val="2992142281"/>
                    </a:ext>
                  </a:extLst>
                </a:gridCol>
                <a:gridCol w="2317630">
                  <a:extLst>
                    <a:ext uri="{9D8B030D-6E8A-4147-A177-3AD203B41FA5}">
                      <a16:colId xmlns:a16="http://schemas.microsoft.com/office/drawing/2014/main" val="3679353788"/>
                    </a:ext>
                  </a:extLst>
                </a:gridCol>
                <a:gridCol w="2490157">
                  <a:extLst>
                    <a:ext uri="{9D8B030D-6E8A-4147-A177-3AD203B41FA5}">
                      <a16:colId xmlns:a16="http://schemas.microsoft.com/office/drawing/2014/main" val="2240717764"/>
                    </a:ext>
                  </a:extLst>
                </a:gridCol>
              </a:tblGrid>
              <a:tr h="493388">
                <a:tc>
                  <a:txBody>
                    <a:bodyPr/>
                    <a:lstStyle/>
                    <a:p>
                      <a:pPr algn="ctr"/>
                      <a:r>
                        <a:rPr lang="fr-FR" sz="2000" dirty="0" smtClean="0"/>
                        <a:t>Rang</a:t>
                      </a:r>
                      <a:endParaRPr lang="fr-FR" sz="2000" dirty="0"/>
                    </a:p>
                  </a:txBody>
                  <a:tcPr marL="68580" marR="68580" marT="34290" marB="34290"/>
                </a:tc>
                <a:tc>
                  <a:txBody>
                    <a:bodyPr/>
                    <a:lstStyle/>
                    <a:p>
                      <a:pPr algn="ctr"/>
                      <a:r>
                        <a:rPr lang="fr-FR" sz="2000" dirty="0" smtClean="0"/>
                        <a:t>Formation</a:t>
                      </a:r>
                      <a:endParaRPr lang="fr-FR" sz="2000" dirty="0"/>
                    </a:p>
                  </a:txBody>
                  <a:tcPr marL="68580" marR="68580" marT="34290" marB="34290"/>
                </a:tc>
                <a:tc>
                  <a:txBody>
                    <a:bodyPr/>
                    <a:lstStyle/>
                    <a:p>
                      <a:pPr algn="ctr"/>
                      <a:r>
                        <a:rPr lang="fr-FR" sz="2000" i="0" dirty="0" smtClean="0"/>
                        <a:t>Lycée</a:t>
                      </a:r>
                      <a:endParaRPr lang="fr-FR" sz="2000" i="0" dirty="0"/>
                    </a:p>
                  </a:txBody>
                  <a:tcPr marL="68580" marR="68580" marT="34290" marB="34290"/>
                </a:tc>
                <a:tc>
                  <a:txBody>
                    <a:bodyPr/>
                    <a:lstStyle/>
                    <a:p>
                      <a:pPr algn="ctr"/>
                      <a:r>
                        <a:rPr lang="fr-FR" sz="2000" i="0" dirty="0" smtClean="0"/>
                        <a:t>Barème</a:t>
                      </a:r>
                      <a:endParaRPr lang="fr-FR" sz="2000" i="0" dirty="0"/>
                    </a:p>
                  </a:txBody>
                  <a:tcPr marL="68580" marR="68580" marT="34290" marB="34290"/>
                </a:tc>
                <a:extLst>
                  <a:ext uri="{0D108BD9-81ED-4DB2-BD59-A6C34878D82A}">
                    <a16:rowId xmlns:a16="http://schemas.microsoft.com/office/drawing/2014/main" val="3956259856"/>
                  </a:ext>
                </a:extLst>
              </a:tr>
              <a:tr h="739777">
                <a:tc>
                  <a:txBody>
                    <a:bodyPr/>
                    <a:lstStyle/>
                    <a:p>
                      <a:pPr algn="ctr"/>
                      <a:r>
                        <a:rPr lang="fr-FR" sz="1600" dirty="0" smtClean="0"/>
                        <a:t>1</a:t>
                      </a:r>
                      <a:endParaRPr lang="fr-FR" sz="1600" b="1" dirty="0"/>
                    </a:p>
                  </a:txBody>
                  <a:tcPr marL="68580" marR="68580" marT="34290" marB="34290"/>
                </a:tc>
                <a:tc>
                  <a:txBody>
                    <a:bodyPr/>
                    <a:lstStyle/>
                    <a:p>
                      <a:pPr algn="ctr"/>
                      <a:r>
                        <a:rPr lang="fr-FR" sz="1600" i="0" dirty="0" smtClean="0"/>
                        <a:t>2de GT</a:t>
                      </a:r>
                      <a:endParaRPr lang="fr-FR" sz="1600" i="0" dirty="0"/>
                    </a:p>
                  </a:txBody>
                  <a:tcPr marL="68580" marR="68580" marT="34290" marB="34290"/>
                </a:tc>
                <a:tc>
                  <a:txBody>
                    <a:bodyPr/>
                    <a:lstStyle/>
                    <a:p>
                      <a:pPr algn="ctr"/>
                      <a:r>
                        <a:rPr lang="fr-FR" sz="1600" i="0" dirty="0" smtClean="0"/>
                        <a:t>HENRI IV (S1)</a:t>
                      </a:r>
                      <a:endParaRPr lang="fr-FR" sz="1600" i="0" dirty="0"/>
                    </a:p>
                  </a:txBody>
                  <a:tcPr marL="68580" marR="68580" marT="34290" marB="34290"/>
                </a:tc>
                <a:tc>
                  <a:txBody>
                    <a:bodyPr/>
                    <a:lstStyle/>
                    <a:p>
                      <a:pPr algn="ctr"/>
                      <a:r>
                        <a:rPr lang="fr-FR" sz="1600" i="0" dirty="0" smtClean="0"/>
                        <a:t>32640+8800 + 600</a:t>
                      </a:r>
                    </a:p>
                    <a:p>
                      <a:pPr algn="ctr"/>
                      <a:r>
                        <a:rPr lang="fr-FR" sz="1600" i="0" dirty="0" smtClean="0"/>
                        <a:t>= 42</a:t>
                      </a:r>
                      <a:r>
                        <a:rPr lang="fr-FR" sz="1600" i="0" baseline="0" dirty="0" smtClean="0"/>
                        <a:t> 0</a:t>
                      </a:r>
                      <a:r>
                        <a:rPr lang="fr-FR" sz="1600" i="0" dirty="0" smtClean="0"/>
                        <a:t>40 pts (bonus IPS utilisé en tant que quota)</a:t>
                      </a:r>
                      <a:endParaRPr lang="fr-FR" sz="1600" i="0" dirty="0"/>
                    </a:p>
                  </a:txBody>
                  <a:tcPr marL="68580" marR="68580" marT="34290" marB="34290"/>
                </a:tc>
                <a:extLst>
                  <a:ext uri="{0D108BD9-81ED-4DB2-BD59-A6C34878D82A}">
                    <a16:rowId xmlns:a16="http://schemas.microsoft.com/office/drawing/2014/main" val="1590943347"/>
                  </a:ext>
                </a:extLst>
              </a:tr>
              <a:tr h="517048">
                <a:tc>
                  <a:txBody>
                    <a:bodyPr/>
                    <a:lstStyle/>
                    <a:p>
                      <a:pPr algn="ctr"/>
                      <a:r>
                        <a:rPr lang="fr-FR" sz="1600" dirty="0" smtClean="0"/>
                        <a:t>2</a:t>
                      </a:r>
                      <a:endParaRPr lang="fr-FR" sz="1600" b="1" dirty="0"/>
                    </a:p>
                  </a:txBody>
                  <a:tcPr marL="68580" marR="68580" marT="34290" marB="34290"/>
                </a:tc>
                <a:tc>
                  <a:txBody>
                    <a:bodyPr/>
                    <a:lstStyle/>
                    <a:p>
                      <a:pPr algn="ctr"/>
                      <a:r>
                        <a:rPr lang="fr-FR" sz="1600" dirty="0" smtClean="0"/>
                        <a:t>2de</a:t>
                      </a:r>
                      <a:r>
                        <a:rPr lang="fr-FR" sz="1600" baseline="0" dirty="0" smtClean="0"/>
                        <a:t> GT/ </a:t>
                      </a:r>
                      <a:r>
                        <a:rPr lang="fr-FR" sz="1600" dirty="0" smtClean="0"/>
                        <a:t>SI</a:t>
                      </a:r>
                      <a:r>
                        <a:rPr lang="fr-FR" sz="1600" baseline="0" dirty="0" smtClean="0"/>
                        <a:t> britannique</a:t>
                      </a:r>
                      <a:endParaRPr lang="fr-FR" sz="1600" i="0" dirty="0"/>
                    </a:p>
                  </a:txBody>
                  <a:tcPr marL="68580" marR="68580" marT="34290" marB="34290"/>
                </a:tc>
                <a:tc>
                  <a:txBody>
                    <a:bodyPr/>
                    <a:lstStyle/>
                    <a:p>
                      <a:pPr algn="ctr"/>
                      <a:r>
                        <a:rPr lang="fr-FR" sz="1600" i="0" dirty="0" smtClean="0"/>
                        <a:t>BALZAC</a:t>
                      </a:r>
                      <a:endParaRPr lang="fr-FR" sz="1600" i="0" dirty="0"/>
                    </a:p>
                  </a:txBody>
                  <a:tcPr marL="68580" marR="68580" marT="34290" marB="34290"/>
                </a:tc>
                <a:tc>
                  <a:txBody>
                    <a:bodyPr/>
                    <a:lstStyle/>
                    <a:p>
                      <a:pPr algn="ctr"/>
                      <a:r>
                        <a:rPr lang="fr-FR" sz="1600" i="0" dirty="0" smtClean="0"/>
                        <a:t>Commission SI</a:t>
                      </a:r>
                      <a:endParaRPr lang="fr-FR" sz="1600" i="0" dirty="0"/>
                    </a:p>
                  </a:txBody>
                  <a:tcPr marL="68580" marR="68580" marT="34290" marB="34290"/>
                </a:tc>
                <a:extLst>
                  <a:ext uri="{0D108BD9-81ED-4DB2-BD59-A6C34878D82A}">
                    <a16:rowId xmlns:a16="http://schemas.microsoft.com/office/drawing/2014/main" val="2926226591"/>
                  </a:ext>
                </a:extLst>
              </a:tr>
              <a:tr h="353111">
                <a:tc>
                  <a:txBody>
                    <a:bodyPr/>
                    <a:lstStyle/>
                    <a:p>
                      <a:pPr algn="ctr"/>
                      <a:r>
                        <a:rPr lang="fr-FR" sz="1600" dirty="0" smtClean="0"/>
                        <a:t>3</a:t>
                      </a:r>
                      <a:endParaRPr lang="fr-FR" sz="1600" b="1" dirty="0"/>
                    </a:p>
                  </a:txBody>
                  <a:tcPr marL="68580" marR="68580" marT="34290" marB="34290"/>
                </a:tc>
                <a:tc>
                  <a:txBody>
                    <a:bodyPr/>
                    <a:lstStyle/>
                    <a:p>
                      <a:pPr algn="ctr"/>
                      <a:r>
                        <a:rPr lang="fr-FR" sz="1600" baseline="0" dirty="0" smtClean="0"/>
                        <a:t>2de GT/ SI britannique</a:t>
                      </a:r>
                      <a:endParaRPr lang="fr-FR" sz="1600" i="1" dirty="0"/>
                    </a:p>
                  </a:txBody>
                  <a:tcPr marL="68580" marR="68580" marT="34290" marB="34290"/>
                </a:tc>
                <a:tc>
                  <a:txBody>
                    <a:bodyPr/>
                    <a:lstStyle/>
                    <a:p>
                      <a:pPr algn="ctr"/>
                      <a:r>
                        <a:rPr lang="fr-FR" sz="1600" i="0" dirty="0" smtClean="0"/>
                        <a:t>RAVEL</a:t>
                      </a:r>
                      <a:endParaRPr lang="fr-FR" sz="1600" i="0" dirty="0"/>
                    </a:p>
                  </a:txBody>
                  <a:tcPr marL="68580" marR="68580" marT="34290" marB="34290"/>
                </a:tc>
                <a:tc>
                  <a:txBody>
                    <a:bodyPr/>
                    <a:lstStyle/>
                    <a:p>
                      <a:pPr algn="ctr"/>
                      <a:r>
                        <a:rPr lang="fr-FR" sz="1600" i="0" dirty="0" smtClean="0"/>
                        <a:t>Commission SI</a:t>
                      </a:r>
                      <a:endParaRPr lang="fr-FR" sz="1600" i="0" dirty="0"/>
                    </a:p>
                  </a:txBody>
                  <a:tcPr marL="68580" marR="68580" marT="34290" marB="34290"/>
                </a:tc>
                <a:extLst>
                  <a:ext uri="{0D108BD9-81ED-4DB2-BD59-A6C34878D82A}">
                    <a16:rowId xmlns:a16="http://schemas.microsoft.com/office/drawing/2014/main" val="2170815684"/>
                  </a:ext>
                </a:extLst>
              </a:tr>
              <a:tr h="517048">
                <a:tc>
                  <a:txBody>
                    <a:bodyPr/>
                    <a:lstStyle/>
                    <a:p>
                      <a:pPr algn="ctr"/>
                      <a:r>
                        <a:rPr lang="fr-FR" sz="1400" dirty="0" smtClean="0"/>
                        <a:t>4</a:t>
                      </a:r>
                      <a:endParaRPr lang="fr-FR" sz="1400" dirty="0"/>
                    </a:p>
                  </a:txBody>
                  <a:tcPr marL="68580" marR="68580" marT="34290" marB="34290"/>
                </a:tc>
                <a:tc>
                  <a:txBody>
                    <a:bodyPr/>
                    <a:lstStyle/>
                    <a:p>
                      <a:pPr algn="ctr"/>
                      <a:r>
                        <a:rPr lang="fr-FR" sz="1600" baseline="0" dirty="0" smtClean="0"/>
                        <a:t>2de GT/ Double cursus musique</a:t>
                      </a:r>
                      <a:endParaRPr lang="fr-FR" sz="1600" i="1" dirty="0"/>
                    </a:p>
                  </a:txBody>
                  <a:tcPr marL="68580" marR="68580" marT="34290" marB="34290"/>
                </a:tc>
                <a:tc>
                  <a:txBody>
                    <a:bodyPr/>
                    <a:lstStyle/>
                    <a:p>
                      <a:pPr algn="ctr"/>
                      <a:r>
                        <a:rPr lang="fr-FR" sz="1600" i="0" dirty="0" smtClean="0"/>
                        <a:t>RACINE</a:t>
                      </a:r>
                      <a:endParaRPr lang="fr-FR" sz="1600" i="0" dirty="0"/>
                    </a:p>
                  </a:txBody>
                  <a:tcPr marL="68580" marR="68580" marT="34290" marB="34290"/>
                </a:tc>
                <a:tc>
                  <a:txBody>
                    <a:bodyPr/>
                    <a:lstStyle/>
                    <a:p>
                      <a:pPr algn="ctr"/>
                      <a:r>
                        <a:rPr lang="fr-FR" sz="1600" i="0" dirty="0" smtClean="0"/>
                        <a:t>Commission Double-cursus</a:t>
                      </a:r>
                      <a:endParaRPr lang="fr-FR" sz="1600" i="0" dirty="0"/>
                    </a:p>
                  </a:txBody>
                  <a:tcPr marL="68580" marR="68580" marT="34290" marB="34290"/>
                </a:tc>
                <a:extLst>
                  <a:ext uri="{0D108BD9-81ED-4DB2-BD59-A6C34878D82A}">
                    <a16:rowId xmlns:a16="http://schemas.microsoft.com/office/drawing/2014/main" val="2374667641"/>
                  </a:ext>
                </a:extLst>
              </a:tr>
              <a:tr h="517048">
                <a:tc>
                  <a:txBody>
                    <a:bodyPr/>
                    <a:lstStyle/>
                    <a:p>
                      <a:pPr algn="ctr"/>
                      <a:r>
                        <a:rPr lang="fr-FR" sz="1600" b="0" dirty="0" smtClean="0"/>
                        <a:t>5</a:t>
                      </a:r>
                      <a:endParaRPr lang="fr-FR" sz="1600" b="1" dirty="0"/>
                    </a:p>
                  </a:txBody>
                  <a:tcPr marL="68580" marR="68580" marT="34290" marB="34290"/>
                </a:tc>
                <a:tc>
                  <a:txBody>
                    <a:bodyPr/>
                    <a:lstStyle/>
                    <a:p>
                      <a:pPr algn="ctr"/>
                      <a:r>
                        <a:rPr lang="fr-FR" sz="1600" i="0" dirty="0" smtClean="0"/>
                        <a:t>2de</a:t>
                      </a:r>
                      <a:r>
                        <a:rPr lang="fr-FR" sz="1600" i="0" baseline="0" dirty="0" smtClean="0"/>
                        <a:t> GT</a:t>
                      </a:r>
                      <a:endParaRPr lang="fr-FR" sz="1600" i="1" dirty="0"/>
                    </a:p>
                  </a:txBody>
                  <a:tcPr marL="68580" marR="68580" marT="34290" marB="34290"/>
                </a:tc>
                <a:tc>
                  <a:txBody>
                    <a:bodyPr/>
                    <a:lstStyle/>
                    <a:p>
                      <a:pPr algn="ctr"/>
                      <a:r>
                        <a:rPr lang="fr-FR" sz="1600" i="0" dirty="0" smtClean="0"/>
                        <a:t>CHARLEMAGNE (S2)</a:t>
                      </a:r>
                      <a:endParaRPr lang="fr-FR" sz="1600" i="0" dirty="0"/>
                    </a:p>
                  </a:txBody>
                  <a:tcPr marL="68580" marR="68580" marT="34290" marB="34290"/>
                </a:tc>
                <a:tc>
                  <a:txBody>
                    <a:bodyPr/>
                    <a:lstStyle/>
                    <a:p>
                      <a:pPr algn="ctr"/>
                      <a:r>
                        <a:rPr lang="fr-FR" sz="1600" i="0" dirty="0" smtClean="0"/>
                        <a:t>17760 + 600 + 8800 </a:t>
                      </a:r>
                    </a:p>
                    <a:p>
                      <a:pPr algn="ctr"/>
                      <a:r>
                        <a:rPr lang="fr-FR" sz="1600" i="0" dirty="0" smtClean="0"/>
                        <a:t>= 27 160 pts</a:t>
                      </a:r>
                      <a:endParaRPr lang="fr-FR" sz="1600" i="0" dirty="0"/>
                    </a:p>
                  </a:txBody>
                  <a:tcPr marL="68580" marR="68580" marT="34290" marB="34290"/>
                </a:tc>
                <a:extLst>
                  <a:ext uri="{0D108BD9-81ED-4DB2-BD59-A6C34878D82A}">
                    <a16:rowId xmlns:a16="http://schemas.microsoft.com/office/drawing/2014/main" val="1844009604"/>
                  </a:ext>
                </a:extLst>
              </a:tr>
              <a:tr h="517048">
                <a:tc>
                  <a:txBody>
                    <a:bodyPr/>
                    <a:lstStyle/>
                    <a:p>
                      <a:pPr algn="ctr"/>
                      <a:r>
                        <a:rPr lang="fr-FR" sz="1600" dirty="0" smtClean="0"/>
                        <a:t>6</a:t>
                      </a:r>
                      <a:endParaRPr lang="fr-FR" sz="1600" b="1" dirty="0"/>
                    </a:p>
                  </a:txBody>
                  <a:tcPr marL="68580" marR="68580" marT="34290" marB="34290"/>
                </a:tc>
                <a:tc>
                  <a:txBody>
                    <a:bodyPr/>
                    <a:lstStyle/>
                    <a:p>
                      <a:pPr algn="ctr"/>
                      <a:r>
                        <a:rPr lang="fr-FR" sz="1600" i="0" dirty="0" smtClean="0"/>
                        <a:t>2de</a:t>
                      </a:r>
                      <a:r>
                        <a:rPr lang="fr-FR" sz="1600" i="0" baseline="0" dirty="0" smtClean="0"/>
                        <a:t> GT</a:t>
                      </a:r>
                      <a:endParaRPr lang="fr-FR" sz="1600" i="1" dirty="0"/>
                    </a:p>
                  </a:txBody>
                  <a:tcPr marL="68580" marR="68580" marT="34290" marB="34290"/>
                </a:tc>
                <a:tc>
                  <a:txBody>
                    <a:bodyPr/>
                    <a:lstStyle/>
                    <a:p>
                      <a:pPr algn="ctr"/>
                      <a:r>
                        <a:rPr lang="fr-FR" sz="1600" i="0" dirty="0" smtClean="0"/>
                        <a:t>TURGOT (S1)</a:t>
                      </a:r>
                      <a:endParaRPr lang="fr-FR" sz="1600" i="0" dirty="0"/>
                    </a:p>
                  </a:txBody>
                  <a:tcPr marL="68580" marR="68580" marT="34290" marB="34290"/>
                </a:tc>
                <a:tc>
                  <a:txBody>
                    <a:bodyPr/>
                    <a:lstStyle/>
                    <a:p>
                      <a:pPr algn="ctr"/>
                      <a:r>
                        <a:rPr lang="fr-FR" sz="1600" i="0" dirty="0" smtClean="0"/>
                        <a:t>32640 + 600 + 8800 </a:t>
                      </a:r>
                    </a:p>
                    <a:p>
                      <a:pPr algn="ctr"/>
                      <a:r>
                        <a:rPr lang="fr-FR" sz="1600" i="0" dirty="0" smtClean="0"/>
                        <a:t>= 42 040</a:t>
                      </a:r>
                      <a:endParaRPr lang="fr-FR" sz="1600" i="0" dirty="0"/>
                    </a:p>
                  </a:txBody>
                  <a:tcPr marL="68580" marR="68580" marT="34290" marB="34290"/>
                </a:tc>
                <a:extLst>
                  <a:ext uri="{0D108BD9-81ED-4DB2-BD59-A6C34878D82A}">
                    <a16:rowId xmlns:a16="http://schemas.microsoft.com/office/drawing/2014/main" val="3691791686"/>
                  </a:ext>
                </a:extLst>
              </a:tr>
              <a:tr h="517048">
                <a:tc>
                  <a:txBody>
                    <a:bodyPr/>
                    <a:lstStyle/>
                    <a:p>
                      <a:pPr algn="ctr"/>
                      <a:r>
                        <a:rPr lang="fr-FR" sz="1600" dirty="0" smtClean="0"/>
                        <a:t>7</a:t>
                      </a:r>
                      <a:endParaRPr lang="fr-FR" sz="1600" b="1" dirty="0"/>
                    </a:p>
                  </a:txBody>
                  <a:tcPr marL="68580" marR="68580" marT="34290" marB="34290"/>
                </a:tc>
                <a:tc>
                  <a:txBody>
                    <a:bodyPr/>
                    <a:lstStyle/>
                    <a:p>
                      <a:pPr algn="ctr"/>
                      <a:r>
                        <a:rPr lang="fr-FR" sz="1600" i="0" dirty="0" smtClean="0"/>
                        <a:t>2de</a:t>
                      </a:r>
                      <a:r>
                        <a:rPr lang="fr-FR" sz="1600" i="0" baseline="0" dirty="0" smtClean="0"/>
                        <a:t> GT</a:t>
                      </a:r>
                      <a:endParaRPr lang="fr-FR" sz="1600" i="1" dirty="0"/>
                    </a:p>
                  </a:txBody>
                  <a:tcPr marL="68580" marR="68580" marT="34290" marB="34290"/>
                </a:tc>
                <a:tc>
                  <a:txBody>
                    <a:bodyPr/>
                    <a:lstStyle/>
                    <a:p>
                      <a:pPr algn="ctr"/>
                      <a:r>
                        <a:rPr lang="fr-FR" sz="1600" i="0" dirty="0" smtClean="0"/>
                        <a:t>BALZAC (S3)</a:t>
                      </a:r>
                      <a:endParaRPr lang="fr-FR" sz="1600" i="0" dirty="0"/>
                    </a:p>
                  </a:txBody>
                  <a:tcPr marL="68580" marR="68580" marT="34290" marB="34290"/>
                </a:tc>
                <a:tc>
                  <a:txBody>
                    <a:bodyPr/>
                    <a:lstStyle/>
                    <a:p>
                      <a:pPr algn="ctr"/>
                      <a:r>
                        <a:rPr lang="fr-FR" sz="1600" i="0" dirty="0" smtClean="0"/>
                        <a:t>16800 + 600 + 8800 </a:t>
                      </a:r>
                    </a:p>
                    <a:p>
                      <a:pPr algn="ctr"/>
                      <a:r>
                        <a:rPr lang="fr-FR" sz="1600" i="0" dirty="0" smtClean="0"/>
                        <a:t>= 26 200 pts</a:t>
                      </a:r>
                      <a:endParaRPr lang="fr-FR" sz="1600" i="0" dirty="0"/>
                    </a:p>
                  </a:txBody>
                  <a:tcPr marL="68580" marR="68580" marT="34290" marB="34290"/>
                </a:tc>
                <a:extLst>
                  <a:ext uri="{0D108BD9-81ED-4DB2-BD59-A6C34878D82A}">
                    <a16:rowId xmlns:a16="http://schemas.microsoft.com/office/drawing/2014/main" val="3881468438"/>
                  </a:ext>
                </a:extLst>
              </a:tr>
              <a:tr h="353111">
                <a:tc>
                  <a:txBody>
                    <a:bodyPr/>
                    <a:lstStyle/>
                    <a:p>
                      <a:pPr algn="ctr"/>
                      <a:r>
                        <a:rPr lang="fr-FR" sz="1600" dirty="0" smtClean="0"/>
                        <a:t>8</a:t>
                      </a:r>
                      <a:endParaRPr lang="fr-FR" sz="1600" b="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i="0" dirty="0" smtClean="0"/>
                        <a:t>2de</a:t>
                      </a:r>
                      <a:r>
                        <a:rPr lang="fr-FR" sz="1600" i="0" baseline="0" dirty="0" smtClean="0"/>
                        <a:t> GT</a:t>
                      </a:r>
                      <a:endParaRPr lang="fr-FR" sz="1600" i="0" dirty="0" smtClean="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i="0" dirty="0" smtClean="0"/>
                        <a:t>VOLTAIRE (S2)</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i="0" dirty="0" smtClean="0"/>
                        <a:t>27 160 pts</a:t>
                      </a:r>
                    </a:p>
                  </a:txBody>
                  <a:tcPr marL="68580" marR="68580" marT="34290" marB="34290"/>
                </a:tc>
                <a:extLst>
                  <a:ext uri="{0D108BD9-81ED-4DB2-BD59-A6C34878D82A}">
                    <a16:rowId xmlns:a16="http://schemas.microsoft.com/office/drawing/2014/main" val="4245926475"/>
                  </a:ext>
                </a:extLst>
              </a:tr>
              <a:tr h="353111">
                <a:tc>
                  <a:txBody>
                    <a:bodyPr/>
                    <a:lstStyle/>
                    <a:p>
                      <a:pPr algn="ctr"/>
                      <a:r>
                        <a:rPr lang="fr-FR" sz="1600" dirty="0" smtClean="0"/>
                        <a:t>9</a:t>
                      </a:r>
                      <a:endParaRPr lang="fr-FR" sz="1600" b="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i="0" dirty="0" smtClean="0"/>
                        <a:t>2de GT</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i="0" dirty="0" smtClean="0"/>
                        <a:t>COLBERT (S1)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i="0" dirty="0" smtClean="0"/>
                        <a:t>42 040 pts</a:t>
                      </a:r>
                    </a:p>
                  </a:txBody>
                  <a:tcPr marL="68580" marR="68580" marT="34290" marB="34290"/>
                </a:tc>
                <a:extLst>
                  <a:ext uri="{0D108BD9-81ED-4DB2-BD59-A6C34878D82A}">
                    <a16:rowId xmlns:a16="http://schemas.microsoft.com/office/drawing/2014/main" val="1160973855"/>
                  </a:ext>
                </a:extLst>
              </a:tr>
              <a:tr h="353111">
                <a:tc>
                  <a:txBody>
                    <a:bodyPr/>
                    <a:lstStyle/>
                    <a:p>
                      <a:pPr algn="ctr"/>
                      <a:r>
                        <a:rPr lang="fr-FR" sz="1600" dirty="0" smtClean="0"/>
                        <a:t>10</a:t>
                      </a:r>
                      <a:endParaRPr lang="fr-FR" sz="1600" b="1" dirty="0"/>
                    </a:p>
                  </a:txBody>
                  <a:tcPr marL="68580" marR="68580" marT="34290" marB="34290"/>
                </a:tc>
                <a:tc>
                  <a:txBody>
                    <a:bodyPr/>
                    <a:lstStyle/>
                    <a:p>
                      <a:pPr algn="ctr"/>
                      <a:r>
                        <a:rPr lang="fr-FR" sz="1600" dirty="0" smtClean="0"/>
                        <a:t>2de GT</a:t>
                      </a:r>
                    </a:p>
                  </a:txBody>
                  <a:tcPr marL="68580" marR="68580" marT="34290" marB="34290"/>
                </a:tc>
                <a:tc>
                  <a:txBody>
                    <a:bodyPr/>
                    <a:lstStyle/>
                    <a:p>
                      <a:pPr algn="ctr"/>
                      <a:r>
                        <a:rPr lang="fr-FR" sz="1600" i="0" dirty="0" smtClean="0"/>
                        <a:t>DIDEROT (S1)</a:t>
                      </a:r>
                    </a:p>
                  </a:txBody>
                  <a:tcPr marL="68580" marR="68580" marT="34290" marB="34290"/>
                </a:tc>
                <a:tc>
                  <a:txBody>
                    <a:bodyPr/>
                    <a:lstStyle/>
                    <a:p>
                      <a:pPr algn="ctr"/>
                      <a:r>
                        <a:rPr lang="fr-FR" sz="1600" i="0" dirty="0" smtClean="0"/>
                        <a:t>42 040 pts</a:t>
                      </a:r>
                    </a:p>
                  </a:txBody>
                  <a:tcPr marL="68580" marR="68580" marT="34290" marB="34290"/>
                </a:tc>
                <a:extLst>
                  <a:ext uri="{0D108BD9-81ED-4DB2-BD59-A6C34878D82A}">
                    <a16:rowId xmlns:a16="http://schemas.microsoft.com/office/drawing/2014/main" val="1211473945"/>
                  </a:ext>
                </a:extLst>
              </a:tr>
            </a:tbl>
          </a:graphicData>
        </a:graphic>
      </p:graphicFrame>
    </p:spTree>
    <p:extLst>
      <p:ext uri="{BB962C8B-B14F-4D97-AF65-F5344CB8AC3E}">
        <p14:creationId xmlns:p14="http://schemas.microsoft.com/office/powerpoint/2010/main" val="2102585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7843382" y="1304304"/>
            <a:ext cx="3788979" cy="3416320"/>
          </a:xfrm>
          <a:prstGeom prst="rect">
            <a:avLst/>
          </a:prstGeom>
          <a:solidFill>
            <a:srgbClr val="FDCF4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a:solidFill>
                  <a:prstClr val="black"/>
                </a:solidFill>
                <a:latin typeface="Calibri" panose="020F0502020204030204"/>
              </a:rPr>
              <a:t>MATHIEU</a:t>
            </a:r>
          </a:p>
          <a:p>
            <a:r>
              <a:rPr lang="fr-FR" dirty="0" smtClean="0">
                <a:solidFill>
                  <a:prstClr val="black"/>
                </a:solidFill>
                <a:latin typeface="Calibri" panose="020F0502020204030204"/>
              </a:rPr>
              <a:t>Orienté en : Seconde GT </a:t>
            </a:r>
          </a:p>
          <a:p>
            <a:r>
              <a:rPr lang="fr-FR" dirty="0" smtClean="0">
                <a:solidFill>
                  <a:prstClr val="black"/>
                </a:solidFill>
                <a:latin typeface="Calibri" panose="020F0502020204030204"/>
              </a:rPr>
              <a:t>Collège </a:t>
            </a:r>
            <a:r>
              <a:rPr lang="fr-FR" dirty="0">
                <a:solidFill>
                  <a:prstClr val="black"/>
                </a:solidFill>
                <a:latin typeface="Calibri" panose="020F0502020204030204"/>
              </a:rPr>
              <a:t>de secteur : Chappe</a:t>
            </a:r>
          </a:p>
          <a:p>
            <a:r>
              <a:rPr lang="fr-FR" dirty="0">
                <a:solidFill>
                  <a:prstClr val="black"/>
                </a:solidFill>
                <a:latin typeface="Calibri" panose="020F0502020204030204"/>
              </a:rPr>
              <a:t>Collège de scolarisation : Chappe</a:t>
            </a:r>
          </a:p>
          <a:p>
            <a:r>
              <a:rPr lang="fr-FR" dirty="0">
                <a:solidFill>
                  <a:prstClr val="black"/>
                </a:solidFill>
                <a:latin typeface="Calibri" panose="020F0502020204030204"/>
              </a:rPr>
              <a:t>(bonus IPS : 600 points)</a:t>
            </a:r>
          </a:p>
          <a:p>
            <a:r>
              <a:rPr lang="fr-FR" dirty="0">
                <a:solidFill>
                  <a:prstClr val="black"/>
                </a:solidFill>
                <a:latin typeface="Calibri" panose="020F0502020204030204"/>
              </a:rPr>
              <a:t>Boursier</a:t>
            </a:r>
          </a:p>
          <a:p>
            <a:r>
              <a:rPr lang="fr-FR" dirty="0" smtClean="0">
                <a:solidFill>
                  <a:prstClr val="black"/>
                </a:solidFill>
                <a:latin typeface="Calibri" panose="020F0502020204030204"/>
              </a:rPr>
              <a:t>Très bon </a:t>
            </a:r>
            <a:r>
              <a:rPr lang="fr-FR" dirty="0">
                <a:solidFill>
                  <a:prstClr val="black"/>
                </a:solidFill>
                <a:latin typeface="Calibri" panose="020F0502020204030204"/>
              </a:rPr>
              <a:t>niveau scolaire (8200 points)</a:t>
            </a:r>
          </a:p>
          <a:p>
            <a:r>
              <a:rPr lang="fr-FR" dirty="0">
                <a:solidFill>
                  <a:prstClr val="black"/>
                </a:solidFill>
                <a:latin typeface="Calibri" panose="020F0502020204030204"/>
              </a:rPr>
              <a:t>Temps de transport possible : +40 </a:t>
            </a:r>
            <a:r>
              <a:rPr lang="fr-FR" dirty="0" smtClean="0">
                <a:solidFill>
                  <a:prstClr val="black"/>
                </a:solidFill>
                <a:latin typeface="Calibri" panose="020F0502020204030204"/>
              </a:rPr>
              <a:t>min</a:t>
            </a:r>
          </a:p>
          <a:p>
            <a:r>
              <a:rPr lang="fr-FR" dirty="0" smtClean="0">
                <a:solidFill>
                  <a:prstClr val="black"/>
                </a:solidFill>
                <a:latin typeface="Calibri" panose="020F0502020204030204"/>
              </a:rPr>
              <a:t>Profil </a:t>
            </a:r>
            <a:r>
              <a:rPr lang="fr-FR" dirty="0">
                <a:solidFill>
                  <a:prstClr val="black"/>
                </a:solidFill>
                <a:latin typeface="Calibri" panose="020F0502020204030204"/>
              </a:rPr>
              <a:t>scientifique mais pas d’idée précise des enseignements de spécialité qui seront choisis en 1</a:t>
            </a:r>
            <a:r>
              <a:rPr lang="fr-FR" baseline="30000" dirty="0">
                <a:solidFill>
                  <a:prstClr val="black"/>
                </a:solidFill>
                <a:latin typeface="Calibri" panose="020F0502020204030204"/>
              </a:rPr>
              <a:t>ière</a:t>
            </a:r>
            <a:r>
              <a:rPr lang="fr-FR" dirty="0">
                <a:solidFill>
                  <a:prstClr val="black"/>
                </a:solidFill>
                <a:latin typeface="Calibri" panose="020F0502020204030204"/>
              </a:rPr>
              <a:t> </a:t>
            </a:r>
          </a:p>
          <a:p>
            <a:endParaRPr lang="fr-FR" dirty="0">
              <a:solidFill>
                <a:prstClr val="black"/>
              </a:solidFill>
              <a:latin typeface="Calibri" panose="020F0502020204030204"/>
            </a:endParaRPr>
          </a:p>
        </p:txBody>
      </p:sp>
      <p:graphicFrame>
        <p:nvGraphicFramePr>
          <p:cNvPr id="3" name="Tableau 2"/>
          <p:cNvGraphicFramePr>
            <a:graphicFrameLocks noGrp="1"/>
          </p:cNvGraphicFramePr>
          <p:nvPr>
            <p:extLst>
              <p:ext uri="{D42A27DB-BD31-4B8C-83A1-F6EECF244321}">
                <p14:modId xmlns:p14="http://schemas.microsoft.com/office/powerpoint/2010/main" val="2518745271"/>
              </p:ext>
            </p:extLst>
          </p:nvPr>
        </p:nvGraphicFramePr>
        <p:xfrm>
          <a:off x="304799" y="1928579"/>
          <a:ext cx="7056408" cy="4408799"/>
        </p:xfrm>
        <a:graphic>
          <a:graphicData uri="http://schemas.openxmlformats.org/drawingml/2006/table">
            <a:tbl>
              <a:tblPr firstRow="1" bandRow="1">
                <a:tableStyleId>{00A15C55-8517-42AA-B614-E9B94910E393}</a:tableStyleId>
              </a:tblPr>
              <a:tblGrid>
                <a:gridCol w="1015816">
                  <a:extLst>
                    <a:ext uri="{9D8B030D-6E8A-4147-A177-3AD203B41FA5}">
                      <a16:colId xmlns:a16="http://schemas.microsoft.com/office/drawing/2014/main" val="967899347"/>
                    </a:ext>
                  </a:extLst>
                </a:gridCol>
                <a:gridCol w="1919691">
                  <a:extLst>
                    <a:ext uri="{9D8B030D-6E8A-4147-A177-3AD203B41FA5}">
                      <a16:colId xmlns:a16="http://schemas.microsoft.com/office/drawing/2014/main" val="1446250391"/>
                    </a:ext>
                  </a:extLst>
                </a:gridCol>
                <a:gridCol w="1919691">
                  <a:extLst>
                    <a:ext uri="{9D8B030D-6E8A-4147-A177-3AD203B41FA5}">
                      <a16:colId xmlns:a16="http://schemas.microsoft.com/office/drawing/2014/main" val="4047561576"/>
                    </a:ext>
                  </a:extLst>
                </a:gridCol>
                <a:gridCol w="2201210">
                  <a:extLst>
                    <a:ext uri="{9D8B030D-6E8A-4147-A177-3AD203B41FA5}">
                      <a16:colId xmlns:a16="http://schemas.microsoft.com/office/drawing/2014/main" val="4122414066"/>
                    </a:ext>
                  </a:extLst>
                </a:gridCol>
              </a:tblGrid>
              <a:tr h="517733">
                <a:tc>
                  <a:txBody>
                    <a:bodyPr/>
                    <a:lstStyle/>
                    <a:p>
                      <a:pPr algn="ctr"/>
                      <a:r>
                        <a:rPr lang="fr-FR" sz="1800" dirty="0" smtClean="0"/>
                        <a:t>Rang</a:t>
                      </a:r>
                      <a:endParaRPr lang="fr-FR" sz="1800" dirty="0"/>
                    </a:p>
                  </a:txBody>
                  <a:tcPr marL="68580" marR="68580" marT="34290" marB="34290"/>
                </a:tc>
                <a:tc>
                  <a:txBody>
                    <a:bodyPr/>
                    <a:lstStyle/>
                    <a:p>
                      <a:pPr algn="ctr"/>
                      <a:r>
                        <a:rPr lang="fr-FR" sz="1800" dirty="0" smtClean="0"/>
                        <a:t>Formation</a:t>
                      </a:r>
                      <a:endParaRPr lang="fr-FR" sz="1800" dirty="0"/>
                    </a:p>
                  </a:txBody>
                  <a:tcPr marL="68580" marR="68580" marT="34290" marB="34290"/>
                </a:tc>
                <a:tc>
                  <a:txBody>
                    <a:bodyPr/>
                    <a:lstStyle/>
                    <a:p>
                      <a:pPr algn="ctr"/>
                      <a:r>
                        <a:rPr lang="fr-FR" sz="1800" dirty="0" smtClean="0"/>
                        <a:t>Lycée</a:t>
                      </a:r>
                      <a:endParaRPr lang="fr-FR" sz="1800" dirty="0"/>
                    </a:p>
                  </a:txBody>
                  <a:tcPr marL="68580" marR="68580" marT="34290" marB="34290"/>
                </a:tc>
                <a:tc>
                  <a:txBody>
                    <a:bodyPr/>
                    <a:lstStyle/>
                    <a:p>
                      <a:pPr algn="ctr"/>
                      <a:r>
                        <a:rPr lang="fr-FR" sz="1800" i="0" dirty="0" smtClean="0"/>
                        <a:t>Barème</a:t>
                      </a:r>
                      <a:endParaRPr lang="fr-FR" sz="1800" i="0" dirty="0"/>
                    </a:p>
                  </a:txBody>
                  <a:tcPr marL="68580" marR="68580" marT="34290" marB="34290"/>
                </a:tc>
                <a:extLst>
                  <a:ext uri="{0D108BD9-81ED-4DB2-BD59-A6C34878D82A}">
                    <a16:rowId xmlns:a16="http://schemas.microsoft.com/office/drawing/2014/main" val="3608876500"/>
                  </a:ext>
                </a:extLst>
              </a:tr>
              <a:tr h="370534">
                <a:tc>
                  <a:txBody>
                    <a:bodyPr/>
                    <a:lstStyle/>
                    <a:p>
                      <a:pPr algn="ctr"/>
                      <a:r>
                        <a:rPr lang="fr-FR" sz="1600" dirty="0" smtClean="0"/>
                        <a:t>1</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LAVOISIER (S2)</a:t>
                      </a:r>
                      <a:endParaRPr lang="fr-FR" sz="1600" i="0" dirty="0"/>
                    </a:p>
                  </a:txBody>
                  <a:tcPr marL="68580" marR="68580" marT="34290" marB="34290"/>
                </a:tc>
                <a:tc>
                  <a:txBody>
                    <a:bodyPr/>
                    <a:lstStyle/>
                    <a:p>
                      <a:pPr algn="ctr"/>
                      <a:r>
                        <a:rPr lang="fr-FR" sz="1600" i="0" dirty="0" smtClean="0"/>
                        <a:t>27</a:t>
                      </a:r>
                      <a:r>
                        <a:rPr lang="fr-FR" sz="1600" i="0" baseline="0" dirty="0" smtClean="0"/>
                        <a:t> 160</a:t>
                      </a:r>
                      <a:r>
                        <a:rPr lang="fr-FR" sz="1600" i="0" dirty="0" smtClean="0"/>
                        <a:t> pts</a:t>
                      </a:r>
                      <a:endParaRPr lang="fr-FR" sz="1600" i="0" dirty="0"/>
                    </a:p>
                  </a:txBody>
                  <a:tcPr marL="68580" marR="68580" marT="34290" marB="34290"/>
                </a:tc>
                <a:extLst>
                  <a:ext uri="{0D108BD9-81ED-4DB2-BD59-A6C34878D82A}">
                    <a16:rowId xmlns:a16="http://schemas.microsoft.com/office/drawing/2014/main" val="1684759826"/>
                  </a:ext>
                </a:extLst>
              </a:tr>
              <a:tr h="370534">
                <a:tc>
                  <a:txBody>
                    <a:bodyPr/>
                    <a:lstStyle/>
                    <a:p>
                      <a:pPr algn="ctr"/>
                      <a:r>
                        <a:rPr lang="fr-FR" sz="1600" dirty="0" smtClean="0"/>
                        <a:t>2</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HUGO (S2)</a:t>
                      </a:r>
                      <a:endParaRPr lang="fr-FR" sz="1600" i="0" dirty="0"/>
                    </a:p>
                  </a:txBody>
                  <a:tcPr marL="68580" marR="68580" marT="34290" marB="34290"/>
                </a:tc>
                <a:tc>
                  <a:txBody>
                    <a:bodyPr/>
                    <a:lstStyle/>
                    <a:p>
                      <a:pPr algn="ctr"/>
                      <a:r>
                        <a:rPr lang="fr-FR" sz="1600" i="0" dirty="0" smtClean="0"/>
                        <a:t>27</a:t>
                      </a:r>
                      <a:r>
                        <a:rPr lang="fr-FR" sz="1600" i="0" baseline="0" dirty="0" smtClean="0"/>
                        <a:t> 160</a:t>
                      </a:r>
                      <a:r>
                        <a:rPr lang="fr-FR" sz="1600" i="0" dirty="0" smtClean="0"/>
                        <a:t> pts</a:t>
                      </a:r>
                      <a:r>
                        <a:rPr lang="fr-FR" sz="1600" i="0" baseline="0" dirty="0" smtClean="0"/>
                        <a:t> </a:t>
                      </a:r>
                      <a:endParaRPr lang="fr-FR" sz="1600" i="0" dirty="0"/>
                    </a:p>
                  </a:txBody>
                  <a:tcPr marL="68580" marR="68580" marT="34290" marB="34290"/>
                </a:tc>
                <a:extLst>
                  <a:ext uri="{0D108BD9-81ED-4DB2-BD59-A6C34878D82A}">
                    <a16:rowId xmlns:a16="http://schemas.microsoft.com/office/drawing/2014/main" val="117588680"/>
                  </a:ext>
                </a:extLst>
              </a:tr>
              <a:tr h="370534">
                <a:tc>
                  <a:txBody>
                    <a:bodyPr/>
                    <a:lstStyle/>
                    <a:p>
                      <a:pPr algn="ctr"/>
                      <a:r>
                        <a:rPr lang="fr-FR" sz="1600" dirty="0" smtClean="0"/>
                        <a:t>3</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GERMAIN (S1)</a:t>
                      </a:r>
                      <a:endParaRPr lang="fr-FR" sz="1600" i="0" dirty="0"/>
                    </a:p>
                  </a:txBody>
                  <a:tcPr marL="68580" marR="68580" marT="34290" marB="34290"/>
                </a:tc>
                <a:tc>
                  <a:txBody>
                    <a:bodyPr/>
                    <a:lstStyle/>
                    <a:p>
                      <a:pPr algn="ctr"/>
                      <a:r>
                        <a:rPr lang="fr-FR" sz="1600" i="0" dirty="0" smtClean="0"/>
                        <a:t>42</a:t>
                      </a:r>
                      <a:r>
                        <a:rPr lang="fr-FR" sz="1600" i="0" baseline="0" dirty="0" smtClean="0"/>
                        <a:t> 040</a:t>
                      </a:r>
                      <a:r>
                        <a:rPr lang="fr-FR" sz="1600" i="0" dirty="0" smtClean="0"/>
                        <a:t> pts</a:t>
                      </a:r>
                      <a:endParaRPr lang="fr-FR" sz="1600" i="0" dirty="0"/>
                    </a:p>
                  </a:txBody>
                  <a:tcPr marL="68580" marR="68580" marT="34290" marB="34290"/>
                </a:tc>
                <a:extLst>
                  <a:ext uri="{0D108BD9-81ED-4DB2-BD59-A6C34878D82A}">
                    <a16:rowId xmlns:a16="http://schemas.microsoft.com/office/drawing/2014/main" val="2987280422"/>
                  </a:ext>
                </a:extLst>
              </a:tr>
              <a:tr h="370534">
                <a:tc>
                  <a:txBody>
                    <a:bodyPr/>
                    <a:lstStyle/>
                    <a:p>
                      <a:pPr algn="ctr"/>
                      <a:r>
                        <a:rPr lang="fr-FR" sz="1600" dirty="0" smtClean="0"/>
                        <a:t>4</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TURGOT (S1)</a:t>
                      </a:r>
                      <a:endParaRPr lang="fr-FR" sz="1600" i="0" dirty="0"/>
                    </a:p>
                  </a:txBody>
                  <a:tcPr marL="68580" marR="68580" marT="34290" marB="34290"/>
                </a:tc>
                <a:tc>
                  <a:txBody>
                    <a:bodyPr/>
                    <a:lstStyle/>
                    <a:p>
                      <a:pPr algn="ctr"/>
                      <a:r>
                        <a:rPr lang="fr-FR" sz="1600" i="0" dirty="0" smtClean="0"/>
                        <a:t>42</a:t>
                      </a:r>
                      <a:r>
                        <a:rPr lang="fr-FR" sz="1600" i="0" baseline="0" dirty="0" smtClean="0"/>
                        <a:t> 040</a:t>
                      </a:r>
                      <a:r>
                        <a:rPr lang="fr-FR" sz="1600" i="0" dirty="0" smtClean="0"/>
                        <a:t> pts</a:t>
                      </a:r>
                      <a:endParaRPr lang="fr-FR" sz="1600" i="0" dirty="0"/>
                    </a:p>
                  </a:txBody>
                  <a:tcPr marL="68580" marR="68580" marT="34290" marB="34290"/>
                </a:tc>
                <a:extLst>
                  <a:ext uri="{0D108BD9-81ED-4DB2-BD59-A6C34878D82A}">
                    <a16:rowId xmlns:a16="http://schemas.microsoft.com/office/drawing/2014/main" val="3949531758"/>
                  </a:ext>
                </a:extLst>
              </a:tr>
              <a:tr h="370534">
                <a:tc>
                  <a:txBody>
                    <a:bodyPr/>
                    <a:lstStyle/>
                    <a:p>
                      <a:pPr algn="ctr"/>
                      <a:r>
                        <a:rPr lang="fr-FR" sz="1600" dirty="0" smtClean="0"/>
                        <a:t>5</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CONDORCET (S1)</a:t>
                      </a:r>
                      <a:endParaRPr lang="fr-FR" sz="1600" i="0" dirty="0"/>
                    </a:p>
                  </a:txBody>
                  <a:tcPr marL="68580" marR="68580" marT="34290" marB="34290"/>
                </a:tc>
                <a:tc>
                  <a:txBody>
                    <a:bodyPr/>
                    <a:lstStyle/>
                    <a:p>
                      <a:pPr algn="ctr"/>
                      <a:r>
                        <a:rPr lang="fr-FR" sz="1600" i="0" dirty="0" smtClean="0"/>
                        <a:t>27</a:t>
                      </a:r>
                      <a:r>
                        <a:rPr lang="fr-FR" sz="1600" i="0" baseline="0" dirty="0" smtClean="0"/>
                        <a:t> 160</a:t>
                      </a:r>
                      <a:r>
                        <a:rPr lang="fr-FR" sz="1600" i="0" dirty="0" smtClean="0"/>
                        <a:t> pts</a:t>
                      </a:r>
                      <a:endParaRPr lang="fr-FR" sz="1600" i="0" dirty="0"/>
                    </a:p>
                  </a:txBody>
                  <a:tcPr marL="68580" marR="68580" marT="34290" marB="34290"/>
                </a:tc>
                <a:extLst>
                  <a:ext uri="{0D108BD9-81ED-4DB2-BD59-A6C34878D82A}">
                    <a16:rowId xmlns:a16="http://schemas.microsoft.com/office/drawing/2014/main" val="2797792470"/>
                  </a:ext>
                </a:extLst>
              </a:tr>
              <a:tr h="370534">
                <a:tc>
                  <a:txBody>
                    <a:bodyPr/>
                    <a:lstStyle/>
                    <a:p>
                      <a:pPr algn="ctr"/>
                      <a:r>
                        <a:rPr lang="fr-FR" sz="1600" dirty="0" smtClean="0"/>
                        <a:t>6</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CHAPTAL (S2)</a:t>
                      </a:r>
                      <a:endParaRPr lang="fr-FR" sz="1600" i="0" dirty="0"/>
                    </a:p>
                  </a:txBody>
                  <a:tcPr marL="68580" marR="68580" marT="34290" marB="34290"/>
                </a:tc>
                <a:tc>
                  <a:txBody>
                    <a:bodyPr/>
                    <a:lstStyle/>
                    <a:p>
                      <a:pPr algn="ctr"/>
                      <a:r>
                        <a:rPr lang="fr-FR" sz="1600" i="0" dirty="0" smtClean="0"/>
                        <a:t>27</a:t>
                      </a:r>
                      <a:r>
                        <a:rPr lang="fr-FR" sz="1600" i="0" baseline="0" dirty="0" smtClean="0"/>
                        <a:t> 160</a:t>
                      </a:r>
                      <a:r>
                        <a:rPr lang="fr-FR" sz="1600" i="0" dirty="0" smtClean="0"/>
                        <a:t> pts</a:t>
                      </a:r>
                      <a:endParaRPr lang="fr-FR" sz="1600" i="0" dirty="0"/>
                    </a:p>
                  </a:txBody>
                  <a:tcPr marL="68580" marR="68580" marT="34290" marB="34290"/>
                </a:tc>
                <a:extLst>
                  <a:ext uri="{0D108BD9-81ED-4DB2-BD59-A6C34878D82A}">
                    <a16:rowId xmlns:a16="http://schemas.microsoft.com/office/drawing/2014/main" val="2408544889"/>
                  </a:ext>
                </a:extLst>
              </a:tr>
              <a:tr h="370534">
                <a:tc>
                  <a:txBody>
                    <a:bodyPr/>
                    <a:lstStyle/>
                    <a:p>
                      <a:pPr algn="ctr"/>
                      <a:r>
                        <a:rPr lang="fr-FR" sz="1600" dirty="0" smtClean="0"/>
                        <a:t>7</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FENELON (S2)</a:t>
                      </a:r>
                      <a:endParaRPr lang="fr-FR" sz="1600" i="0" dirty="0"/>
                    </a:p>
                  </a:txBody>
                  <a:tcPr marL="68580" marR="68580" marT="34290" marB="34290"/>
                </a:tc>
                <a:tc>
                  <a:txBody>
                    <a:bodyPr/>
                    <a:lstStyle/>
                    <a:p>
                      <a:pPr algn="ctr"/>
                      <a:r>
                        <a:rPr lang="fr-FR" sz="1600" i="0" dirty="0" smtClean="0"/>
                        <a:t>27</a:t>
                      </a:r>
                      <a:r>
                        <a:rPr lang="fr-FR" sz="1600" i="0" baseline="0" dirty="0" smtClean="0"/>
                        <a:t> 160</a:t>
                      </a:r>
                      <a:r>
                        <a:rPr lang="fr-FR" sz="1600" i="0" dirty="0" smtClean="0"/>
                        <a:t> pts</a:t>
                      </a:r>
                      <a:endParaRPr lang="fr-FR" sz="1600" i="0" dirty="0"/>
                    </a:p>
                  </a:txBody>
                  <a:tcPr marL="68580" marR="68580" marT="34290" marB="34290"/>
                </a:tc>
                <a:extLst>
                  <a:ext uri="{0D108BD9-81ED-4DB2-BD59-A6C34878D82A}">
                    <a16:rowId xmlns:a16="http://schemas.microsoft.com/office/drawing/2014/main" val="3573194782"/>
                  </a:ext>
                </a:extLst>
              </a:tr>
              <a:tr h="370534">
                <a:tc>
                  <a:txBody>
                    <a:bodyPr/>
                    <a:lstStyle/>
                    <a:p>
                      <a:pPr algn="ctr"/>
                      <a:r>
                        <a:rPr lang="fr-FR" sz="1600" dirty="0" smtClean="0"/>
                        <a:t>8</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J. DE SAILLY (S3)</a:t>
                      </a:r>
                      <a:endParaRPr lang="fr-FR" sz="16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600" i="0" dirty="0" smtClean="0"/>
                        <a:t>26</a:t>
                      </a:r>
                      <a:r>
                        <a:rPr lang="fr-FR" sz="1600" i="0" baseline="0" dirty="0" smtClean="0"/>
                        <a:t> 200</a:t>
                      </a:r>
                      <a:r>
                        <a:rPr lang="fr-FR" sz="1600" i="0" dirty="0" smtClean="0"/>
                        <a:t> pts</a:t>
                      </a:r>
                    </a:p>
                    <a:p>
                      <a:pPr algn="ctr"/>
                      <a:endParaRPr lang="fr-FR" sz="1600" i="0" dirty="0"/>
                    </a:p>
                  </a:txBody>
                  <a:tcPr marL="68580" marR="68580" marT="34290" marB="34290"/>
                </a:tc>
                <a:extLst>
                  <a:ext uri="{0D108BD9-81ED-4DB2-BD59-A6C34878D82A}">
                    <a16:rowId xmlns:a16="http://schemas.microsoft.com/office/drawing/2014/main" val="555318957"/>
                  </a:ext>
                </a:extLst>
              </a:tr>
              <a:tr h="370534">
                <a:tc>
                  <a:txBody>
                    <a:bodyPr/>
                    <a:lstStyle/>
                    <a:p>
                      <a:pPr algn="ctr"/>
                      <a:r>
                        <a:rPr lang="fr-FR" sz="1600" dirty="0" smtClean="0"/>
                        <a:t>9</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DIDEROT (S1)</a:t>
                      </a:r>
                      <a:endParaRPr lang="fr-FR" sz="1600" i="0" dirty="0"/>
                    </a:p>
                  </a:txBody>
                  <a:tcPr marL="68580" marR="68580" marT="34290" marB="34290"/>
                </a:tc>
                <a:tc>
                  <a:txBody>
                    <a:bodyPr/>
                    <a:lstStyle/>
                    <a:p>
                      <a:pPr algn="ctr"/>
                      <a:r>
                        <a:rPr lang="fr-FR" sz="1600" i="0" dirty="0" smtClean="0"/>
                        <a:t>42</a:t>
                      </a:r>
                      <a:r>
                        <a:rPr lang="fr-FR" sz="1600" i="0" baseline="0" dirty="0" smtClean="0"/>
                        <a:t> 04</a:t>
                      </a:r>
                      <a:r>
                        <a:rPr lang="fr-FR" sz="1600" i="0" dirty="0" smtClean="0"/>
                        <a:t>0 pts</a:t>
                      </a:r>
                      <a:endParaRPr lang="fr-FR" sz="1600" i="0" dirty="0"/>
                    </a:p>
                  </a:txBody>
                  <a:tcPr marL="68580" marR="68580" marT="34290" marB="34290"/>
                </a:tc>
                <a:extLst>
                  <a:ext uri="{0D108BD9-81ED-4DB2-BD59-A6C34878D82A}">
                    <a16:rowId xmlns:a16="http://schemas.microsoft.com/office/drawing/2014/main" val="1441468984"/>
                  </a:ext>
                </a:extLst>
              </a:tr>
              <a:tr h="370534">
                <a:tc>
                  <a:txBody>
                    <a:bodyPr/>
                    <a:lstStyle/>
                    <a:p>
                      <a:pPr algn="ctr"/>
                      <a:r>
                        <a:rPr lang="fr-FR" sz="1600" dirty="0" smtClean="0"/>
                        <a:t>10</a:t>
                      </a:r>
                      <a:endParaRPr lang="fr-FR" sz="1600" b="1" dirty="0"/>
                    </a:p>
                  </a:txBody>
                  <a:tcPr marL="68580" marR="68580" marT="34290" marB="34290"/>
                </a:tc>
                <a:tc>
                  <a:txBody>
                    <a:bodyPr/>
                    <a:lstStyle/>
                    <a:p>
                      <a:pPr algn="ctr"/>
                      <a:r>
                        <a:rPr lang="fr-FR" sz="1600" dirty="0" smtClean="0"/>
                        <a:t>2de GT</a:t>
                      </a:r>
                      <a:endParaRPr lang="fr-FR" sz="1600" i="1" dirty="0"/>
                    </a:p>
                  </a:txBody>
                  <a:tcPr marL="68580" marR="68580" marT="34290" marB="34290"/>
                </a:tc>
                <a:tc>
                  <a:txBody>
                    <a:bodyPr/>
                    <a:lstStyle/>
                    <a:p>
                      <a:pPr algn="ctr"/>
                      <a:r>
                        <a:rPr lang="fr-FR" sz="1600" i="0" dirty="0" smtClean="0"/>
                        <a:t>PG</a:t>
                      </a:r>
                      <a:r>
                        <a:rPr lang="fr-FR" sz="1600" i="0" baseline="0" dirty="0" smtClean="0"/>
                        <a:t>. DE GENNES (S1)</a:t>
                      </a:r>
                      <a:endParaRPr lang="fr-FR" sz="1600" i="0" dirty="0"/>
                    </a:p>
                  </a:txBody>
                  <a:tcPr marL="68580" marR="68580" marT="34290" marB="34290"/>
                </a:tc>
                <a:tc>
                  <a:txBody>
                    <a:bodyPr/>
                    <a:lstStyle/>
                    <a:p>
                      <a:pPr algn="ctr"/>
                      <a:r>
                        <a:rPr lang="fr-FR" sz="1600" i="0" dirty="0" smtClean="0"/>
                        <a:t>42</a:t>
                      </a:r>
                      <a:r>
                        <a:rPr lang="fr-FR" sz="1600" i="0" baseline="0" dirty="0" smtClean="0"/>
                        <a:t> 04</a:t>
                      </a:r>
                      <a:r>
                        <a:rPr lang="fr-FR" sz="1600" i="0" dirty="0" smtClean="0"/>
                        <a:t>0 pts</a:t>
                      </a:r>
                      <a:endParaRPr lang="fr-FR" sz="1600" i="0" dirty="0"/>
                    </a:p>
                  </a:txBody>
                  <a:tcPr marL="68580" marR="68580" marT="34290" marB="34290"/>
                </a:tc>
                <a:extLst>
                  <a:ext uri="{0D108BD9-81ED-4DB2-BD59-A6C34878D82A}">
                    <a16:rowId xmlns:a16="http://schemas.microsoft.com/office/drawing/2014/main" val="2437397285"/>
                  </a:ext>
                </a:extLst>
              </a:tr>
            </a:tbl>
          </a:graphicData>
        </a:graphic>
      </p:graphicFrame>
      <p:sp>
        <p:nvSpPr>
          <p:cNvPr id="7" name="Titre 1"/>
          <p:cNvSpPr>
            <a:spLocks noGrp="1"/>
          </p:cNvSpPr>
          <p:nvPr>
            <p:ph type="title"/>
          </p:nvPr>
        </p:nvSpPr>
        <p:spPr>
          <a:xfrm>
            <a:off x="2967390" y="360371"/>
            <a:ext cx="7190855" cy="608554"/>
          </a:xfrm>
        </p:spPr>
        <p:txBody>
          <a:bodyPr>
            <a:normAutofit/>
          </a:bodyPr>
          <a:lstStyle/>
          <a:p>
            <a:pPr algn="ctr"/>
            <a:r>
              <a:rPr lang="fr-FR" sz="2800" b="1" i="1" dirty="0" smtClean="0"/>
              <a:t>Formulation des vœux : exemples d’élèves</a:t>
            </a:r>
            <a:endParaRPr lang="fr-FR" sz="2800" b="1" i="1" dirty="0"/>
          </a:p>
        </p:txBody>
      </p:sp>
    </p:spTree>
    <p:extLst>
      <p:ext uri="{BB962C8B-B14F-4D97-AF65-F5344CB8AC3E}">
        <p14:creationId xmlns:p14="http://schemas.microsoft.com/office/powerpoint/2010/main" val="1027459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ZoneTexte 6"/>
          <p:cNvSpPr txBox="1"/>
          <p:nvPr/>
        </p:nvSpPr>
        <p:spPr>
          <a:xfrm rot="21305294">
            <a:off x="604457" y="1823392"/>
            <a:ext cx="4194811" cy="4093428"/>
          </a:xfrm>
          <a:prstGeom prst="rect">
            <a:avLst/>
          </a:prstGeom>
          <a:scene3d>
            <a:camera prst="perspectiveHeroicExtremeRightFacing"/>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a:solidFill>
                  <a:prstClr val="black"/>
                </a:solidFill>
                <a:latin typeface="Calibri" panose="020F0502020204030204"/>
              </a:rPr>
              <a:t>YANN</a:t>
            </a:r>
          </a:p>
          <a:p>
            <a:r>
              <a:rPr lang="fr-FR" sz="2000" dirty="0" smtClean="0">
                <a:solidFill>
                  <a:prstClr val="black"/>
                </a:solidFill>
                <a:latin typeface="Calibri" panose="020F0502020204030204"/>
              </a:rPr>
              <a:t>Orienté en : Seconde GT</a:t>
            </a:r>
          </a:p>
          <a:p>
            <a:r>
              <a:rPr lang="fr-FR" sz="2000" dirty="0">
                <a:solidFill>
                  <a:prstClr val="black"/>
                </a:solidFill>
                <a:latin typeface="Calibri" panose="020F0502020204030204"/>
              </a:rPr>
              <a:t>C</a:t>
            </a:r>
            <a:r>
              <a:rPr lang="fr-FR" sz="2000" dirty="0" smtClean="0">
                <a:solidFill>
                  <a:prstClr val="black"/>
                </a:solidFill>
                <a:latin typeface="Calibri" panose="020F0502020204030204"/>
              </a:rPr>
              <a:t>ollège </a:t>
            </a:r>
            <a:r>
              <a:rPr lang="fr-FR" sz="2000" dirty="0">
                <a:solidFill>
                  <a:prstClr val="black"/>
                </a:solidFill>
                <a:latin typeface="Calibri" panose="020F0502020204030204"/>
              </a:rPr>
              <a:t>de secteur : Brassens</a:t>
            </a:r>
          </a:p>
          <a:p>
            <a:r>
              <a:rPr lang="fr-FR" sz="2000" dirty="0">
                <a:solidFill>
                  <a:prstClr val="black"/>
                </a:solidFill>
                <a:latin typeface="Calibri" panose="020F0502020204030204"/>
              </a:rPr>
              <a:t>Collège de scolarisation : Brassens (bonus IPS : </a:t>
            </a:r>
            <a:r>
              <a:rPr lang="fr-FR" sz="2000" dirty="0" smtClean="0">
                <a:solidFill>
                  <a:srgbClr val="00B050"/>
                </a:solidFill>
                <a:latin typeface="Calibri" panose="020F0502020204030204"/>
              </a:rPr>
              <a:t>1200 </a:t>
            </a:r>
            <a:r>
              <a:rPr lang="fr-FR" sz="2000" dirty="0">
                <a:solidFill>
                  <a:srgbClr val="00B050"/>
                </a:solidFill>
                <a:latin typeface="Calibri" panose="020F0502020204030204"/>
              </a:rPr>
              <a:t>points</a:t>
            </a:r>
            <a:r>
              <a:rPr lang="fr-FR" sz="2000" dirty="0">
                <a:solidFill>
                  <a:prstClr val="black"/>
                </a:solidFill>
                <a:latin typeface="Calibri" panose="020F0502020204030204"/>
              </a:rPr>
              <a:t>)</a:t>
            </a:r>
          </a:p>
          <a:p>
            <a:r>
              <a:rPr lang="fr-FR" sz="2000" dirty="0">
                <a:solidFill>
                  <a:prstClr val="black"/>
                </a:solidFill>
                <a:latin typeface="Calibri" panose="020F0502020204030204"/>
              </a:rPr>
              <a:t>Non boursier</a:t>
            </a:r>
          </a:p>
          <a:p>
            <a:r>
              <a:rPr lang="fr-FR" sz="2000" dirty="0">
                <a:solidFill>
                  <a:prstClr val="black"/>
                </a:solidFill>
                <a:latin typeface="Calibri" panose="020F0502020204030204"/>
              </a:rPr>
              <a:t>Niveau scolaire </a:t>
            </a:r>
            <a:r>
              <a:rPr lang="fr-FR" sz="2000" dirty="0" smtClean="0">
                <a:solidFill>
                  <a:prstClr val="black"/>
                </a:solidFill>
                <a:latin typeface="Calibri" panose="020F0502020204030204"/>
              </a:rPr>
              <a:t>moyen </a:t>
            </a:r>
            <a:r>
              <a:rPr lang="fr-FR" sz="2000" dirty="0">
                <a:solidFill>
                  <a:prstClr val="black"/>
                </a:solidFill>
                <a:latin typeface="Calibri" panose="020F0502020204030204"/>
              </a:rPr>
              <a:t>(6205 points)</a:t>
            </a:r>
          </a:p>
          <a:p>
            <a:r>
              <a:rPr lang="fr-FR" sz="2000" dirty="0" smtClean="0">
                <a:solidFill>
                  <a:prstClr val="black"/>
                </a:solidFill>
                <a:latin typeface="Calibri" panose="020F0502020204030204"/>
              </a:rPr>
              <a:t>Souhaite suivre </a:t>
            </a:r>
            <a:r>
              <a:rPr lang="fr-FR" sz="2000" dirty="0">
                <a:solidFill>
                  <a:prstClr val="black"/>
                </a:solidFill>
                <a:latin typeface="Calibri" panose="020F0502020204030204"/>
              </a:rPr>
              <a:t>l’enseignement de </a:t>
            </a:r>
            <a:r>
              <a:rPr lang="fr-FR" sz="2000" dirty="0" smtClean="0">
                <a:solidFill>
                  <a:prstClr val="black"/>
                </a:solidFill>
                <a:latin typeface="Calibri" panose="020F0502020204030204"/>
              </a:rPr>
              <a:t>spécialité « cinéma » en </a:t>
            </a:r>
            <a:r>
              <a:rPr lang="fr-FR" sz="2000" dirty="0">
                <a:solidFill>
                  <a:prstClr val="black"/>
                </a:solidFill>
                <a:latin typeface="Calibri" panose="020F0502020204030204"/>
              </a:rPr>
              <a:t>1</a:t>
            </a:r>
            <a:r>
              <a:rPr lang="fr-FR" sz="2000" baseline="30000" dirty="0">
                <a:solidFill>
                  <a:prstClr val="black"/>
                </a:solidFill>
                <a:latin typeface="Calibri" panose="020F0502020204030204"/>
              </a:rPr>
              <a:t>ière </a:t>
            </a:r>
            <a:endParaRPr lang="fr-FR" sz="2000" dirty="0">
              <a:solidFill>
                <a:prstClr val="black"/>
              </a:solidFill>
              <a:latin typeface="Calibri" panose="020F0502020204030204"/>
            </a:endParaRPr>
          </a:p>
          <a:p>
            <a:r>
              <a:rPr lang="fr-FR" sz="2000" dirty="0" smtClean="0">
                <a:solidFill>
                  <a:prstClr val="black"/>
                </a:solidFill>
                <a:latin typeface="Calibri" panose="020F0502020204030204"/>
              </a:rPr>
              <a:t>Est intéressé par les filières artistiques en général</a:t>
            </a:r>
          </a:p>
          <a:p>
            <a:r>
              <a:rPr lang="fr-FR" sz="2000" dirty="0" smtClean="0">
                <a:solidFill>
                  <a:prstClr val="black"/>
                </a:solidFill>
                <a:latin typeface="Calibri" panose="020F0502020204030204"/>
              </a:rPr>
              <a:t>A suivi Passpro en 2de pro « Photographie »</a:t>
            </a:r>
            <a:endParaRPr lang="fr-FR" sz="2000" dirty="0">
              <a:solidFill>
                <a:prstClr val="black"/>
              </a:solidFill>
              <a:latin typeface="Calibri" panose="020F0502020204030204"/>
            </a:endParaRPr>
          </a:p>
        </p:txBody>
      </p:sp>
      <p:graphicFrame>
        <p:nvGraphicFramePr>
          <p:cNvPr id="3" name="Tableau 2"/>
          <p:cNvGraphicFramePr>
            <a:graphicFrameLocks noGrp="1"/>
          </p:cNvGraphicFramePr>
          <p:nvPr>
            <p:extLst>
              <p:ext uri="{D42A27DB-BD31-4B8C-83A1-F6EECF244321}">
                <p14:modId xmlns:p14="http://schemas.microsoft.com/office/powerpoint/2010/main" val="871954526"/>
              </p:ext>
            </p:extLst>
          </p:nvPr>
        </p:nvGraphicFramePr>
        <p:xfrm>
          <a:off x="4405221" y="1068411"/>
          <a:ext cx="7556742" cy="5571916"/>
        </p:xfrm>
        <a:graphic>
          <a:graphicData uri="http://schemas.openxmlformats.org/drawingml/2006/table">
            <a:tbl>
              <a:tblPr firstRow="1" bandRow="1">
                <a:tableStyleId>{93296810-A885-4BE3-A3E7-6D5BEEA58F35}</a:tableStyleId>
              </a:tblPr>
              <a:tblGrid>
                <a:gridCol w="879896">
                  <a:extLst>
                    <a:ext uri="{9D8B030D-6E8A-4147-A177-3AD203B41FA5}">
                      <a16:colId xmlns:a16="http://schemas.microsoft.com/office/drawing/2014/main" val="3964305563"/>
                    </a:ext>
                  </a:extLst>
                </a:gridCol>
                <a:gridCol w="2099094">
                  <a:extLst>
                    <a:ext uri="{9D8B030D-6E8A-4147-A177-3AD203B41FA5}">
                      <a16:colId xmlns:a16="http://schemas.microsoft.com/office/drawing/2014/main" val="2845271517"/>
                    </a:ext>
                  </a:extLst>
                </a:gridCol>
                <a:gridCol w="1685027">
                  <a:extLst>
                    <a:ext uri="{9D8B030D-6E8A-4147-A177-3AD203B41FA5}">
                      <a16:colId xmlns:a16="http://schemas.microsoft.com/office/drawing/2014/main" val="591858800"/>
                    </a:ext>
                  </a:extLst>
                </a:gridCol>
                <a:gridCol w="2892725">
                  <a:extLst>
                    <a:ext uri="{9D8B030D-6E8A-4147-A177-3AD203B41FA5}">
                      <a16:colId xmlns:a16="http://schemas.microsoft.com/office/drawing/2014/main" val="3217089043"/>
                    </a:ext>
                  </a:extLst>
                </a:gridCol>
              </a:tblGrid>
              <a:tr h="496710">
                <a:tc>
                  <a:txBody>
                    <a:bodyPr/>
                    <a:lstStyle/>
                    <a:p>
                      <a:pPr algn="ctr"/>
                      <a:r>
                        <a:rPr lang="fr-FR" sz="2000" dirty="0" smtClean="0"/>
                        <a:t>Rang</a:t>
                      </a:r>
                      <a:endParaRPr lang="fr-FR" sz="2000" dirty="0"/>
                    </a:p>
                  </a:txBody>
                  <a:tcPr marL="68580" marR="68580" marT="34290" marB="34290"/>
                </a:tc>
                <a:tc>
                  <a:txBody>
                    <a:bodyPr/>
                    <a:lstStyle/>
                    <a:p>
                      <a:pPr algn="ctr"/>
                      <a:r>
                        <a:rPr lang="fr-FR" sz="2000" dirty="0" smtClean="0"/>
                        <a:t>Formation</a:t>
                      </a:r>
                      <a:endParaRPr lang="fr-FR" sz="2000" dirty="0"/>
                    </a:p>
                  </a:txBody>
                  <a:tcPr marL="68580" marR="68580" marT="34290" marB="34290"/>
                </a:tc>
                <a:tc>
                  <a:txBody>
                    <a:bodyPr/>
                    <a:lstStyle/>
                    <a:p>
                      <a:pPr algn="ctr"/>
                      <a:r>
                        <a:rPr lang="fr-FR" sz="2000" dirty="0" smtClean="0"/>
                        <a:t>Lycée</a:t>
                      </a:r>
                      <a:endParaRPr lang="fr-FR" sz="2000" dirty="0"/>
                    </a:p>
                  </a:txBody>
                  <a:tcPr marL="68580" marR="68580" marT="34290" marB="34290"/>
                </a:tc>
                <a:tc>
                  <a:txBody>
                    <a:bodyPr/>
                    <a:lstStyle/>
                    <a:p>
                      <a:pPr algn="ctr"/>
                      <a:r>
                        <a:rPr lang="fr-FR" sz="2000" i="0" dirty="0" smtClean="0"/>
                        <a:t>Barème</a:t>
                      </a:r>
                      <a:endParaRPr lang="fr-FR" sz="2000" i="0" dirty="0"/>
                    </a:p>
                  </a:txBody>
                  <a:tcPr marL="68580" marR="68580" marT="34290" marB="34290"/>
                </a:tc>
                <a:extLst>
                  <a:ext uri="{0D108BD9-81ED-4DB2-BD59-A6C34878D82A}">
                    <a16:rowId xmlns:a16="http://schemas.microsoft.com/office/drawing/2014/main" val="3378433194"/>
                  </a:ext>
                </a:extLst>
              </a:tr>
              <a:tr h="360358">
                <a:tc>
                  <a:txBody>
                    <a:bodyPr/>
                    <a:lstStyle/>
                    <a:p>
                      <a:pPr algn="ctr"/>
                      <a:r>
                        <a:rPr lang="fr-FR" sz="1400" dirty="0" smtClean="0"/>
                        <a:t>1</a:t>
                      </a:r>
                      <a:endParaRPr lang="fr-FR" sz="1400" b="1" dirty="0"/>
                    </a:p>
                  </a:txBody>
                  <a:tcPr marL="68580" marR="68580" marT="34290" marB="34290"/>
                </a:tc>
                <a:tc>
                  <a:txBody>
                    <a:bodyPr/>
                    <a:lstStyle/>
                    <a:p>
                      <a:pPr algn="ctr"/>
                      <a:r>
                        <a:rPr lang="fr-FR" sz="1400" dirty="0" smtClean="0"/>
                        <a:t>2de GT</a:t>
                      </a:r>
                      <a:endParaRPr lang="fr-FR" sz="1400" i="1" dirty="0"/>
                    </a:p>
                  </a:txBody>
                  <a:tcPr marL="68580" marR="68580" marT="34290" marB="34290"/>
                </a:tc>
                <a:tc>
                  <a:txBody>
                    <a:bodyPr/>
                    <a:lstStyle/>
                    <a:p>
                      <a:pPr algn="ctr"/>
                      <a:r>
                        <a:rPr lang="fr-FR" sz="1400" i="0" dirty="0" smtClean="0"/>
                        <a:t>TURGOT (S1)</a:t>
                      </a:r>
                      <a:endParaRPr lang="fr-FR" sz="1400" i="0" dirty="0"/>
                    </a:p>
                  </a:txBody>
                  <a:tcPr marL="68580" marR="68580" marT="34290" marB="34290"/>
                </a:tc>
                <a:tc>
                  <a:txBody>
                    <a:bodyPr/>
                    <a:lstStyle/>
                    <a:p>
                      <a:pPr algn="ctr"/>
                      <a:r>
                        <a:rPr lang="fr-FR" sz="1400" i="0" baseline="0" dirty="0" smtClean="0"/>
                        <a:t>40 045 pts</a:t>
                      </a:r>
                      <a:endParaRPr lang="fr-FR" sz="1400" i="0" dirty="0"/>
                    </a:p>
                  </a:txBody>
                  <a:tcPr marL="68580" marR="68580" marT="34290" marB="34290"/>
                </a:tc>
                <a:extLst>
                  <a:ext uri="{0D108BD9-81ED-4DB2-BD59-A6C34878D82A}">
                    <a16:rowId xmlns:a16="http://schemas.microsoft.com/office/drawing/2014/main" val="2585443840"/>
                  </a:ext>
                </a:extLst>
              </a:tr>
              <a:tr h="360358">
                <a:tc>
                  <a:txBody>
                    <a:bodyPr/>
                    <a:lstStyle/>
                    <a:p>
                      <a:pPr algn="ctr"/>
                      <a:r>
                        <a:rPr lang="fr-FR" sz="1400" dirty="0" smtClean="0"/>
                        <a:t>2</a:t>
                      </a:r>
                      <a:endParaRPr lang="fr-FR" sz="1400" b="1" dirty="0"/>
                    </a:p>
                  </a:txBody>
                  <a:tcPr marL="68580" marR="68580" marT="34290" marB="34290"/>
                </a:tc>
                <a:tc>
                  <a:txBody>
                    <a:bodyPr/>
                    <a:lstStyle/>
                    <a:p>
                      <a:pPr algn="ctr"/>
                      <a:r>
                        <a:rPr lang="fr-FR" sz="1400" i="0" dirty="0" smtClean="0"/>
                        <a:t>2de</a:t>
                      </a:r>
                      <a:r>
                        <a:rPr lang="fr-FR" sz="1400" i="0" baseline="0" dirty="0" smtClean="0"/>
                        <a:t> GT</a:t>
                      </a:r>
                      <a:endParaRPr lang="fr-FR" sz="1400" i="1" dirty="0"/>
                    </a:p>
                  </a:txBody>
                  <a:tcPr marL="68580" marR="68580" marT="34290" marB="34290"/>
                </a:tc>
                <a:tc>
                  <a:txBody>
                    <a:bodyPr/>
                    <a:lstStyle/>
                    <a:p>
                      <a:pPr algn="ctr"/>
                      <a:r>
                        <a:rPr lang="fr-FR" sz="1400" i="0" dirty="0" smtClean="0"/>
                        <a:t>BALZAC (S3)</a:t>
                      </a:r>
                      <a:endParaRPr lang="fr-FR" sz="1400" i="0" dirty="0"/>
                    </a:p>
                  </a:txBody>
                  <a:tcPr marL="68580" marR="68580" marT="34290" marB="34290"/>
                </a:tc>
                <a:tc>
                  <a:txBody>
                    <a:bodyPr/>
                    <a:lstStyle/>
                    <a:p>
                      <a:pPr algn="ctr"/>
                      <a:r>
                        <a:rPr lang="fr-FR" sz="1400" i="0" dirty="0" smtClean="0"/>
                        <a:t>24</a:t>
                      </a:r>
                      <a:r>
                        <a:rPr lang="fr-FR" sz="1400" i="0" baseline="0" dirty="0" smtClean="0"/>
                        <a:t> 205 pts</a:t>
                      </a:r>
                      <a:endParaRPr lang="fr-FR" sz="1400" i="0" dirty="0"/>
                    </a:p>
                  </a:txBody>
                  <a:tcPr marL="68580" marR="68580" marT="34290" marB="34290"/>
                </a:tc>
                <a:extLst>
                  <a:ext uri="{0D108BD9-81ED-4DB2-BD59-A6C34878D82A}">
                    <a16:rowId xmlns:a16="http://schemas.microsoft.com/office/drawing/2014/main" val="171368319"/>
                  </a:ext>
                </a:extLst>
              </a:tr>
              <a:tr h="360358">
                <a:tc>
                  <a:txBody>
                    <a:bodyPr/>
                    <a:lstStyle/>
                    <a:p>
                      <a:pPr algn="ctr"/>
                      <a:r>
                        <a:rPr lang="fr-FR" sz="1400" dirty="0" smtClean="0"/>
                        <a:t>3</a:t>
                      </a:r>
                      <a:endParaRPr lang="fr-FR" sz="1400" b="1" dirty="0"/>
                    </a:p>
                  </a:txBody>
                  <a:tcPr marL="68580" marR="68580" marT="34290" marB="34290"/>
                </a:tc>
                <a:tc>
                  <a:txBody>
                    <a:bodyPr/>
                    <a:lstStyle/>
                    <a:p>
                      <a:pPr algn="ctr"/>
                      <a:r>
                        <a:rPr lang="fr-FR" sz="1400" dirty="0" smtClean="0"/>
                        <a:t>2de GT</a:t>
                      </a:r>
                      <a:endParaRPr lang="fr-FR" sz="1400" i="1" dirty="0"/>
                    </a:p>
                  </a:txBody>
                  <a:tcPr marL="68580" marR="68580" marT="34290" marB="34290"/>
                </a:tc>
                <a:tc>
                  <a:txBody>
                    <a:bodyPr/>
                    <a:lstStyle/>
                    <a:p>
                      <a:pPr algn="ctr"/>
                      <a:r>
                        <a:rPr lang="fr-FR" sz="1400" i="0" dirty="0" smtClean="0"/>
                        <a:t>VALERY (S3)</a:t>
                      </a:r>
                      <a:endParaRPr lang="fr-FR" sz="1400" i="0" dirty="0"/>
                    </a:p>
                  </a:txBody>
                  <a:tcPr marL="68580" marR="68580" marT="34290" marB="34290"/>
                </a:tc>
                <a:tc>
                  <a:txBody>
                    <a:bodyPr/>
                    <a:lstStyle/>
                    <a:p>
                      <a:pPr algn="ctr"/>
                      <a:r>
                        <a:rPr lang="fr-FR" sz="1400" i="0" dirty="0" smtClean="0"/>
                        <a:t>24</a:t>
                      </a:r>
                      <a:r>
                        <a:rPr lang="fr-FR" sz="1400" i="0" baseline="0" dirty="0" smtClean="0"/>
                        <a:t> 205 pts</a:t>
                      </a:r>
                      <a:endParaRPr lang="fr-FR" sz="1400" i="0" dirty="0"/>
                    </a:p>
                  </a:txBody>
                  <a:tcPr marL="68580" marR="68580" marT="34290" marB="34290"/>
                </a:tc>
                <a:extLst>
                  <a:ext uri="{0D108BD9-81ED-4DB2-BD59-A6C34878D82A}">
                    <a16:rowId xmlns:a16="http://schemas.microsoft.com/office/drawing/2014/main" val="3497673472"/>
                  </a:ext>
                </a:extLst>
              </a:tr>
              <a:tr h="360358">
                <a:tc>
                  <a:txBody>
                    <a:bodyPr/>
                    <a:lstStyle/>
                    <a:p>
                      <a:pPr algn="ctr"/>
                      <a:r>
                        <a:rPr lang="fr-FR" sz="1400" dirty="0" smtClean="0"/>
                        <a:t>4</a:t>
                      </a:r>
                      <a:endParaRPr lang="fr-FR" sz="1400" b="1" dirty="0"/>
                    </a:p>
                  </a:txBody>
                  <a:tcPr marL="68580" marR="68580" marT="34290" marB="34290"/>
                </a:tc>
                <a:tc>
                  <a:txBody>
                    <a:bodyPr/>
                    <a:lstStyle/>
                    <a:p>
                      <a:pPr algn="ctr"/>
                      <a:r>
                        <a:rPr lang="fr-FR" sz="1400" i="0" dirty="0" smtClean="0"/>
                        <a:t>2de</a:t>
                      </a:r>
                      <a:r>
                        <a:rPr lang="fr-FR" sz="1400" i="0" baseline="0" dirty="0" smtClean="0"/>
                        <a:t> GT</a:t>
                      </a:r>
                      <a:endParaRPr lang="fr-FR" sz="1400" i="1" dirty="0"/>
                    </a:p>
                  </a:txBody>
                  <a:tcPr marL="68580" marR="68580" marT="34290" marB="34290"/>
                </a:tc>
                <a:tc>
                  <a:txBody>
                    <a:bodyPr/>
                    <a:lstStyle/>
                    <a:p>
                      <a:pPr algn="ctr"/>
                      <a:r>
                        <a:rPr lang="fr-FR" sz="1400" i="0" dirty="0" smtClean="0"/>
                        <a:t>FENELON (S1)</a:t>
                      </a:r>
                      <a:endParaRPr lang="fr-FR" sz="1400" i="0" dirty="0"/>
                    </a:p>
                  </a:txBody>
                  <a:tcPr marL="68580" marR="68580" marT="34290" marB="34290"/>
                </a:tc>
                <a:tc>
                  <a:txBody>
                    <a:bodyPr/>
                    <a:lstStyle/>
                    <a:p>
                      <a:pPr algn="ctr"/>
                      <a:r>
                        <a:rPr lang="fr-FR" sz="1400" i="0" baseline="0" dirty="0" smtClean="0"/>
                        <a:t>40 045 pts</a:t>
                      </a:r>
                      <a:endParaRPr lang="fr-FR" sz="1400" i="0" dirty="0"/>
                    </a:p>
                  </a:txBody>
                  <a:tcPr marL="68580" marR="68580" marT="34290" marB="34290"/>
                </a:tc>
                <a:extLst>
                  <a:ext uri="{0D108BD9-81ED-4DB2-BD59-A6C34878D82A}">
                    <a16:rowId xmlns:a16="http://schemas.microsoft.com/office/drawing/2014/main" val="391650795"/>
                  </a:ext>
                </a:extLst>
              </a:tr>
              <a:tr h="360358">
                <a:tc>
                  <a:txBody>
                    <a:bodyPr/>
                    <a:lstStyle/>
                    <a:p>
                      <a:pPr algn="ctr"/>
                      <a:r>
                        <a:rPr lang="fr-FR" sz="1400" dirty="0" smtClean="0"/>
                        <a:t>5</a:t>
                      </a:r>
                      <a:endParaRPr lang="fr-FR" sz="1400" b="1" dirty="0"/>
                    </a:p>
                  </a:txBody>
                  <a:tcPr marL="68580" marR="68580" marT="34290" marB="34290"/>
                </a:tc>
                <a:tc>
                  <a:txBody>
                    <a:bodyPr/>
                    <a:lstStyle/>
                    <a:p>
                      <a:pPr algn="ctr"/>
                      <a:r>
                        <a:rPr lang="fr-FR" sz="1400" dirty="0" smtClean="0"/>
                        <a:t>2de GT</a:t>
                      </a:r>
                      <a:endParaRPr lang="fr-FR" sz="1400" i="1" dirty="0"/>
                    </a:p>
                  </a:txBody>
                  <a:tcPr marL="68580" marR="68580" marT="34290" marB="34290"/>
                </a:tc>
                <a:tc>
                  <a:txBody>
                    <a:bodyPr/>
                    <a:lstStyle/>
                    <a:p>
                      <a:pPr algn="ctr"/>
                      <a:r>
                        <a:rPr lang="fr-FR" sz="1400" i="0" dirty="0" smtClean="0"/>
                        <a:t>LAMARTINE (S1)</a:t>
                      </a:r>
                      <a:endParaRPr lang="fr-FR" sz="1400" i="0" dirty="0"/>
                    </a:p>
                  </a:txBody>
                  <a:tcPr marL="68580" marR="68580" marT="34290" marB="34290"/>
                </a:tc>
                <a:tc>
                  <a:txBody>
                    <a:bodyPr/>
                    <a:lstStyle/>
                    <a:p>
                      <a:pPr algn="ctr"/>
                      <a:r>
                        <a:rPr lang="fr-FR" sz="1400" i="0" baseline="0" dirty="0" smtClean="0"/>
                        <a:t>40 045 pts</a:t>
                      </a:r>
                      <a:endParaRPr lang="fr-FR" sz="1400" i="0" dirty="0"/>
                    </a:p>
                  </a:txBody>
                  <a:tcPr marL="68580" marR="68580" marT="34290" marB="34290"/>
                </a:tc>
                <a:extLst>
                  <a:ext uri="{0D108BD9-81ED-4DB2-BD59-A6C34878D82A}">
                    <a16:rowId xmlns:a16="http://schemas.microsoft.com/office/drawing/2014/main" val="1461134845"/>
                  </a:ext>
                </a:extLst>
              </a:tr>
              <a:tr h="360358">
                <a:tc>
                  <a:txBody>
                    <a:bodyPr/>
                    <a:lstStyle/>
                    <a:p>
                      <a:pPr algn="ctr"/>
                      <a:r>
                        <a:rPr lang="fr-FR" sz="1400" dirty="0" smtClean="0"/>
                        <a:t>6</a:t>
                      </a:r>
                      <a:endParaRPr lang="fr-FR" sz="1400" b="1" dirty="0"/>
                    </a:p>
                  </a:txBody>
                  <a:tcPr marL="68580" marR="68580" marT="34290" marB="34290"/>
                </a:tc>
                <a:tc>
                  <a:txBody>
                    <a:bodyPr/>
                    <a:lstStyle/>
                    <a:p>
                      <a:pPr algn="ctr"/>
                      <a:r>
                        <a:rPr lang="fr-FR" sz="1400" dirty="0" smtClean="0"/>
                        <a:t>2de</a:t>
                      </a:r>
                      <a:r>
                        <a:rPr lang="fr-FR" sz="1400" baseline="0" dirty="0" smtClean="0"/>
                        <a:t> PRO Photographie</a:t>
                      </a:r>
                      <a:endParaRPr lang="fr-FR" sz="1400" dirty="0"/>
                    </a:p>
                  </a:txBody>
                  <a:tcPr marL="68580" marR="68580" marT="34290" marB="34290"/>
                </a:tc>
                <a:tc>
                  <a:txBody>
                    <a:bodyPr/>
                    <a:lstStyle/>
                    <a:p>
                      <a:pPr algn="ctr"/>
                      <a:r>
                        <a:rPr lang="fr-FR" sz="1400" i="0" dirty="0" smtClean="0"/>
                        <a:t>ARMAND </a:t>
                      </a:r>
                    </a:p>
                    <a:p>
                      <a:pPr algn="ctr"/>
                      <a:r>
                        <a:rPr lang="fr-FR" sz="1400" i="0" dirty="0" smtClean="0"/>
                        <a:t>(priorité académique/ PASSPRO)</a:t>
                      </a:r>
                      <a:endParaRPr lang="fr-FR" sz="14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400" dirty="0" smtClean="0"/>
                        <a:t>9600 pts</a:t>
                      </a:r>
                      <a:r>
                        <a:rPr lang="fr-FR" sz="1400" baseline="0" dirty="0" smtClean="0"/>
                        <a:t> (secteur) + 6205 pts (résultats scolaires) + 2500 pts (bonus spécialité) + 2500 pts (bonus motivation) = 20 805 pts</a:t>
                      </a:r>
                      <a:endParaRPr lang="fr-FR" sz="1400" dirty="0" smtClean="0"/>
                    </a:p>
                  </a:txBody>
                  <a:tcPr marL="68580" marR="68580" marT="34290" marB="34290"/>
                </a:tc>
                <a:extLst>
                  <a:ext uri="{0D108BD9-81ED-4DB2-BD59-A6C34878D82A}">
                    <a16:rowId xmlns:a16="http://schemas.microsoft.com/office/drawing/2014/main" val="3338061804"/>
                  </a:ext>
                </a:extLst>
              </a:tr>
              <a:tr h="360358">
                <a:tc>
                  <a:txBody>
                    <a:bodyPr/>
                    <a:lstStyle/>
                    <a:p>
                      <a:pPr algn="ctr"/>
                      <a:r>
                        <a:rPr lang="fr-FR" sz="1400" b="0" dirty="0" smtClean="0"/>
                        <a:t>7</a:t>
                      </a:r>
                      <a:endParaRPr lang="fr-FR" sz="1400" b="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2de PRO Métiers des industries graphiques et de la communication</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tc>
                <a:tc>
                  <a:txBody>
                    <a:bodyPr/>
                    <a:lstStyle/>
                    <a:p>
                      <a:pPr algn="ctr"/>
                      <a:r>
                        <a:rPr lang="fr-FR" sz="1400" i="0" dirty="0" smtClean="0"/>
                        <a:t>VOX</a:t>
                      </a:r>
                    </a:p>
                    <a:p>
                      <a:pPr algn="ctr"/>
                      <a:r>
                        <a:rPr lang="fr-FR" sz="1400" i="0" dirty="0" smtClean="0"/>
                        <a:t>(priorité académique)</a:t>
                      </a:r>
                      <a:endParaRPr lang="fr-FR" sz="1400" i="0" dirty="0"/>
                    </a:p>
                  </a:txBody>
                  <a:tcPr marL="68580" marR="68580" marT="34290" marB="34290"/>
                </a:tc>
                <a:tc>
                  <a:txBody>
                    <a:bodyPr/>
                    <a:lstStyle/>
                    <a:p>
                      <a:pPr algn="ctr"/>
                      <a:r>
                        <a:rPr lang="fr-FR" sz="1400" dirty="0" smtClean="0"/>
                        <a:t>9600 pts</a:t>
                      </a:r>
                      <a:r>
                        <a:rPr lang="fr-FR" sz="1400" baseline="0" dirty="0" smtClean="0"/>
                        <a:t> (secteur) + 6205 pts (résultats scolaires) + 2500 pts (bonus motivation) = 18 305 pts</a:t>
                      </a:r>
                      <a:endParaRPr lang="fr-FR" sz="1400" dirty="0"/>
                    </a:p>
                  </a:txBody>
                  <a:tcPr marL="68580" marR="68580" marT="34290" marB="34290"/>
                </a:tc>
                <a:extLst>
                  <a:ext uri="{0D108BD9-81ED-4DB2-BD59-A6C34878D82A}">
                    <a16:rowId xmlns:a16="http://schemas.microsoft.com/office/drawing/2014/main" val="424143387"/>
                  </a:ext>
                </a:extLst>
              </a:tr>
              <a:tr h="360358">
                <a:tc>
                  <a:txBody>
                    <a:bodyPr/>
                    <a:lstStyle/>
                    <a:p>
                      <a:pPr algn="ctr"/>
                      <a:r>
                        <a:rPr lang="fr-FR" sz="1400" b="0" dirty="0" smtClean="0"/>
                        <a:t>8</a:t>
                      </a:r>
                      <a:endParaRPr lang="fr-FR" sz="1400" b="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2de PRO Métiers des industries graphiques et de la communication</a:t>
                      </a:r>
                    </a:p>
                  </a:txBody>
                  <a:tcPr marL="68580" marR="68580" marT="34290" marB="34290"/>
                </a:tc>
                <a:tc>
                  <a:txBody>
                    <a:bodyPr/>
                    <a:lstStyle/>
                    <a:p>
                      <a:pPr algn="ctr"/>
                      <a:r>
                        <a:rPr lang="fr-FR" sz="1400" i="0" dirty="0" smtClean="0"/>
                        <a:t>CORVISART</a:t>
                      </a:r>
                    </a:p>
                    <a:p>
                      <a:pPr algn="ctr"/>
                      <a:r>
                        <a:rPr lang="fr-FR" sz="1400" i="0" dirty="0" smtClean="0"/>
                        <a:t>(priorité académique)</a:t>
                      </a:r>
                      <a:endParaRPr lang="fr-FR" sz="1400" i="0" dirty="0"/>
                    </a:p>
                  </a:txBody>
                  <a:tcPr marL="68580" marR="68580" marT="34290" marB="34290"/>
                </a:tc>
                <a:tc>
                  <a:txBody>
                    <a:bodyPr/>
                    <a:lstStyle/>
                    <a:p>
                      <a:pPr algn="ctr"/>
                      <a:endParaRPr lang="fr-FR" sz="1400" dirty="0" smtClean="0"/>
                    </a:p>
                    <a:p>
                      <a:pPr algn="ctr"/>
                      <a:r>
                        <a:rPr lang="fr-FR" sz="1400" dirty="0" smtClean="0"/>
                        <a:t>18</a:t>
                      </a:r>
                      <a:r>
                        <a:rPr lang="fr-FR" sz="1400" baseline="0" dirty="0" smtClean="0"/>
                        <a:t> 305 pts</a:t>
                      </a:r>
                      <a:endParaRPr lang="fr-FR" sz="1400" dirty="0"/>
                    </a:p>
                  </a:txBody>
                  <a:tcPr marL="68580" marR="68580" marT="34290" marB="34290"/>
                </a:tc>
                <a:extLst>
                  <a:ext uri="{0D108BD9-81ED-4DB2-BD59-A6C34878D82A}">
                    <a16:rowId xmlns:a16="http://schemas.microsoft.com/office/drawing/2014/main" val="439205520"/>
                  </a:ext>
                </a:extLst>
              </a:tr>
              <a:tr h="360358">
                <a:tc>
                  <a:txBody>
                    <a:bodyPr/>
                    <a:lstStyle/>
                    <a:p>
                      <a:pPr algn="ctr"/>
                      <a:r>
                        <a:rPr lang="fr-FR" sz="1400" b="0" dirty="0" smtClean="0"/>
                        <a:t>9</a:t>
                      </a:r>
                      <a:endParaRPr lang="fr-FR" sz="1400" b="0" dirty="0"/>
                    </a:p>
                  </a:txBody>
                  <a:tcPr marL="68580" marR="68580" marT="34290" marB="34290"/>
                </a:tc>
                <a:tc>
                  <a:txBody>
                    <a:bodyPr/>
                    <a:lstStyle/>
                    <a:p>
                      <a:pPr algn="ctr"/>
                      <a:r>
                        <a:rPr lang="fr-FR" sz="1400" i="0" dirty="0" smtClean="0"/>
                        <a:t>2de</a:t>
                      </a:r>
                      <a:r>
                        <a:rPr lang="fr-FR" sz="1400" i="0" baseline="0" dirty="0" smtClean="0"/>
                        <a:t> GT</a:t>
                      </a:r>
                      <a:endParaRPr lang="fr-FR" sz="1400" i="1" dirty="0"/>
                    </a:p>
                  </a:txBody>
                  <a:tcPr marL="68580" marR="68580" marT="34290" marB="34290"/>
                </a:tc>
                <a:tc>
                  <a:txBody>
                    <a:bodyPr/>
                    <a:lstStyle/>
                    <a:p>
                      <a:pPr algn="ctr"/>
                      <a:r>
                        <a:rPr lang="fr-FR" sz="1400" i="0" dirty="0" smtClean="0"/>
                        <a:t>DIDEROT (S1)</a:t>
                      </a:r>
                      <a:endParaRPr lang="fr-FR" sz="1400" i="0" dirty="0"/>
                    </a:p>
                  </a:txBody>
                  <a:tcPr marL="68580" marR="68580" marT="34290" marB="34290"/>
                </a:tc>
                <a:tc>
                  <a:txBody>
                    <a:bodyPr/>
                    <a:lstStyle/>
                    <a:p>
                      <a:pPr algn="ctr"/>
                      <a:r>
                        <a:rPr lang="fr-FR" sz="1400" i="0" baseline="0" dirty="0" smtClean="0"/>
                        <a:t>40 045 pts</a:t>
                      </a:r>
                      <a:endParaRPr lang="fr-FR" sz="1400" i="0" dirty="0"/>
                    </a:p>
                  </a:txBody>
                  <a:tcPr marL="68580" marR="68580" marT="34290" marB="34290"/>
                </a:tc>
                <a:extLst>
                  <a:ext uri="{0D108BD9-81ED-4DB2-BD59-A6C34878D82A}">
                    <a16:rowId xmlns:a16="http://schemas.microsoft.com/office/drawing/2014/main" val="1072993742"/>
                  </a:ext>
                </a:extLst>
              </a:tr>
              <a:tr h="360358">
                <a:tc>
                  <a:txBody>
                    <a:bodyPr/>
                    <a:lstStyle/>
                    <a:p>
                      <a:pPr algn="ctr"/>
                      <a:r>
                        <a:rPr lang="fr-FR" sz="1400" b="0" dirty="0" smtClean="0"/>
                        <a:t>10</a:t>
                      </a:r>
                      <a:endParaRPr lang="fr-FR" sz="1400" b="0" dirty="0"/>
                    </a:p>
                  </a:txBody>
                  <a:tcPr marL="68580" marR="68580" marT="34290" marB="34290"/>
                </a:tc>
                <a:tc>
                  <a:txBody>
                    <a:bodyPr/>
                    <a:lstStyle/>
                    <a:p>
                      <a:pPr algn="ctr"/>
                      <a:r>
                        <a:rPr lang="fr-FR" sz="1400" dirty="0" smtClean="0"/>
                        <a:t>2de GT</a:t>
                      </a:r>
                      <a:endParaRPr lang="fr-FR" sz="1400" i="1" dirty="0"/>
                    </a:p>
                  </a:txBody>
                  <a:tcPr marL="68580" marR="68580" marT="34290" marB="34290"/>
                </a:tc>
                <a:tc>
                  <a:txBody>
                    <a:bodyPr/>
                    <a:lstStyle/>
                    <a:p>
                      <a:pPr algn="ctr"/>
                      <a:r>
                        <a:rPr lang="fr-FR" sz="1400" i="0" dirty="0" smtClean="0"/>
                        <a:t>BERGSON (S1)</a:t>
                      </a:r>
                      <a:endParaRPr lang="fr-FR" sz="1400" i="0" dirty="0"/>
                    </a:p>
                  </a:txBody>
                  <a:tcPr marL="68580" marR="68580" marT="34290" marB="34290"/>
                </a:tc>
                <a:tc>
                  <a:txBody>
                    <a:bodyPr/>
                    <a:lstStyle/>
                    <a:p>
                      <a:pPr algn="ctr"/>
                      <a:r>
                        <a:rPr lang="fr-FR" sz="1400" i="0" baseline="0" dirty="0" smtClean="0"/>
                        <a:t>40 045 pts</a:t>
                      </a:r>
                      <a:endParaRPr lang="fr-FR" sz="1400" i="0" dirty="0"/>
                    </a:p>
                  </a:txBody>
                  <a:tcPr marL="68580" marR="68580" marT="34290" marB="34290"/>
                </a:tc>
                <a:extLst>
                  <a:ext uri="{0D108BD9-81ED-4DB2-BD59-A6C34878D82A}">
                    <a16:rowId xmlns:a16="http://schemas.microsoft.com/office/drawing/2014/main" val="675362410"/>
                  </a:ext>
                </a:extLst>
              </a:tr>
            </a:tbl>
          </a:graphicData>
        </a:graphic>
      </p:graphicFrame>
      <p:sp>
        <p:nvSpPr>
          <p:cNvPr id="6" name="Titre 1"/>
          <p:cNvSpPr>
            <a:spLocks noGrp="1"/>
          </p:cNvSpPr>
          <p:nvPr>
            <p:ph type="title"/>
          </p:nvPr>
        </p:nvSpPr>
        <p:spPr>
          <a:xfrm>
            <a:off x="2967390" y="360371"/>
            <a:ext cx="7190855" cy="608554"/>
          </a:xfrm>
        </p:spPr>
        <p:txBody>
          <a:bodyPr>
            <a:normAutofit/>
          </a:bodyPr>
          <a:lstStyle/>
          <a:p>
            <a:pPr algn="ctr"/>
            <a:r>
              <a:rPr lang="fr-FR" sz="2800" b="1" i="1" dirty="0" smtClean="0"/>
              <a:t>Formulation des vœux : exemples d’élèves</a:t>
            </a:r>
            <a:endParaRPr lang="fr-FR" sz="2800" b="1" i="1" dirty="0"/>
          </a:p>
        </p:txBody>
      </p:sp>
    </p:spTree>
    <p:extLst>
      <p:ext uri="{BB962C8B-B14F-4D97-AF65-F5344CB8AC3E}">
        <p14:creationId xmlns:p14="http://schemas.microsoft.com/office/powerpoint/2010/main" val="503075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6387005" y="1550473"/>
            <a:ext cx="3652345" cy="3785652"/>
          </a:xfrm>
          <a:prstGeom prst="rect">
            <a:avLst/>
          </a:prstGeom>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000" dirty="0">
                <a:ln w="0"/>
                <a:solidFill>
                  <a:prstClr val="black"/>
                </a:solidFill>
                <a:effectLst>
                  <a:outerShdw blurRad="38100" dist="19050" dir="2700000" algn="tl" rotWithShape="0">
                    <a:prstClr val="black">
                      <a:alpha val="40000"/>
                    </a:prstClr>
                  </a:outerShdw>
                </a:effectLst>
                <a:latin typeface="Calibri" panose="020F0502020204030204"/>
              </a:rPr>
              <a:t>LEA</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Collège de secteur : Doisneau</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Collège de scolarisation : Doisneau (bonus IPS : 1200 points)</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Non boursière</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Niveau scolaire intermédiaire (7200 points)</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Ne souhaite pas être affectée à plus de 25 minutes</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A été retenue pour une inscription dans un lycée privé</a:t>
            </a:r>
          </a:p>
        </p:txBody>
      </p:sp>
      <p:graphicFrame>
        <p:nvGraphicFramePr>
          <p:cNvPr id="3" name="Tableau 2"/>
          <p:cNvGraphicFramePr>
            <a:graphicFrameLocks noGrp="1"/>
          </p:cNvGraphicFramePr>
          <p:nvPr>
            <p:extLst>
              <p:ext uri="{D42A27DB-BD31-4B8C-83A1-F6EECF244321}">
                <p14:modId xmlns:p14="http://schemas.microsoft.com/office/powerpoint/2010/main" val="4193585769"/>
              </p:ext>
            </p:extLst>
          </p:nvPr>
        </p:nvGraphicFramePr>
        <p:xfrm>
          <a:off x="822385" y="1825625"/>
          <a:ext cx="5256362" cy="4752274"/>
        </p:xfrm>
        <a:graphic>
          <a:graphicData uri="http://schemas.openxmlformats.org/drawingml/2006/table">
            <a:tbl>
              <a:tblPr firstRow="1" bandRow="1">
                <a:tableStyleId>{21E4AEA4-8DFA-4A89-87EB-49C32662AFE0}</a:tableStyleId>
              </a:tblPr>
              <a:tblGrid>
                <a:gridCol w="678933">
                  <a:extLst>
                    <a:ext uri="{9D8B030D-6E8A-4147-A177-3AD203B41FA5}">
                      <a16:colId xmlns:a16="http://schemas.microsoft.com/office/drawing/2014/main" val="1126901832"/>
                    </a:ext>
                  </a:extLst>
                </a:gridCol>
                <a:gridCol w="1635168">
                  <a:extLst>
                    <a:ext uri="{9D8B030D-6E8A-4147-A177-3AD203B41FA5}">
                      <a16:colId xmlns:a16="http://schemas.microsoft.com/office/drawing/2014/main" val="2192632951"/>
                    </a:ext>
                  </a:extLst>
                </a:gridCol>
                <a:gridCol w="1635168">
                  <a:extLst>
                    <a:ext uri="{9D8B030D-6E8A-4147-A177-3AD203B41FA5}">
                      <a16:colId xmlns:a16="http://schemas.microsoft.com/office/drawing/2014/main" val="209229277"/>
                    </a:ext>
                  </a:extLst>
                </a:gridCol>
                <a:gridCol w="1307093">
                  <a:extLst>
                    <a:ext uri="{9D8B030D-6E8A-4147-A177-3AD203B41FA5}">
                      <a16:colId xmlns:a16="http://schemas.microsoft.com/office/drawing/2014/main" val="4147101344"/>
                    </a:ext>
                  </a:extLst>
                </a:gridCol>
              </a:tblGrid>
              <a:tr h="439354">
                <a:tc>
                  <a:txBody>
                    <a:bodyPr/>
                    <a:lstStyle/>
                    <a:p>
                      <a:pPr algn="ctr"/>
                      <a:r>
                        <a:rPr lang="fr-FR" sz="2000" dirty="0" smtClean="0"/>
                        <a:t>Rang </a:t>
                      </a:r>
                      <a:endParaRPr lang="fr-FR" sz="2000" dirty="0"/>
                    </a:p>
                  </a:txBody>
                  <a:tcPr marL="68580" marR="68580" marT="34290" marB="34290"/>
                </a:tc>
                <a:tc>
                  <a:txBody>
                    <a:bodyPr/>
                    <a:lstStyle/>
                    <a:p>
                      <a:pPr algn="ctr"/>
                      <a:r>
                        <a:rPr lang="fr-FR" sz="2000" dirty="0" smtClean="0"/>
                        <a:t>Formation</a:t>
                      </a:r>
                      <a:endParaRPr lang="fr-FR" sz="2000" dirty="0"/>
                    </a:p>
                  </a:txBody>
                  <a:tcPr marL="68580" marR="68580" marT="34290" marB="34290"/>
                </a:tc>
                <a:tc>
                  <a:txBody>
                    <a:bodyPr/>
                    <a:lstStyle/>
                    <a:p>
                      <a:pPr algn="ctr"/>
                      <a:r>
                        <a:rPr lang="fr-FR" sz="2000" dirty="0" smtClean="0"/>
                        <a:t>Lycées</a:t>
                      </a:r>
                      <a:endParaRPr lang="fr-FR" sz="2000" dirty="0"/>
                    </a:p>
                  </a:txBody>
                  <a:tcPr marL="68580" marR="68580" marT="34290" marB="34290"/>
                </a:tc>
                <a:tc>
                  <a:txBody>
                    <a:bodyPr/>
                    <a:lstStyle/>
                    <a:p>
                      <a:pPr algn="ctr"/>
                      <a:r>
                        <a:rPr lang="fr-FR" sz="2000" i="0" dirty="0" smtClean="0"/>
                        <a:t>Barème</a:t>
                      </a:r>
                      <a:endParaRPr lang="fr-FR" sz="2000" i="0" dirty="0"/>
                    </a:p>
                  </a:txBody>
                  <a:tcPr marL="68580" marR="68580" marT="34290" marB="34290"/>
                </a:tc>
                <a:extLst>
                  <a:ext uri="{0D108BD9-81ED-4DB2-BD59-A6C34878D82A}">
                    <a16:rowId xmlns:a16="http://schemas.microsoft.com/office/drawing/2014/main" val="1021651695"/>
                  </a:ext>
                </a:extLst>
              </a:tr>
              <a:tr h="286142">
                <a:tc>
                  <a:txBody>
                    <a:bodyPr/>
                    <a:lstStyle/>
                    <a:p>
                      <a:pPr algn="ctr"/>
                      <a:r>
                        <a:rPr lang="fr-FR" sz="1700" dirty="0" smtClean="0"/>
                        <a:t>1</a:t>
                      </a:r>
                      <a:endParaRPr lang="fr-FR" sz="1700" b="1" dirty="0"/>
                    </a:p>
                  </a:txBody>
                  <a:tcPr marL="68580" marR="68580" marT="34290" marB="34290"/>
                </a:tc>
                <a:tc>
                  <a:txBody>
                    <a:bodyPr/>
                    <a:lstStyle/>
                    <a:p>
                      <a:pPr algn="ctr"/>
                      <a:r>
                        <a:rPr lang="fr-FR" sz="1700" i="0" dirty="0" smtClean="0"/>
                        <a:t>2de GT</a:t>
                      </a:r>
                      <a:endParaRPr lang="fr-FR" sz="1700" i="0" dirty="0"/>
                    </a:p>
                  </a:txBody>
                  <a:tcPr marL="68580" marR="68580" marT="34290" marB="34290"/>
                </a:tc>
                <a:tc>
                  <a:txBody>
                    <a:bodyPr/>
                    <a:lstStyle/>
                    <a:p>
                      <a:pPr algn="ctr"/>
                      <a:r>
                        <a:rPr lang="fr-FR" sz="1700" dirty="0" smtClean="0"/>
                        <a:t>Les Francs Bourgeois (privé)</a:t>
                      </a:r>
                      <a:endParaRPr lang="fr-FR" sz="1700" i="0" dirty="0"/>
                    </a:p>
                  </a:txBody>
                  <a:tcPr marL="68580" marR="68580" marT="34290" marB="34290"/>
                </a:tc>
                <a:tc>
                  <a:txBody>
                    <a:bodyPr/>
                    <a:lstStyle/>
                    <a:p>
                      <a:pPr algn="ctr"/>
                      <a:r>
                        <a:rPr lang="fr-FR" sz="1700" i="0" dirty="0" smtClean="0"/>
                        <a:t>Hors</a:t>
                      </a:r>
                      <a:r>
                        <a:rPr lang="fr-FR" sz="1700" i="0" baseline="0" dirty="0" smtClean="0"/>
                        <a:t> barème</a:t>
                      </a:r>
                      <a:endParaRPr lang="fr-FR" sz="1700" i="0" dirty="0"/>
                    </a:p>
                  </a:txBody>
                  <a:tcPr marL="68580" marR="68580" marT="34290" marB="34290"/>
                </a:tc>
                <a:extLst>
                  <a:ext uri="{0D108BD9-81ED-4DB2-BD59-A6C34878D82A}">
                    <a16:rowId xmlns:a16="http://schemas.microsoft.com/office/drawing/2014/main" val="673873449"/>
                  </a:ext>
                </a:extLst>
              </a:tr>
              <a:tr h="286142">
                <a:tc>
                  <a:txBody>
                    <a:bodyPr/>
                    <a:lstStyle/>
                    <a:p>
                      <a:pPr algn="ctr"/>
                      <a:r>
                        <a:rPr lang="fr-FR" sz="1700" dirty="0" smtClean="0"/>
                        <a:t>2</a:t>
                      </a:r>
                      <a:endParaRPr lang="fr-FR" sz="1700" b="1" dirty="0"/>
                    </a:p>
                  </a:txBody>
                  <a:tcPr marL="68580" marR="68580" marT="34290" marB="34290"/>
                </a:tc>
                <a:tc>
                  <a:txBody>
                    <a:bodyPr/>
                    <a:lstStyle/>
                    <a:p>
                      <a:pPr algn="ctr"/>
                      <a:r>
                        <a:rPr lang="fr-FR" sz="1700" i="0" dirty="0" smtClean="0"/>
                        <a:t>2de</a:t>
                      </a:r>
                      <a:r>
                        <a:rPr lang="fr-FR" sz="1700" i="0" baseline="0" dirty="0" smtClean="0"/>
                        <a:t> GT</a:t>
                      </a:r>
                      <a:endParaRPr lang="fr-FR" sz="1700" i="0" dirty="0"/>
                    </a:p>
                  </a:txBody>
                  <a:tcPr marL="68580" marR="68580" marT="34290" marB="34290"/>
                </a:tc>
                <a:tc>
                  <a:txBody>
                    <a:bodyPr/>
                    <a:lstStyle/>
                    <a:p>
                      <a:pPr algn="ctr"/>
                      <a:r>
                        <a:rPr lang="fr-FR" sz="1700" dirty="0" smtClean="0"/>
                        <a:t>Charlemagne (secteur</a:t>
                      </a:r>
                      <a:r>
                        <a:rPr lang="fr-FR" sz="1700" baseline="0" dirty="0" smtClean="0"/>
                        <a:t> 1)</a:t>
                      </a:r>
                      <a:endParaRPr lang="fr-FR" sz="1700" i="1" dirty="0"/>
                    </a:p>
                  </a:txBody>
                  <a:tcPr marL="68580" marR="68580" marT="34290" marB="34290"/>
                </a:tc>
                <a:tc>
                  <a:txBody>
                    <a:bodyPr/>
                    <a:lstStyle/>
                    <a:p>
                      <a:pPr algn="ctr"/>
                      <a:r>
                        <a:rPr lang="fr-FR" sz="1700" i="0" dirty="0" smtClean="0"/>
                        <a:t>41</a:t>
                      </a:r>
                      <a:r>
                        <a:rPr lang="fr-FR" sz="1700" i="0" baseline="0" dirty="0" smtClean="0"/>
                        <a:t> 040 pts</a:t>
                      </a:r>
                      <a:endParaRPr lang="fr-FR" sz="1700" i="0" dirty="0"/>
                    </a:p>
                  </a:txBody>
                  <a:tcPr marL="68580" marR="68580" marT="34290" marB="34290"/>
                </a:tc>
                <a:extLst>
                  <a:ext uri="{0D108BD9-81ED-4DB2-BD59-A6C34878D82A}">
                    <a16:rowId xmlns:a16="http://schemas.microsoft.com/office/drawing/2014/main" val="1493453616"/>
                  </a:ext>
                </a:extLst>
              </a:tr>
              <a:tr h="286142">
                <a:tc>
                  <a:txBody>
                    <a:bodyPr/>
                    <a:lstStyle/>
                    <a:p>
                      <a:pPr algn="ctr"/>
                      <a:r>
                        <a:rPr lang="fr-FR" sz="1700" dirty="0" smtClean="0"/>
                        <a:t>3</a:t>
                      </a:r>
                      <a:endParaRPr lang="fr-FR" sz="1700" b="1" dirty="0"/>
                    </a:p>
                  </a:txBody>
                  <a:tcPr marL="68580" marR="68580" marT="34290" marB="34290"/>
                </a:tc>
                <a:tc>
                  <a:txBody>
                    <a:bodyPr/>
                    <a:lstStyle/>
                    <a:p>
                      <a:pPr algn="ctr"/>
                      <a:r>
                        <a:rPr lang="fr-FR" sz="1700" i="0" dirty="0" smtClean="0"/>
                        <a:t>2de GT</a:t>
                      </a:r>
                      <a:endParaRPr lang="fr-FR" sz="1700" i="0" dirty="0"/>
                    </a:p>
                  </a:txBody>
                  <a:tcPr marL="68580" marR="68580" marT="34290" marB="34290"/>
                </a:tc>
                <a:tc>
                  <a:txBody>
                    <a:bodyPr/>
                    <a:lstStyle/>
                    <a:p>
                      <a:pPr algn="ctr"/>
                      <a:r>
                        <a:rPr lang="fr-FR" sz="1700" i="0" dirty="0" smtClean="0"/>
                        <a:t>Arago (secteur 1)</a:t>
                      </a:r>
                      <a:endParaRPr lang="fr-FR" sz="1700" i="0" dirty="0"/>
                    </a:p>
                  </a:txBody>
                  <a:tcPr marL="68580" marR="68580" marT="34290" marB="34290"/>
                </a:tc>
                <a:tc>
                  <a:txBody>
                    <a:bodyPr/>
                    <a:lstStyle/>
                    <a:p>
                      <a:pPr algn="ctr"/>
                      <a:r>
                        <a:rPr lang="fr-FR" sz="1700" i="0" dirty="0" smtClean="0"/>
                        <a:t>41</a:t>
                      </a:r>
                      <a:r>
                        <a:rPr lang="fr-FR" sz="1700" i="0" baseline="0" dirty="0" smtClean="0"/>
                        <a:t> 040 pts</a:t>
                      </a:r>
                      <a:endParaRPr lang="fr-FR" sz="1700" i="0" dirty="0"/>
                    </a:p>
                  </a:txBody>
                  <a:tcPr marL="68580" marR="68580" marT="34290" marB="34290"/>
                </a:tc>
                <a:extLst>
                  <a:ext uri="{0D108BD9-81ED-4DB2-BD59-A6C34878D82A}">
                    <a16:rowId xmlns:a16="http://schemas.microsoft.com/office/drawing/2014/main" val="1983064871"/>
                  </a:ext>
                </a:extLst>
              </a:tr>
              <a:tr h="286142">
                <a:tc>
                  <a:txBody>
                    <a:bodyPr/>
                    <a:lstStyle/>
                    <a:p>
                      <a:pPr algn="ctr"/>
                      <a:r>
                        <a:rPr lang="fr-FR" sz="1700" dirty="0" smtClean="0"/>
                        <a:t>4</a:t>
                      </a:r>
                      <a:endParaRPr lang="fr-FR" sz="1700" b="1" dirty="0"/>
                    </a:p>
                  </a:txBody>
                  <a:tcPr marL="68580" marR="68580" marT="34290" marB="34290"/>
                </a:tc>
                <a:tc>
                  <a:txBody>
                    <a:bodyPr/>
                    <a:lstStyle/>
                    <a:p>
                      <a:pPr algn="ctr"/>
                      <a:r>
                        <a:rPr lang="fr-FR" sz="1700" i="0" dirty="0" smtClean="0"/>
                        <a:t>2de GT</a:t>
                      </a:r>
                      <a:endParaRPr lang="fr-FR" sz="1700" i="0" dirty="0"/>
                    </a:p>
                  </a:txBody>
                  <a:tcPr marL="68580" marR="68580" marT="34290" marB="34290"/>
                </a:tc>
                <a:tc>
                  <a:txBody>
                    <a:bodyPr/>
                    <a:lstStyle/>
                    <a:p>
                      <a:pPr algn="ctr"/>
                      <a:r>
                        <a:rPr lang="fr-FR" sz="1700" i="0" dirty="0" smtClean="0"/>
                        <a:t>Turgot (secteur 1)</a:t>
                      </a:r>
                      <a:endParaRPr lang="fr-FR" sz="1700" i="0" dirty="0"/>
                    </a:p>
                  </a:txBody>
                  <a:tcPr marL="68580" marR="68580" marT="34290" marB="34290"/>
                </a:tc>
                <a:tc>
                  <a:txBody>
                    <a:bodyPr/>
                    <a:lstStyle/>
                    <a:p>
                      <a:pPr algn="ctr"/>
                      <a:r>
                        <a:rPr lang="fr-FR" sz="1700" i="0" dirty="0" smtClean="0"/>
                        <a:t>41</a:t>
                      </a:r>
                      <a:r>
                        <a:rPr lang="fr-FR" sz="1700" i="0" baseline="0" dirty="0" smtClean="0"/>
                        <a:t> 040 pts</a:t>
                      </a:r>
                      <a:endParaRPr lang="fr-FR" sz="1700" i="0" dirty="0"/>
                    </a:p>
                  </a:txBody>
                  <a:tcPr marL="68580" marR="68580" marT="34290" marB="34290"/>
                </a:tc>
                <a:extLst>
                  <a:ext uri="{0D108BD9-81ED-4DB2-BD59-A6C34878D82A}">
                    <a16:rowId xmlns:a16="http://schemas.microsoft.com/office/drawing/2014/main" val="1741543610"/>
                  </a:ext>
                </a:extLst>
              </a:tr>
              <a:tr h="286142">
                <a:tc>
                  <a:txBody>
                    <a:bodyPr/>
                    <a:lstStyle/>
                    <a:p>
                      <a:pPr algn="ctr"/>
                      <a:r>
                        <a:rPr lang="fr-FR" sz="1700" dirty="0" smtClean="0"/>
                        <a:t>5</a:t>
                      </a:r>
                      <a:endParaRPr lang="fr-FR" sz="1700" b="1"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extLst>
                  <a:ext uri="{0D108BD9-81ED-4DB2-BD59-A6C34878D82A}">
                    <a16:rowId xmlns:a16="http://schemas.microsoft.com/office/drawing/2014/main" val="2886473317"/>
                  </a:ext>
                </a:extLst>
              </a:tr>
              <a:tr h="286142">
                <a:tc>
                  <a:txBody>
                    <a:bodyPr/>
                    <a:lstStyle/>
                    <a:p>
                      <a:pPr algn="ctr"/>
                      <a:r>
                        <a:rPr lang="fr-FR" sz="1700" dirty="0" smtClean="0"/>
                        <a:t>6</a:t>
                      </a:r>
                      <a:endParaRPr lang="fr-FR" sz="1700" b="1"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extLst>
                  <a:ext uri="{0D108BD9-81ED-4DB2-BD59-A6C34878D82A}">
                    <a16:rowId xmlns:a16="http://schemas.microsoft.com/office/drawing/2014/main" val="2998016790"/>
                  </a:ext>
                </a:extLst>
              </a:tr>
              <a:tr h="286142">
                <a:tc>
                  <a:txBody>
                    <a:bodyPr/>
                    <a:lstStyle/>
                    <a:p>
                      <a:pPr algn="ctr"/>
                      <a:r>
                        <a:rPr lang="fr-FR" sz="1700" dirty="0" smtClean="0"/>
                        <a:t>7</a:t>
                      </a:r>
                      <a:endParaRPr lang="fr-FR" sz="1700" b="1"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extLst>
                  <a:ext uri="{0D108BD9-81ED-4DB2-BD59-A6C34878D82A}">
                    <a16:rowId xmlns:a16="http://schemas.microsoft.com/office/drawing/2014/main" val="1705127357"/>
                  </a:ext>
                </a:extLst>
              </a:tr>
              <a:tr h="286142">
                <a:tc>
                  <a:txBody>
                    <a:bodyPr/>
                    <a:lstStyle/>
                    <a:p>
                      <a:pPr algn="ctr"/>
                      <a:r>
                        <a:rPr lang="fr-FR" sz="1700" dirty="0" smtClean="0"/>
                        <a:t>8</a:t>
                      </a:r>
                      <a:endParaRPr lang="fr-FR" sz="1700" b="1"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extLst>
                  <a:ext uri="{0D108BD9-81ED-4DB2-BD59-A6C34878D82A}">
                    <a16:rowId xmlns:a16="http://schemas.microsoft.com/office/drawing/2014/main" val="1080137562"/>
                  </a:ext>
                </a:extLst>
              </a:tr>
              <a:tr h="286142">
                <a:tc>
                  <a:txBody>
                    <a:bodyPr/>
                    <a:lstStyle/>
                    <a:p>
                      <a:pPr algn="ctr"/>
                      <a:r>
                        <a:rPr lang="fr-FR" sz="1700" dirty="0" smtClean="0"/>
                        <a:t>9</a:t>
                      </a:r>
                      <a:endParaRPr lang="fr-FR" sz="1700" b="1"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extLst>
                  <a:ext uri="{0D108BD9-81ED-4DB2-BD59-A6C34878D82A}">
                    <a16:rowId xmlns:a16="http://schemas.microsoft.com/office/drawing/2014/main" val="2792026433"/>
                  </a:ext>
                </a:extLst>
              </a:tr>
              <a:tr h="286142">
                <a:tc>
                  <a:txBody>
                    <a:bodyPr/>
                    <a:lstStyle/>
                    <a:p>
                      <a:pPr algn="ctr"/>
                      <a:r>
                        <a:rPr lang="fr-FR" sz="1700" dirty="0" smtClean="0"/>
                        <a:t>10</a:t>
                      </a:r>
                      <a:endParaRPr lang="fr-FR" sz="1700" b="1"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tc>
                  <a:txBody>
                    <a:bodyPr/>
                    <a:lstStyle/>
                    <a:p>
                      <a:pPr algn="ctr"/>
                      <a:endParaRPr lang="fr-FR" sz="1700" i="0" dirty="0"/>
                    </a:p>
                  </a:txBody>
                  <a:tcPr marL="68580" marR="68580" marT="34290" marB="34290"/>
                </a:tc>
                <a:extLst>
                  <a:ext uri="{0D108BD9-81ED-4DB2-BD59-A6C34878D82A}">
                    <a16:rowId xmlns:a16="http://schemas.microsoft.com/office/drawing/2014/main" val="3779651419"/>
                  </a:ext>
                </a:extLst>
              </a:tr>
            </a:tbl>
          </a:graphicData>
        </a:graphic>
      </p:graphicFrame>
      <p:sp>
        <p:nvSpPr>
          <p:cNvPr id="6" name="Titre 1"/>
          <p:cNvSpPr>
            <a:spLocks noGrp="1"/>
          </p:cNvSpPr>
          <p:nvPr>
            <p:ph type="title"/>
          </p:nvPr>
        </p:nvSpPr>
        <p:spPr>
          <a:xfrm>
            <a:off x="2967390" y="360371"/>
            <a:ext cx="7190855" cy="608554"/>
          </a:xfrm>
        </p:spPr>
        <p:txBody>
          <a:bodyPr>
            <a:normAutofit/>
          </a:bodyPr>
          <a:lstStyle/>
          <a:p>
            <a:pPr algn="ctr"/>
            <a:r>
              <a:rPr lang="fr-FR" sz="2800" b="1" i="1" dirty="0" smtClean="0"/>
              <a:t>Formulation des vœux : exemples d’élèves</a:t>
            </a:r>
            <a:endParaRPr lang="fr-FR" sz="2800" b="1" i="1" dirty="0"/>
          </a:p>
        </p:txBody>
      </p:sp>
    </p:spTree>
    <p:extLst>
      <p:ext uri="{BB962C8B-B14F-4D97-AF65-F5344CB8AC3E}">
        <p14:creationId xmlns:p14="http://schemas.microsoft.com/office/powerpoint/2010/main" val="1520988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139662594"/>
              </p:ext>
            </p:extLst>
          </p:nvPr>
        </p:nvGraphicFramePr>
        <p:xfrm>
          <a:off x="2447668" y="1246830"/>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Armand (pro)</a:t>
                      </a:r>
                      <a:endParaRPr lang="fr-FR" sz="1000" dirty="0"/>
                    </a:p>
                  </a:txBody>
                  <a:tcPr marL="68580" marR="68580" marT="34290" marB="34290"/>
                </a:tc>
                <a:tc>
                  <a:txBody>
                    <a:bodyPr/>
                    <a:lstStyle/>
                    <a:p>
                      <a:pPr algn="ctr"/>
                      <a:r>
                        <a:rPr lang="fr-FR" sz="1200" dirty="0" smtClean="0"/>
                        <a:t>20 805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Vox (pro)</a:t>
                      </a:r>
                      <a:endParaRPr lang="fr-FR" sz="1000" dirty="0"/>
                    </a:p>
                  </a:txBody>
                  <a:tcPr marL="68580" marR="68580" marT="34290" marB="34290"/>
                </a:tc>
                <a:tc>
                  <a:txBody>
                    <a:bodyPr/>
                    <a:lstStyle/>
                    <a:p>
                      <a:pPr algn="ctr"/>
                      <a:r>
                        <a:rPr lang="fr-FR" sz="1200" dirty="0" smtClean="0"/>
                        <a:t>18 305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r>
                        <a:rPr lang="fr-FR" sz="1000" dirty="0" smtClean="0"/>
                        <a:t>Corvisart (pro)</a:t>
                      </a:r>
                      <a:endParaRPr lang="fr-FR" sz="1000" dirty="0"/>
                    </a:p>
                  </a:txBody>
                  <a:tcPr marL="68580" marR="68580" marT="34290" marB="34290"/>
                </a:tc>
                <a:tc>
                  <a:txBody>
                    <a:bodyPr/>
                    <a:lstStyle/>
                    <a:p>
                      <a:pPr algn="ctr"/>
                      <a:r>
                        <a:rPr lang="fr-FR" sz="1200" i="0" dirty="0" smtClean="0"/>
                        <a:t>18 305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3" name="Rectangle 2"/>
          <p:cNvSpPr/>
          <p:nvPr/>
        </p:nvSpPr>
        <p:spPr>
          <a:xfrm>
            <a:off x="2889505" y="1812603"/>
            <a:ext cx="856643" cy="3077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4" name="Forme libre 3"/>
          <p:cNvSpPr/>
          <p:nvPr/>
        </p:nvSpPr>
        <p:spPr>
          <a:xfrm>
            <a:off x="2889506" y="2386783"/>
            <a:ext cx="856642" cy="3132083"/>
          </a:xfrm>
          <a:custGeom>
            <a:avLst/>
            <a:gdLst>
              <a:gd name="connsiteX0" fmla="*/ 0 w 1736991"/>
              <a:gd name="connsiteY0" fmla="*/ 54910 h 1630669"/>
              <a:gd name="connsiteX1" fmla="*/ 1736785 w 1736991"/>
              <a:gd name="connsiteY1" fmla="*/ 14654 h 1630669"/>
              <a:gd name="connsiteX2" fmla="*/ 126521 w 1736991"/>
              <a:gd name="connsiteY2" fmla="*/ 273446 h 1630669"/>
              <a:gd name="connsiteX3" fmla="*/ 1547004 w 1736991"/>
              <a:gd name="connsiteY3" fmla="*/ 560993 h 1630669"/>
              <a:gd name="connsiteX4" fmla="*/ 419819 w 1736991"/>
              <a:gd name="connsiteY4" fmla="*/ 808284 h 1630669"/>
              <a:gd name="connsiteX5" fmla="*/ 1328468 w 1736991"/>
              <a:gd name="connsiteY5" fmla="*/ 1170593 h 1630669"/>
              <a:gd name="connsiteX6" fmla="*/ 638355 w 1736991"/>
              <a:gd name="connsiteY6" fmla="*/ 1377627 h 1630669"/>
              <a:gd name="connsiteX7" fmla="*/ 1081177 w 1736991"/>
              <a:gd name="connsiteY7" fmla="*/ 1630669 h 1630669"/>
              <a:gd name="connsiteX8" fmla="*/ 1081177 w 1736991"/>
              <a:gd name="connsiteY8" fmla="*/ 1630669 h 16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991" h="1630669">
                <a:moveTo>
                  <a:pt x="0" y="54910"/>
                </a:moveTo>
                <a:cubicBezTo>
                  <a:pt x="857849" y="16570"/>
                  <a:pt x="1715698" y="-21769"/>
                  <a:pt x="1736785" y="14654"/>
                </a:cubicBezTo>
                <a:cubicBezTo>
                  <a:pt x="1757872" y="51077"/>
                  <a:pt x="158151" y="182390"/>
                  <a:pt x="126521" y="273446"/>
                </a:cubicBezTo>
                <a:cubicBezTo>
                  <a:pt x="94891" y="364502"/>
                  <a:pt x="1498121" y="471853"/>
                  <a:pt x="1547004" y="560993"/>
                </a:cubicBezTo>
                <a:cubicBezTo>
                  <a:pt x="1595887" y="650133"/>
                  <a:pt x="456242" y="706684"/>
                  <a:pt x="419819" y="808284"/>
                </a:cubicBezTo>
                <a:cubicBezTo>
                  <a:pt x="383396" y="909884"/>
                  <a:pt x="1292045" y="1075703"/>
                  <a:pt x="1328468" y="1170593"/>
                </a:cubicBezTo>
                <a:cubicBezTo>
                  <a:pt x="1364891" y="1265483"/>
                  <a:pt x="679570" y="1300948"/>
                  <a:pt x="638355" y="1377627"/>
                </a:cubicBezTo>
                <a:cubicBezTo>
                  <a:pt x="597140" y="1454306"/>
                  <a:pt x="1081177" y="1630669"/>
                  <a:pt x="1081177" y="1630669"/>
                </a:cubicBezTo>
                <a:lnTo>
                  <a:pt x="1081177" y="1630669"/>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6" name="ZoneTexte 5"/>
          <p:cNvSpPr txBox="1"/>
          <p:nvPr/>
        </p:nvSpPr>
        <p:spPr>
          <a:xfrm>
            <a:off x="2190217" y="6032114"/>
            <a:ext cx="7983748" cy="715581"/>
          </a:xfrm>
          <a:prstGeom prst="rect">
            <a:avLst/>
          </a:prstGeom>
          <a:noFill/>
        </p:spPr>
        <p:txBody>
          <a:bodyPr wrap="square" rtlCol="0">
            <a:spAutoFit/>
          </a:bodyPr>
          <a:lstStyle/>
          <a:p>
            <a:r>
              <a:rPr lang="fr-FR" sz="1350" dirty="0">
                <a:solidFill>
                  <a:prstClr val="black"/>
                </a:solidFill>
                <a:latin typeface="Arial" panose="020B0604020202020204" pitchFamily="34" charset="0"/>
                <a:cs typeface="Arial" panose="020B0604020202020204" pitchFamily="34" charset="0"/>
              </a:rPr>
              <a:t>Cas n°1 : Camille est retenue </a:t>
            </a:r>
            <a:r>
              <a:rPr lang="fr-FR" sz="1350" dirty="0" smtClean="0">
                <a:solidFill>
                  <a:prstClr val="black"/>
                </a:solidFill>
                <a:latin typeface="Arial" panose="020B0604020202020204" pitchFamily="34" charset="0"/>
                <a:cs typeface="Arial" panose="020B0604020202020204" pitchFamily="34" charset="0"/>
              </a:rPr>
              <a:t>à Henri-IV, au regard de ses résultats scolaires et des places attribuées selon l’IPS de son collège de scolarisation. </a:t>
            </a:r>
            <a:r>
              <a:rPr lang="fr-FR" sz="1350" b="1" dirty="0">
                <a:solidFill>
                  <a:srgbClr val="FF0000"/>
                </a:solidFill>
                <a:latin typeface="Calibri" panose="020F0502020204030204"/>
                <a:sym typeface="Wingdings" panose="05000000000000000000" pitchFamily="2" charset="2"/>
              </a:rPr>
              <a:t>Ses autres vœux sont abandonnés.</a:t>
            </a:r>
            <a:endParaRPr lang="fr-FR" sz="1350" b="1" dirty="0">
              <a:solidFill>
                <a:srgbClr val="FF0000"/>
              </a:solidFill>
              <a:latin typeface="Calibri" panose="020F0502020204030204"/>
            </a:endParaRPr>
          </a:p>
          <a:p>
            <a:pPr algn="just"/>
            <a:endParaRPr lang="fr-FR" sz="1350" dirty="0">
              <a:solidFill>
                <a:prstClr val="black"/>
              </a:solidFill>
              <a:latin typeface="Calibri" panose="020F0502020204030204"/>
            </a:endParaRPr>
          </a:p>
        </p:txBody>
      </p:sp>
    </p:spTree>
    <p:extLst>
      <p:ext uri="{BB962C8B-B14F-4D97-AF65-F5344CB8AC3E}">
        <p14:creationId xmlns:p14="http://schemas.microsoft.com/office/powerpoint/2010/main" val="236842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p:cNvGraphicFramePr>
            <a:graphicFrameLocks noGrp="1"/>
          </p:cNvGraphicFramePr>
          <p:nvPr>
            <p:extLst>
              <p:ext uri="{D42A27DB-BD31-4B8C-83A1-F6EECF244321}">
                <p14:modId xmlns:p14="http://schemas.microsoft.com/office/powerpoint/2010/main" val="2995215640"/>
              </p:ext>
            </p:extLst>
          </p:nvPr>
        </p:nvGraphicFramePr>
        <p:xfrm>
          <a:off x="1464158" y="1042954"/>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100" i="0" dirty="0" smtClean="0"/>
                        <a:t>41 440</a:t>
                      </a:r>
                      <a:endParaRPr lang="fr-FR" sz="11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Armand (pro)</a:t>
                      </a:r>
                      <a:endParaRPr lang="fr-FR" sz="1000" dirty="0"/>
                    </a:p>
                  </a:txBody>
                  <a:tcPr marL="68580" marR="68580" marT="34290" marB="34290"/>
                </a:tc>
                <a:tc>
                  <a:txBody>
                    <a:bodyPr/>
                    <a:lstStyle/>
                    <a:p>
                      <a:pPr algn="ctr"/>
                      <a:r>
                        <a:rPr lang="fr-FR" sz="1200" dirty="0" smtClean="0"/>
                        <a:t>20 805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Vox (pro)</a:t>
                      </a:r>
                      <a:endParaRPr lang="fr-FR" sz="1000" dirty="0"/>
                    </a:p>
                  </a:txBody>
                  <a:tcPr marL="68580" marR="68580" marT="34290" marB="34290"/>
                </a:tc>
                <a:tc>
                  <a:txBody>
                    <a:bodyPr/>
                    <a:lstStyle/>
                    <a:p>
                      <a:pPr algn="ctr"/>
                      <a:r>
                        <a:rPr lang="fr-FR" sz="1200" dirty="0" smtClean="0"/>
                        <a:t>18 305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r>
                        <a:rPr lang="fr-FR" sz="1000" dirty="0" smtClean="0"/>
                        <a:t>Corvisart (pro)</a:t>
                      </a:r>
                      <a:endParaRPr lang="fr-FR" sz="1000" dirty="0"/>
                    </a:p>
                  </a:txBody>
                  <a:tcPr marL="68580" marR="68580" marT="34290" marB="34290"/>
                </a:tc>
                <a:tc>
                  <a:txBody>
                    <a:bodyPr/>
                    <a:lstStyle/>
                    <a:p>
                      <a:pPr algn="ctr"/>
                      <a:r>
                        <a:rPr lang="fr-FR" sz="1200" i="0" dirty="0" smtClean="0"/>
                        <a:t>18 305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6" name="ZoneTexte 5"/>
          <p:cNvSpPr txBox="1"/>
          <p:nvPr/>
        </p:nvSpPr>
        <p:spPr>
          <a:xfrm>
            <a:off x="350808" y="5923403"/>
            <a:ext cx="11582400" cy="1131079"/>
          </a:xfrm>
          <a:prstGeom prst="rect">
            <a:avLst/>
          </a:prstGeom>
          <a:noFill/>
        </p:spPr>
        <p:txBody>
          <a:bodyPr wrap="square" rtlCol="0">
            <a:spAutoFit/>
          </a:bodyPr>
          <a:lstStyle/>
          <a:p>
            <a:r>
              <a:rPr lang="fr-FR" sz="1350" dirty="0">
                <a:solidFill>
                  <a:prstClr val="black"/>
                </a:solidFill>
                <a:latin typeface="Arial" panose="020B0604020202020204" pitchFamily="34" charset="0"/>
                <a:cs typeface="Arial" panose="020B0604020202020204" pitchFamily="34" charset="0"/>
              </a:rPr>
              <a:t>Cas n°2 : Camille n’est pas retenue </a:t>
            </a:r>
            <a:r>
              <a:rPr lang="fr-FR" sz="1350" dirty="0" smtClean="0">
                <a:solidFill>
                  <a:prstClr val="black"/>
                </a:solidFill>
                <a:latin typeface="Arial" panose="020B0604020202020204" pitchFamily="34" charset="0"/>
                <a:cs typeface="Arial" panose="020B0604020202020204" pitchFamily="34" charset="0"/>
              </a:rPr>
              <a:t>à Henri-IV, en </a:t>
            </a:r>
            <a:r>
              <a:rPr lang="fr-FR" sz="1350" dirty="0">
                <a:solidFill>
                  <a:prstClr val="black"/>
                </a:solidFill>
                <a:latin typeface="Arial" panose="020B0604020202020204" pitchFamily="34" charset="0"/>
                <a:cs typeface="Arial" panose="020B0604020202020204" pitchFamily="34" charset="0"/>
              </a:rPr>
              <a:t>SI </a:t>
            </a:r>
            <a:r>
              <a:rPr lang="fr-FR" sz="1350" dirty="0" smtClean="0">
                <a:solidFill>
                  <a:prstClr val="black"/>
                </a:solidFill>
                <a:latin typeface="Arial" panose="020B0604020202020204" pitchFamily="34" charset="0"/>
                <a:cs typeface="Arial" panose="020B0604020202020204" pitchFamily="34" charset="0"/>
              </a:rPr>
              <a:t>ou en double-cursus.</a:t>
            </a:r>
            <a:endParaRPr lang="fr-FR" sz="1350" dirty="0">
              <a:solidFill>
                <a:prstClr val="black"/>
              </a:solidFill>
              <a:latin typeface="Calibri" panose="020F0502020204030204"/>
            </a:endParaRPr>
          </a:p>
          <a:p>
            <a:pPr marL="214313" indent="-214313">
              <a:buFont typeface="Wingdings" panose="05000000000000000000" pitchFamily="2" charset="2"/>
              <a:buChar char="è"/>
            </a:pPr>
            <a:r>
              <a:rPr lang="fr-FR" sz="1350" b="1" dirty="0">
                <a:solidFill>
                  <a:prstClr val="black"/>
                </a:solidFill>
                <a:latin typeface="Calibri" panose="020F0502020204030204"/>
                <a:sym typeface="Wingdings" panose="05000000000000000000" pitchFamily="2" charset="2"/>
              </a:rPr>
              <a:t>Ses autres </a:t>
            </a:r>
            <a:r>
              <a:rPr lang="fr-FR" sz="1350" b="1" dirty="0" smtClean="0">
                <a:solidFill>
                  <a:prstClr val="black"/>
                </a:solidFill>
                <a:latin typeface="Calibri" panose="020F0502020204030204"/>
                <a:sym typeface="Wingdings" panose="05000000000000000000" pitchFamily="2" charset="2"/>
              </a:rPr>
              <a:t>vœux, qui ne portent pas sur des cursus spécifiques, sont </a:t>
            </a:r>
            <a:r>
              <a:rPr lang="fr-FR" sz="1350" b="1" dirty="0">
                <a:solidFill>
                  <a:prstClr val="black"/>
                </a:solidFill>
                <a:latin typeface="Calibri" panose="020F0502020204030204"/>
                <a:sym typeface="Wingdings" panose="05000000000000000000" pitchFamily="2" charset="2"/>
              </a:rPr>
              <a:t>examinés dans l’ordre, au barème.</a:t>
            </a:r>
          </a:p>
          <a:p>
            <a:endParaRPr lang="fr-FR" sz="1350" b="1" dirty="0">
              <a:solidFill>
                <a:srgbClr val="FF0000"/>
              </a:solidFill>
              <a:latin typeface="Calibri" panose="020F0502020204030204"/>
              <a:sym typeface="Wingdings" panose="05000000000000000000" pitchFamily="2" charset="2"/>
            </a:endParaRPr>
          </a:p>
          <a:p>
            <a:pPr marL="214313" indent="-214313">
              <a:buFont typeface="Wingdings" panose="05000000000000000000" pitchFamily="2" charset="2"/>
              <a:buChar char="è"/>
            </a:pPr>
            <a:endParaRPr lang="fr-FR" sz="1350" dirty="0">
              <a:solidFill>
                <a:prstClr val="black"/>
              </a:solidFill>
              <a:latin typeface="Calibri" panose="020F0502020204030204"/>
            </a:endParaRPr>
          </a:p>
          <a:p>
            <a:pPr algn="just"/>
            <a:endParaRPr lang="fr-FR" sz="1350" dirty="0">
              <a:solidFill>
                <a:prstClr val="black"/>
              </a:solidFill>
              <a:latin typeface="Calibri" panose="020F0502020204030204"/>
            </a:endParaRPr>
          </a:p>
        </p:txBody>
      </p:sp>
      <p:sp>
        <p:nvSpPr>
          <p:cNvPr id="16" name="Forme libre 15"/>
          <p:cNvSpPr/>
          <p:nvPr/>
        </p:nvSpPr>
        <p:spPr>
          <a:xfrm>
            <a:off x="2923733" y="1670807"/>
            <a:ext cx="889141" cy="1362450"/>
          </a:xfrm>
          <a:custGeom>
            <a:avLst/>
            <a:gdLst>
              <a:gd name="connsiteX0" fmla="*/ 0 w 1736991"/>
              <a:gd name="connsiteY0" fmla="*/ 54910 h 1630669"/>
              <a:gd name="connsiteX1" fmla="*/ 1736785 w 1736991"/>
              <a:gd name="connsiteY1" fmla="*/ 14654 h 1630669"/>
              <a:gd name="connsiteX2" fmla="*/ 126521 w 1736991"/>
              <a:gd name="connsiteY2" fmla="*/ 273446 h 1630669"/>
              <a:gd name="connsiteX3" fmla="*/ 1547004 w 1736991"/>
              <a:gd name="connsiteY3" fmla="*/ 560993 h 1630669"/>
              <a:gd name="connsiteX4" fmla="*/ 419819 w 1736991"/>
              <a:gd name="connsiteY4" fmla="*/ 808284 h 1630669"/>
              <a:gd name="connsiteX5" fmla="*/ 1328468 w 1736991"/>
              <a:gd name="connsiteY5" fmla="*/ 1170593 h 1630669"/>
              <a:gd name="connsiteX6" fmla="*/ 638355 w 1736991"/>
              <a:gd name="connsiteY6" fmla="*/ 1377627 h 1630669"/>
              <a:gd name="connsiteX7" fmla="*/ 1081177 w 1736991"/>
              <a:gd name="connsiteY7" fmla="*/ 1630669 h 1630669"/>
              <a:gd name="connsiteX8" fmla="*/ 1081177 w 1736991"/>
              <a:gd name="connsiteY8" fmla="*/ 1630669 h 16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991" h="1630669">
                <a:moveTo>
                  <a:pt x="0" y="54910"/>
                </a:moveTo>
                <a:cubicBezTo>
                  <a:pt x="857849" y="16570"/>
                  <a:pt x="1715698" y="-21769"/>
                  <a:pt x="1736785" y="14654"/>
                </a:cubicBezTo>
                <a:cubicBezTo>
                  <a:pt x="1757872" y="51077"/>
                  <a:pt x="158151" y="182390"/>
                  <a:pt x="126521" y="273446"/>
                </a:cubicBezTo>
                <a:cubicBezTo>
                  <a:pt x="94891" y="364502"/>
                  <a:pt x="1498121" y="471853"/>
                  <a:pt x="1547004" y="560993"/>
                </a:cubicBezTo>
                <a:cubicBezTo>
                  <a:pt x="1595887" y="650133"/>
                  <a:pt x="456242" y="706684"/>
                  <a:pt x="419819" y="808284"/>
                </a:cubicBezTo>
                <a:cubicBezTo>
                  <a:pt x="383396" y="909884"/>
                  <a:pt x="1292045" y="1075703"/>
                  <a:pt x="1328468" y="1170593"/>
                </a:cubicBezTo>
                <a:cubicBezTo>
                  <a:pt x="1364891" y="1265483"/>
                  <a:pt x="679570" y="1300948"/>
                  <a:pt x="638355" y="1377627"/>
                </a:cubicBezTo>
                <a:cubicBezTo>
                  <a:pt x="597140" y="1454306"/>
                  <a:pt x="1081177" y="1630669"/>
                  <a:pt x="1081177" y="1630669"/>
                </a:cubicBezTo>
                <a:lnTo>
                  <a:pt x="1081177" y="1630669"/>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7" name="Rectangle 16"/>
          <p:cNvSpPr/>
          <p:nvPr/>
        </p:nvSpPr>
        <p:spPr>
          <a:xfrm>
            <a:off x="2856386" y="3238288"/>
            <a:ext cx="956488" cy="225961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8" name="Rectangle 17"/>
          <p:cNvSpPr/>
          <p:nvPr/>
        </p:nvSpPr>
        <p:spPr>
          <a:xfrm>
            <a:off x="2939981" y="3554082"/>
            <a:ext cx="856643" cy="3968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7" name="Rectangle 6"/>
          <p:cNvSpPr/>
          <p:nvPr/>
        </p:nvSpPr>
        <p:spPr>
          <a:xfrm>
            <a:off x="2923733" y="4707146"/>
            <a:ext cx="856643" cy="7477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261826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3098966635"/>
              </p:ext>
            </p:extLst>
          </p:nvPr>
        </p:nvGraphicFramePr>
        <p:xfrm>
          <a:off x="2217531" y="834168"/>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100" i="0" dirty="0" smtClean="0"/>
                        <a:t>41 440</a:t>
                      </a:r>
                      <a:endParaRPr lang="fr-FR" sz="11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Armand (pro)</a:t>
                      </a:r>
                      <a:endParaRPr lang="fr-FR" sz="1000" dirty="0"/>
                    </a:p>
                  </a:txBody>
                  <a:tcPr marL="68580" marR="68580" marT="34290" marB="34290"/>
                </a:tc>
                <a:tc>
                  <a:txBody>
                    <a:bodyPr/>
                    <a:lstStyle/>
                    <a:p>
                      <a:pPr algn="ctr"/>
                      <a:r>
                        <a:rPr lang="fr-FR" sz="1200" dirty="0" smtClean="0"/>
                        <a:t>20 805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Vox (pro)</a:t>
                      </a:r>
                      <a:endParaRPr lang="fr-FR" sz="1000" dirty="0"/>
                    </a:p>
                  </a:txBody>
                  <a:tcPr marL="68580" marR="68580" marT="34290" marB="34290"/>
                </a:tc>
                <a:tc>
                  <a:txBody>
                    <a:bodyPr/>
                    <a:lstStyle/>
                    <a:p>
                      <a:pPr algn="ctr"/>
                      <a:r>
                        <a:rPr lang="fr-FR" sz="1200" dirty="0" smtClean="0"/>
                        <a:t>18 305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r>
                        <a:rPr lang="fr-FR" sz="1000" dirty="0" smtClean="0"/>
                        <a:t>Corvisart (pro)</a:t>
                      </a:r>
                      <a:endParaRPr lang="fr-FR" sz="1000" dirty="0"/>
                    </a:p>
                  </a:txBody>
                  <a:tcPr marL="68580" marR="68580" marT="34290" marB="34290"/>
                </a:tc>
                <a:tc>
                  <a:txBody>
                    <a:bodyPr/>
                    <a:lstStyle/>
                    <a:p>
                      <a:pPr algn="ctr"/>
                      <a:r>
                        <a:rPr lang="fr-FR" sz="1200" i="0" dirty="0" smtClean="0"/>
                        <a:t>18 305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17" name="Rectangle 16"/>
          <p:cNvSpPr/>
          <p:nvPr/>
        </p:nvSpPr>
        <p:spPr>
          <a:xfrm>
            <a:off x="4660597" y="1363028"/>
            <a:ext cx="956488" cy="388312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8" name="Rectangle 17"/>
          <p:cNvSpPr/>
          <p:nvPr/>
        </p:nvSpPr>
        <p:spPr>
          <a:xfrm>
            <a:off x="4671206" y="2300832"/>
            <a:ext cx="969629" cy="7342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7" name="ZoneTexte 6"/>
          <p:cNvSpPr txBox="1"/>
          <p:nvPr/>
        </p:nvSpPr>
        <p:spPr>
          <a:xfrm>
            <a:off x="285763" y="5353735"/>
            <a:ext cx="11846944" cy="1338828"/>
          </a:xfrm>
          <a:prstGeom prst="rect">
            <a:avLst/>
          </a:prstGeom>
          <a:noFill/>
        </p:spPr>
        <p:txBody>
          <a:bodyPr wrap="square" rtlCol="0">
            <a:spAutoFit/>
          </a:bodyPr>
          <a:lstStyle/>
          <a:p>
            <a:pPr algn="just"/>
            <a:r>
              <a:rPr lang="fr-FR" sz="1350" dirty="0">
                <a:solidFill>
                  <a:prstClr val="black"/>
                </a:solidFill>
                <a:latin typeface="Arial" panose="020B0604020202020204" pitchFamily="34" charset="0"/>
                <a:cs typeface="Arial" panose="020B0604020202020204" pitchFamily="34" charset="0"/>
              </a:rPr>
              <a:t>Cas n°3 : Mathieu est un élève avec de bons résultats scolaires, il est par ailleurs boursier et mobile</a:t>
            </a:r>
            <a:endParaRPr lang="fr-FR" sz="1350" dirty="0">
              <a:solidFill>
                <a:prstClr val="black"/>
              </a:solidFill>
              <a:latin typeface="Calibri" panose="020F0502020204030204"/>
            </a:endParaRPr>
          </a:p>
          <a:p>
            <a:pPr marL="214313" indent="-214313">
              <a:buFont typeface="Wingdings" panose="05000000000000000000" pitchFamily="2" charset="2"/>
              <a:buChar char="è"/>
            </a:pPr>
            <a:r>
              <a:rPr lang="fr-FR" sz="1350" b="1" dirty="0">
                <a:solidFill>
                  <a:srgbClr val="FF0000"/>
                </a:solidFill>
                <a:latin typeface="Calibri" panose="020F0502020204030204"/>
              </a:rPr>
              <a:t>Il n’est en « concurrence » avec aucun des 3 autres élèves, car il est boursier</a:t>
            </a:r>
          </a:p>
          <a:p>
            <a:pPr marL="214313" indent="-214313">
              <a:buFont typeface="Wingdings" panose="05000000000000000000" pitchFamily="2" charset="2"/>
              <a:buChar char="è"/>
            </a:pPr>
            <a:r>
              <a:rPr lang="fr-FR" sz="1350" b="1" dirty="0">
                <a:solidFill>
                  <a:srgbClr val="00B050"/>
                </a:solidFill>
                <a:latin typeface="Calibri" panose="020F0502020204030204"/>
                <a:sym typeface="Wingdings" panose="05000000000000000000" pitchFamily="2" charset="2"/>
              </a:rPr>
              <a:t>Il a de fortes chances d’être affecté à </a:t>
            </a:r>
            <a:r>
              <a:rPr lang="fr-FR" sz="1350" b="1" dirty="0" smtClean="0">
                <a:solidFill>
                  <a:srgbClr val="00B050"/>
                </a:solidFill>
                <a:latin typeface="Calibri" panose="020F0502020204030204"/>
                <a:sym typeface="Wingdings" panose="05000000000000000000" pitchFamily="2" charset="2"/>
              </a:rPr>
              <a:t>Lavoisier, </a:t>
            </a:r>
            <a:r>
              <a:rPr lang="fr-FR" sz="1350" b="1" dirty="0">
                <a:solidFill>
                  <a:srgbClr val="00B050"/>
                </a:solidFill>
                <a:latin typeface="Calibri" panose="020F0502020204030204"/>
                <a:sym typeface="Wingdings" panose="05000000000000000000" pitchFamily="2" charset="2"/>
              </a:rPr>
              <a:t>même en secteur 2</a:t>
            </a:r>
            <a:r>
              <a:rPr lang="fr-FR" sz="1350" b="1" dirty="0" smtClean="0">
                <a:solidFill>
                  <a:srgbClr val="00B050"/>
                </a:solidFill>
                <a:latin typeface="Calibri" panose="020F0502020204030204"/>
                <a:sym typeface="Wingdings" panose="05000000000000000000" pitchFamily="2" charset="2"/>
              </a:rPr>
              <a:t>, car l’ancien district Sud scolarise une population en moyenne plus favorisée, qui ne permet pas de remplir en secteur 1 toutes les places réservées aux boursiers.</a:t>
            </a:r>
            <a:endParaRPr lang="fr-FR" sz="1350" dirty="0">
              <a:solidFill>
                <a:srgbClr val="00B050"/>
              </a:solidFill>
              <a:latin typeface="Calibri" panose="020F0502020204030204"/>
              <a:sym typeface="Wingdings" panose="05000000000000000000" pitchFamily="2" charset="2"/>
            </a:endParaRPr>
          </a:p>
          <a:p>
            <a:pPr marL="214313" indent="-214313">
              <a:buFont typeface="Wingdings" panose="05000000000000000000" pitchFamily="2" charset="2"/>
              <a:buChar char="è"/>
            </a:pPr>
            <a:r>
              <a:rPr lang="fr-FR" sz="1350" dirty="0">
                <a:solidFill>
                  <a:prstClr val="black"/>
                </a:solidFill>
                <a:latin typeface="Calibri" panose="020F0502020204030204"/>
              </a:rPr>
              <a:t>Il a par ailleurs formulé 4 vœux de secteur 1, et 10 vœux au total, ce qui lui assure une affectation sur l’un de ses </a:t>
            </a:r>
            <a:r>
              <a:rPr lang="fr-FR" sz="1350" dirty="0" smtClean="0">
                <a:solidFill>
                  <a:prstClr val="black"/>
                </a:solidFill>
                <a:latin typeface="Calibri" panose="020F0502020204030204"/>
              </a:rPr>
              <a:t>vœux, </a:t>
            </a:r>
            <a:r>
              <a:rPr lang="fr-FR" sz="1350" b="1" dirty="0" smtClean="0">
                <a:solidFill>
                  <a:prstClr val="black"/>
                </a:solidFill>
                <a:latin typeface="Calibri" panose="020F0502020204030204"/>
              </a:rPr>
              <a:t>sans la garantir toutefois car il n’a pas formulé 5 vœux de secteur 1.</a:t>
            </a:r>
            <a:endParaRPr lang="fr-FR" sz="1350" b="1" dirty="0">
              <a:solidFill>
                <a:prstClr val="black"/>
              </a:solidFill>
              <a:latin typeface="Calibri" panose="020F0502020204030204"/>
            </a:endParaRPr>
          </a:p>
        </p:txBody>
      </p:sp>
      <p:sp>
        <p:nvSpPr>
          <p:cNvPr id="8" name="Rectangle 7"/>
          <p:cNvSpPr/>
          <p:nvPr/>
        </p:nvSpPr>
        <p:spPr>
          <a:xfrm>
            <a:off x="4647456" y="4501749"/>
            <a:ext cx="969629" cy="7342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25070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4"/>
          <p:cNvGraphicFramePr>
            <a:graphicFrameLocks noGrp="1"/>
          </p:cNvGraphicFramePr>
          <p:nvPr>
            <p:extLst>
              <p:ext uri="{D42A27DB-BD31-4B8C-83A1-F6EECF244321}">
                <p14:modId xmlns:p14="http://schemas.microsoft.com/office/powerpoint/2010/main" val="1115392103"/>
              </p:ext>
            </p:extLst>
          </p:nvPr>
        </p:nvGraphicFramePr>
        <p:xfrm>
          <a:off x="2666105" y="701741"/>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100" i="0" dirty="0" smtClean="0"/>
                        <a:t>41 440</a:t>
                      </a:r>
                      <a:endParaRPr lang="fr-FR" sz="11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Armand (pro)</a:t>
                      </a:r>
                      <a:endParaRPr lang="fr-FR" sz="1000" dirty="0"/>
                    </a:p>
                  </a:txBody>
                  <a:tcPr marL="68580" marR="68580" marT="34290" marB="34290"/>
                </a:tc>
                <a:tc>
                  <a:txBody>
                    <a:bodyPr/>
                    <a:lstStyle/>
                    <a:p>
                      <a:pPr algn="ctr"/>
                      <a:r>
                        <a:rPr lang="fr-FR" sz="1200" dirty="0" smtClean="0"/>
                        <a:t>20 805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Vox (pro)</a:t>
                      </a:r>
                      <a:endParaRPr lang="fr-FR" sz="1000" dirty="0"/>
                    </a:p>
                  </a:txBody>
                  <a:tcPr marL="68580" marR="68580" marT="34290" marB="34290"/>
                </a:tc>
                <a:tc>
                  <a:txBody>
                    <a:bodyPr/>
                    <a:lstStyle/>
                    <a:p>
                      <a:pPr algn="ctr"/>
                      <a:r>
                        <a:rPr lang="fr-FR" sz="1200" dirty="0" smtClean="0"/>
                        <a:t>18 305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r>
                        <a:rPr lang="fr-FR" sz="1000" dirty="0" smtClean="0"/>
                        <a:t>Corvisart (pro)</a:t>
                      </a:r>
                      <a:endParaRPr lang="fr-FR" sz="1000" dirty="0"/>
                    </a:p>
                  </a:txBody>
                  <a:tcPr marL="68580" marR="68580" marT="34290" marB="34290"/>
                </a:tc>
                <a:tc>
                  <a:txBody>
                    <a:bodyPr/>
                    <a:lstStyle/>
                    <a:p>
                      <a:pPr algn="ctr"/>
                      <a:r>
                        <a:rPr lang="fr-FR" sz="1200" i="0" dirty="0" smtClean="0"/>
                        <a:t>18 305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9" name="ZoneTexte 8"/>
          <p:cNvSpPr txBox="1"/>
          <p:nvPr/>
        </p:nvSpPr>
        <p:spPr>
          <a:xfrm>
            <a:off x="471577" y="5150893"/>
            <a:ext cx="11358114" cy="1754326"/>
          </a:xfrm>
          <a:prstGeom prst="rect">
            <a:avLst/>
          </a:prstGeom>
          <a:noFill/>
        </p:spPr>
        <p:txBody>
          <a:bodyPr wrap="square" rtlCol="0">
            <a:spAutoFit/>
          </a:bodyPr>
          <a:lstStyle/>
          <a:p>
            <a:pPr algn="just"/>
            <a:r>
              <a:rPr lang="fr-FR" sz="1200" dirty="0">
                <a:solidFill>
                  <a:prstClr val="black"/>
                </a:solidFill>
                <a:latin typeface="Arial" panose="020B0604020202020204" pitchFamily="34" charset="0"/>
                <a:cs typeface="Arial" panose="020B0604020202020204" pitchFamily="34" charset="0"/>
              </a:rPr>
              <a:t>Cas n°4 : Yann est un élève avec des résultats scolaires </a:t>
            </a:r>
            <a:r>
              <a:rPr lang="fr-FR" sz="1200" dirty="0" smtClean="0">
                <a:solidFill>
                  <a:prstClr val="black"/>
                </a:solidFill>
                <a:latin typeface="Arial" panose="020B0604020202020204" pitchFamily="34" charset="0"/>
                <a:cs typeface="Arial" panose="020B0604020202020204" pitchFamily="34" charset="0"/>
              </a:rPr>
              <a:t>moyens</a:t>
            </a:r>
            <a:r>
              <a:rPr lang="fr-FR" sz="1200" dirty="0">
                <a:solidFill>
                  <a:prstClr val="black"/>
                </a:solidFill>
                <a:latin typeface="Arial" panose="020B0604020202020204" pitchFamily="34" charset="0"/>
                <a:cs typeface="Arial" panose="020B0604020202020204" pitchFamily="34" charset="0"/>
              </a:rPr>
              <a:t>, non boursier</a:t>
            </a:r>
            <a:r>
              <a:rPr lang="fr-FR" sz="1200" dirty="0" smtClean="0">
                <a:solidFill>
                  <a:prstClr val="black"/>
                </a:solidFill>
                <a:latin typeface="Arial" panose="020B0604020202020204" pitchFamily="34" charset="0"/>
                <a:cs typeface="Arial" panose="020B0604020202020204" pitchFamily="34" charset="0"/>
              </a:rPr>
              <a:t>.</a:t>
            </a:r>
            <a:endParaRPr lang="fr-FR" sz="1200" b="1" dirty="0">
              <a:solidFill>
                <a:prstClr val="black"/>
              </a:solidFill>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è"/>
            </a:pPr>
            <a:r>
              <a:rPr lang="fr-FR" sz="1200" dirty="0">
                <a:solidFill>
                  <a:prstClr val="black"/>
                </a:solidFill>
                <a:latin typeface="Arial" panose="020B0604020202020204" pitchFamily="34" charset="0"/>
                <a:cs typeface="Arial" panose="020B0604020202020204" pitchFamily="34" charset="0"/>
              </a:rPr>
              <a:t>Ses résultats scolaires lui laissent peu de chances d’entrer à Turgot, </a:t>
            </a:r>
            <a:r>
              <a:rPr lang="fr-FR" sz="1200" dirty="0" smtClean="0">
                <a:solidFill>
                  <a:prstClr val="black"/>
                </a:solidFill>
                <a:latin typeface="Arial" panose="020B0604020202020204" pitchFamily="34" charset="0"/>
                <a:cs typeface="Arial" panose="020B0604020202020204" pitchFamily="34" charset="0"/>
              </a:rPr>
              <a:t>lycée très demandé, même </a:t>
            </a:r>
            <a:r>
              <a:rPr lang="fr-FR" sz="1200" dirty="0">
                <a:solidFill>
                  <a:prstClr val="black"/>
                </a:solidFill>
                <a:latin typeface="Arial" panose="020B0604020202020204" pitchFamily="34" charset="0"/>
                <a:cs typeface="Arial" panose="020B0604020202020204" pitchFamily="34" charset="0"/>
              </a:rPr>
              <a:t>en secteur </a:t>
            </a:r>
            <a:r>
              <a:rPr lang="fr-FR" sz="1200" dirty="0" smtClean="0">
                <a:solidFill>
                  <a:prstClr val="black"/>
                </a:solidFill>
                <a:latin typeface="Arial" panose="020B0604020202020204" pitchFamily="34" charset="0"/>
                <a:cs typeface="Arial" panose="020B0604020202020204" pitchFamily="34" charset="0"/>
              </a:rPr>
              <a:t>1 : il est par exemple en concurrence avec Camille qui, si elle n’est pas affectée sur ses 5 premiers vœux, sera affectée sur son 6</a:t>
            </a:r>
            <a:r>
              <a:rPr lang="fr-FR" sz="1200" baseline="30000" dirty="0" smtClean="0">
                <a:solidFill>
                  <a:prstClr val="black"/>
                </a:solidFill>
                <a:latin typeface="Arial" panose="020B0604020202020204" pitchFamily="34" charset="0"/>
                <a:cs typeface="Arial" panose="020B0604020202020204" pitchFamily="34" charset="0"/>
              </a:rPr>
              <a:t>ème</a:t>
            </a:r>
            <a:r>
              <a:rPr lang="fr-FR" sz="1200" dirty="0" smtClean="0">
                <a:solidFill>
                  <a:prstClr val="black"/>
                </a:solidFill>
                <a:latin typeface="Arial" panose="020B0604020202020204" pitchFamily="34" charset="0"/>
                <a:cs typeface="Arial" panose="020B0604020202020204" pitchFamily="34" charset="0"/>
              </a:rPr>
              <a:t> vœu prioritairement par rapport à lui, au regard de leurs barèmes respectifs. Pour </a:t>
            </a:r>
            <a:r>
              <a:rPr lang="fr-FR" sz="1200" dirty="0">
                <a:solidFill>
                  <a:prstClr val="black"/>
                </a:solidFill>
                <a:latin typeface="Arial" panose="020B0604020202020204" pitchFamily="34" charset="0"/>
                <a:cs typeface="Arial" panose="020B0604020202020204" pitchFamily="34" charset="0"/>
              </a:rPr>
              <a:t>autant, il a tout intérêt à le placer en tête de </a:t>
            </a:r>
            <a:r>
              <a:rPr lang="fr-FR" sz="1200" dirty="0" smtClean="0">
                <a:solidFill>
                  <a:prstClr val="black"/>
                </a:solidFill>
                <a:latin typeface="Arial" panose="020B0604020202020204" pitchFamily="34" charset="0"/>
                <a:cs typeface="Arial" panose="020B0604020202020204" pitchFamily="34" charset="0"/>
              </a:rPr>
              <a:t>liste</a:t>
            </a:r>
            <a:r>
              <a:rPr lang="fr-FR" sz="1200" dirty="0">
                <a:solidFill>
                  <a:prstClr val="black"/>
                </a:solidFill>
                <a:latin typeface="Arial" panose="020B0604020202020204" pitchFamily="34" charset="0"/>
                <a:cs typeface="Arial" panose="020B0604020202020204" pitchFamily="34" charset="0"/>
              </a:rPr>
              <a:t> </a:t>
            </a:r>
            <a:r>
              <a:rPr lang="fr-FR" sz="1200" dirty="0" smtClean="0">
                <a:solidFill>
                  <a:prstClr val="black"/>
                </a:solidFill>
                <a:latin typeface="Arial" panose="020B0604020202020204" pitchFamily="34" charset="0"/>
                <a:cs typeface="Arial" panose="020B0604020202020204" pitchFamily="34" charset="0"/>
              </a:rPr>
              <a:t>si c’est son 1</a:t>
            </a:r>
            <a:r>
              <a:rPr lang="fr-FR" sz="1200" baseline="30000" dirty="0" smtClean="0">
                <a:solidFill>
                  <a:prstClr val="black"/>
                </a:solidFill>
                <a:latin typeface="Arial" panose="020B0604020202020204" pitchFamily="34" charset="0"/>
                <a:cs typeface="Arial" panose="020B0604020202020204" pitchFamily="34" charset="0"/>
              </a:rPr>
              <a:t>ier</a:t>
            </a:r>
            <a:r>
              <a:rPr lang="fr-FR" sz="1200" dirty="0" smtClean="0">
                <a:solidFill>
                  <a:prstClr val="black"/>
                </a:solidFill>
                <a:latin typeface="Arial" panose="020B0604020202020204" pitchFamily="34" charset="0"/>
                <a:cs typeface="Arial" panose="020B0604020202020204" pitchFamily="34" charset="0"/>
              </a:rPr>
              <a:t> choix. </a:t>
            </a:r>
            <a:endParaRPr lang="fr-FR" sz="1200" dirty="0">
              <a:solidFill>
                <a:prstClr val="black"/>
              </a:solidFill>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è"/>
            </a:pPr>
            <a:r>
              <a:rPr lang="fr-FR" sz="1200" dirty="0">
                <a:solidFill>
                  <a:prstClr val="black"/>
                </a:solidFill>
                <a:latin typeface="Arial" panose="020B0604020202020204" pitchFamily="34" charset="0"/>
                <a:cs typeface="Arial" panose="020B0604020202020204" pitchFamily="34" charset="0"/>
              </a:rPr>
              <a:t>Son 2</a:t>
            </a:r>
            <a:r>
              <a:rPr lang="fr-FR" sz="1200" baseline="30000" dirty="0">
                <a:solidFill>
                  <a:prstClr val="black"/>
                </a:solidFill>
                <a:latin typeface="Arial" panose="020B0604020202020204" pitchFamily="34" charset="0"/>
                <a:cs typeface="Arial" panose="020B0604020202020204" pitchFamily="34" charset="0"/>
              </a:rPr>
              <a:t>ème</a:t>
            </a:r>
            <a:r>
              <a:rPr lang="fr-FR" sz="1200" dirty="0">
                <a:solidFill>
                  <a:prstClr val="black"/>
                </a:solidFill>
                <a:latin typeface="Arial" panose="020B0604020202020204" pitchFamily="34" charset="0"/>
                <a:cs typeface="Arial" panose="020B0604020202020204" pitchFamily="34" charset="0"/>
              </a:rPr>
              <a:t> vœu est en secteur 3, sur un lycée à taux de pression significatif, il </a:t>
            </a:r>
            <a:r>
              <a:rPr lang="fr-FR" sz="1200" dirty="0" smtClean="0">
                <a:solidFill>
                  <a:prstClr val="black"/>
                </a:solidFill>
                <a:latin typeface="Arial" panose="020B0604020202020204" pitchFamily="34" charset="0"/>
                <a:cs typeface="Arial" panose="020B0604020202020204" pitchFamily="34" charset="0"/>
              </a:rPr>
              <a:t>a, </a:t>
            </a:r>
            <a:r>
              <a:rPr lang="fr-FR" sz="1200" dirty="0">
                <a:solidFill>
                  <a:prstClr val="black"/>
                </a:solidFill>
                <a:latin typeface="Arial" panose="020B0604020202020204" pitchFamily="34" charset="0"/>
                <a:cs typeface="Arial" panose="020B0604020202020204" pitchFamily="34" charset="0"/>
              </a:rPr>
              <a:t>là </a:t>
            </a:r>
            <a:r>
              <a:rPr lang="fr-FR" sz="1200" dirty="0" smtClean="0">
                <a:solidFill>
                  <a:prstClr val="black"/>
                </a:solidFill>
                <a:latin typeface="Arial" panose="020B0604020202020204" pitchFamily="34" charset="0"/>
                <a:cs typeface="Arial" panose="020B0604020202020204" pitchFamily="34" charset="0"/>
              </a:rPr>
              <a:t>encore, </a:t>
            </a:r>
            <a:r>
              <a:rPr lang="fr-FR" sz="1200" dirty="0">
                <a:solidFill>
                  <a:prstClr val="black"/>
                </a:solidFill>
                <a:latin typeface="Arial" panose="020B0604020202020204" pitchFamily="34" charset="0"/>
                <a:cs typeface="Arial" panose="020B0604020202020204" pitchFamily="34" charset="0"/>
              </a:rPr>
              <a:t>peu de chances d’y être affecté.</a:t>
            </a:r>
          </a:p>
          <a:p>
            <a:pPr marL="214313" indent="-214313" algn="just">
              <a:buFont typeface="Wingdings" panose="05000000000000000000" pitchFamily="2" charset="2"/>
              <a:buChar char="è"/>
            </a:pPr>
            <a:r>
              <a:rPr lang="fr-FR" sz="1200" dirty="0">
                <a:solidFill>
                  <a:prstClr val="black"/>
                </a:solidFill>
                <a:latin typeface="Arial" panose="020B0604020202020204" pitchFamily="34" charset="0"/>
                <a:cs typeface="Arial" panose="020B0604020202020204" pitchFamily="34" charset="0"/>
              </a:rPr>
              <a:t> Paul Valéry est un lycée à </a:t>
            </a:r>
            <a:r>
              <a:rPr lang="fr-FR" sz="1200" dirty="0" smtClean="0">
                <a:solidFill>
                  <a:prstClr val="black"/>
                </a:solidFill>
                <a:latin typeface="Arial" panose="020B0604020202020204" pitchFamily="34" charset="0"/>
                <a:cs typeface="Arial" panose="020B0604020202020204" pitchFamily="34" charset="0"/>
              </a:rPr>
              <a:t>plus faible </a:t>
            </a:r>
            <a:r>
              <a:rPr lang="fr-FR" sz="1200" dirty="0">
                <a:solidFill>
                  <a:prstClr val="black"/>
                </a:solidFill>
                <a:latin typeface="Arial" panose="020B0604020202020204" pitchFamily="34" charset="0"/>
                <a:cs typeface="Arial" panose="020B0604020202020204" pitchFamily="34" charset="0"/>
              </a:rPr>
              <a:t>taux de pression, il est </a:t>
            </a:r>
            <a:r>
              <a:rPr lang="fr-FR" sz="1200" dirty="0" smtClean="0">
                <a:solidFill>
                  <a:prstClr val="black"/>
                </a:solidFill>
                <a:latin typeface="Arial" panose="020B0604020202020204" pitchFamily="34" charset="0"/>
                <a:cs typeface="Arial" panose="020B0604020202020204" pitchFamily="34" charset="0"/>
              </a:rPr>
              <a:t>possible </a:t>
            </a:r>
            <a:r>
              <a:rPr lang="fr-FR" sz="1200" dirty="0">
                <a:solidFill>
                  <a:prstClr val="black"/>
                </a:solidFill>
                <a:latin typeface="Arial" panose="020B0604020202020204" pitchFamily="34" charset="0"/>
                <a:cs typeface="Arial" panose="020B0604020202020204" pitchFamily="34" charset="0"/>
              </a:rPr>
              <a:t>qu’il y soit affecté, même en secteur </a:t>
            </a:r>
            <a:r>
              <a:rPr lang="fr-FR" sz="1200" dirty="0" smtClean="0">
                <a:solidFill>
                  <a:prstClr val="black"/>
                </a:solidFill>
                <a:latin typeface="Arial" panose="020B0604020202020204" pitchFamily="34" charset="0"/>
                <a:cs typeface="Arial" panose="020B0604020202020204" pitchFamily="34" charset="0"/>
              </a:rPr>
              <a:t>3</a:t>
            </a:r>
          </a:p>
          <a:p>
            <a:pPr marL="214313" indent="-214313" algn="just">
              <a:buFont typeface="Wingdings" panose="05000000000000000000" pitchFamily="2" charset="2"/>
              <a:buChar char="è"/>
            </a:pPr>
            <a:r>
              <a:rPr lang="fr-FR" sz="1200" dirty="0" smtClean="0">
                <a:solidFill>
                  <a:prstClr val="black"/>
                </a:solidFill>
                <a:latin typeface="Arial" panose="020B0604020202020204" pitchFamily="34" charset="0"/>
                <a:cs typeface="Arial" panose="020B0604020202020204" pitchFamily="34" charset="0"/>
              </a:rPr>
              <a:t>Ses vœux en voie professionnelle, même placés en vœux 6 à 8, seront examinés au regard du barème des élèves demandant les mêmes formations professionnelles</a:t>
            </a:r>
            <a:endParaRPr lang="fr-FR" sz="1200" dirty="0">
              <a:solidFill>
                <a:prstClr val="black"/>
              </a:solidFill>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è"/>
            </a:pPr>
            <a:r>
              <a:rPr lang="fr-FR" sz="1200" dirty="0" smtClean="0">
                <a:solidFill>
                  <a:srgbClr val="FF0000"/>
                </a:solidFill>
                <a:latin typeface="Arial" panose="020B0604020202020204" pitchFamily="34" charset="0"/>
                <a:cs typeface="Arial" panose="020B0604020202020204" pitchFamily="34" charset="0"/>
              </a:rPr>
              <a:t>Quoi qu’il arrive, </a:t>
            </a:r>
            <a:r>
              <a:rPr lang="fr-FR" sz="1200" dirty="0">
                <a:solidFill>
                  <a:srgbClr val="FF0000"/>
                </a:solidFill>
                <a:latin typeface="Arial" panose="020B0604020202020204" pitchFamily="34" charset="0"/>
                <a:cs typeface="Arial" panose="020B0604020202020204" pitchFamily="34" charset="0"/>
              </a:rPr>
              <a:t>i</a:t>
            </a:r>
            <a:r>
              <a:rPr lang="fr-FR" sz="1200" dirty="0" smtClean="0">
                <a:solidFill>
                  <a:srgbClr val="FF0000"/>
                </a:solidFill>
                <a:latin typeface="Arial" panose="020B0604020202020204" pitchFamily="34" charset="0"/>
                <a:cs typeface="Arial" panose="020B0604020202020204" pitchFamily="34" charset="0"/>
              </a:rPr>
              <a:t>l </a:t>
            </a:r>
            <a:r>
              <a:rPr lang="fr-FR" sz="1200" dirty="0">
                <a:solidFill>
                  <a:srgbClr val="FF0000"/>
                </a:solidFill>
                <a:latin typeface="Arial" panose="020B0604020202020204" pitchFamily="34" charset="0"/>
                <a:cs typeface="Arial" panose="020B0604020202020204" pitchFamily="34" charset="0"/>
              </a:rPr>
              <a:t>a </a:t>
            </a:r>
            <a:r>
              <a:rPr lang="fr-FR" sz="1200" dirty="0" smtClean="0">
                <a:solidFill>
                  <a:srgbClr val="FF0000"/>
                </a:solidFill>
                <a:latin typeface="Arial" panose="020B0604020202020204" pitchFamily="34" charset="0"/>
                <a:cs typeface="Arial" panose="020B0604020202020204" pitchFamily="34" charset="0"/>
              </a:rPr>
              <a:t>«</a:t>
            </a:r>
            <a:r>
              <a:rPr lang="fr-FR" sz="1200" dirty="0">
                <a:solidFill>
                  <a:srgbClr val="FF0000"/>
                </a:solidFill>
                <a:latin typeface="Arial" panose="020B0604020202020204" pitchFamily="34" charset="0"/>
                <a:cs typeface="Arial" panose="020B0604020202020204" pitchFamily="34" charset="0"/>
              </a:rPr>
              <a:t> sécurisé » son affectation en Seconde GT en classant </a:t>
            </a:r>
            <a:r>
              <a:rPr lang="fr-FR" sz="1200" dirty="0" smtClean="0">
                <a:solidFill>
                  <a:srgbClr val="FF0000"/>
                </a:solidFill>
                <a:latin typeface="Arial" panose="020B0604020202020204" pitchFamily="34" charset="0"/>
                <a:cs typeface="Arial" panose="020B0604020202020204" pitchFamily="34" charset="0"/>
              </a:rPr>
              <a:t>ensuite les 4 autres lycées de </a:t>
            </a:r>
            <a:r>
              <a:rPr lang="fr-FR" sz="1200" dirty="0">
                <a:solidFill>
                  <a:srgbClr val="FF0000"/>
                </a:solidFill>
                <a:latin typeface="Arial" panose="020B0604020202020204" pitchFamily="34" charset="0"/>
                <a:cs typeface="Arial" panose="020B0604020202020204" pitchFamily="34" charset="0"/>
              </a:rPr>
              <a:t>secteur 1.</a:t>
            </a:r>
          </a:p>
        </p:txBody>
      </p:sp>
      <p:sp>
        <p:nvSpPr>
          <p:cNvPr id="10" name="Rectangle 9"/>
          <p:cNvSpPr/>
          <p:nvPr/>
        </p:nvSpPr>
        <p:spPr>
          <a:xfrm>
            <a:off x="7117064" y="3251534"/>
            <a:ext cx="1590758" cy="106937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2" name="Rectangle 11"/>
          <p:cNvSpPr/>
          <p:nvPr/>
        </p:nvSpPr>
        <p:spPr>
          <a:xfrm>
            <a:off x="7117064" y="1254945"/>
            <a:ext cx="1590758" cy="5105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00B050"/>
              </a:solidFill>
              <a:latin typeface="Calibri" panose="020F0502020204030204"/>
            </a:endParaRPr>
          </a:p>
        </p:txBody>
      </p:sp>
      <p:sp>
        <p:nvSpPr>
          <p:cNvPr id="14" name="Rectangle 13"/>
          <p:cNvSpPr/>
          <p:nvPr/>
        </p:nvSpPr>
        <p:spPr>
          <a:xfrm>
            <a:off x="7117064" y="4351919"/>
            <a:ext cx="1590758" cy="7618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6" name="Rectangle 15"/>
          <p:cNvSpPr/>
          <p:nvPr/>
        </p:nvSpPr>
        <p:spPr>
          <a:xfrm>
            <a:off x="7117064" y="2533570"/>
            <a:ext cx="1590758" cy="68695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9" name="Rectangle 18"/>
          <p:cNvSpPr/>
          <p:nvPr/>
        </p:nvSpPr>
        <p:spPr>
          <a:xfrm>
            <a:off x="3096857" y="3278774"/>
            <a:ext cx="1953364" cy="7256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20" name="Rectangle 19"/>
          <p:cNvSpPr/>
          <p:nvPr/>
        </p:nvSpPr>
        <p:spPr>
          <a:xfrm>
            <a:off x="8755898" y="2533570"/>
            <a:ext cx="1590758" cy="37416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21" name="Rectangle 20"/>
          <p:cNvSpPr/>
          <p:nvPr/>
        </p:nvSpPr>
        <p:spPr>
          <a:xfrm>
            <a:off x="3096857" y="4746809"/>
            <a:ext cx="1953364" cy="37416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36307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4" grpId="0" animBg="1"/>
      <p:bldP spid="16"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6378" y="1747147"/>
            <a:ext cx="10806023" cy="4401062"/>
          </a:xfrm>
        </p:spPr>
        <p:txBody>
          <a:bodyPr>
            <a:normAutofit fontScale="92500" lnSpcReduction="10000"/>
          </a:bodyPr>
          <a:lstStyle/>
          <a:p>
            <a:pPr marL="0" indent="0" algn="just">
              <a:buNone/>
            </a:pPr>
            <a:r>
              <a:rPr lang="fr-FR" b="1" dirty="0" smtClean="0"/>
              <a:t>L’affectation est prononcée en fonction :</a:t>
            </a:r>
          </a:p>
          <a:p>
            <a:pPr algn="just">
              <a:buFont typeface="Wingdings" panose="05000000000000000000" pitchFamily="2" charset="2"/>
              <a:buChar char="Ø"/>
            </a:pPr>
            <a:r>
              <a:rPr lang="fr-FR" i="1" dirty="0" smtClean="0"/>
              <a:t> De l’ordre des vœux des candidats = le candidat est affecté sur le plus haut vœu formulé </a:t>
            </a:r>
            <a:r>
              <a:rPr lang="fr-FR" i="1" u="sng" dirty="0" smtClean="0"/>
              <a:t>au regard de son barème</a:t>
            </a:r>
            <a:r>
              <a:rPr lang="fr-FR" i="1" dirty="0" smtClean="0"/>
              <a:t>. </a:t>
            </a:r>
          </a:p>
          <a:p>
            <a:pPr algn="just">
              <a:buFont typeface="Wingdings" panose="05000000000000000000" pitchFamily="2" charset="2"/>
              <a:buChar char="Ø"/>
            </a:pPr>
            <a:r>
              <a:rPr lang="fr-FR" i="1" dirty="0" smtClean="0"/>
              <a:t>Du barème, calculé pour chaque vœu, </a:t>
            </a:r>
            <a:r>
              <a:rPr lang="fr-FR" i="1" u="sng" dirty="0" smtClean="0"/>
              <a:t>hors formations à recrutement particulier</a:t>
            </a:r>
            <a:r>
              <a:rPr lang="fr-FR" i="1" dirty="0" smtClean="0"/>
              <a:t>. Le barème est constitué du cumul de différents </a:t>
            </a:r>
            <a:r>
              <a:rPr lang="fr-FR" i="1" u="sng" dirty="0" smtClean="0"/>
              <a:t>bonus</a:t>
            </a:r>
            <a:r>
              <a:rPr lang="fr-FR" i="1" dirty="0"/>
              <a:t> </a:t>
            </a:r>
            <a:r>
              <a:rPr lang="fr-FR" i="1" dirty="0" smtClean="0"/>
              <a:t>fondés sur le secteur géographique, les résultats scolaires, le profil social de l’élève et du collège d’origine, ainsi que sur la motivation de l’élève pour la voie professionnelle.</a:t>
            </a:r>
            <a:endParaRPr lang="fr-FR" i="1" u="sng" dirty="0"/>
          </a:p>
          <a:p>
            <a:pPr algn="just">
              <a:buFont typeface="Wingdings" panose="05000000000000000000" pitchFamily="2" charset="2"/>
              <a:buChar char="Ø"/>
            </a:pPr>
            <a:r>
              <a:rPr lang="fr-FR" i="1" dirty="0" smtClean="0"/>
              <a:t>De la capacité d’accueil de chaque formation = </a:t>
            </a:r>
            <a:r>
              <a:rPr lang="fr-FR" i="1" u="sng" dirty="0" smtClean="0"/>
              <a:t>nombre de places offertes</a:t>
            </a:r>
            <a:r>
              <a:rPr lang="fr-FR" i="1" dirty="0" smtClean="0"/>
              <a:t> dans chaque formation et chaque établissement.</a:t>
            </a:r>
          </a:p>
          <a:p>
            <a:pPr marL="0" indent="0" algn="just">
              <a:buNone/>
            </a:pPr>
            <a:endParaRPr lang="fr-FR" i="1" dirty="0"/>
          </a:p>
          <a:p>
            <a:pPr marL="0" indent="0" algn="just">
              <a:buNone/>
            </a:pPr>
            <a:r>
              <a:rPr lang="fr-FR" b="1" dirty="0" smtClean="0"/>
              <a:t>Deux tours AFFELNET sont organisés en juin (T1) et juillet (T2) :</a:t>
            </a:r>
          </a:p>
          <a:p>
            <a:pPr algn="just">
              <a:buFont typeface="Wingdings" panose="05000000000000000000" pitchFamily="2" charset="2"/>
              <a:buChar char="Ø"/>
            </a:pPr>
            <a:r>
              <a:rPr lang="fr-FR" dirty="0"/>
              <a:t> </a:t>
            </a:r>
            <a:r>
              <a:rPr lang="fr-FR" i="1" dirty="0" smtClean="0"/>
              <a:t>Au Tour 1 (27 juin 2023), toutes les places disponibles dans les lycées publics sont proposées, en voie générale comme en voie professionnelle ;</a:t>
            </a:r>
          </a:p>
          <a:p>
            <a:pPr algn="just">
              <a:buFont typeface="Wingdings" panose="05000000000000000000" pitchFamily="2" charset="2"/>
              <a:buChar char="Ø"/>
            </a:pPr>
            <a:r>
              <a:rPr lang="fr-FR" i="1" dirty="0"/>
              <a:t> </a:t>
            </a:r>
            <a:r>
              <a:rPr lang="fr-FR" i="1" dirty="0" smtClean="0"/>
              <a:t>Au Tour 2 (6 juillet 2023), seules les places laissées vacantes lors du T1, en Seconde GT, sont réattribuées ;</a:t>
            </a:r>
          </a:p>
          <a:p>
            <a:pPr algn="just">
              <a:buFont typeface="Wingdings" panose="05000000000000000000" pitchFamily="2" charset="2"/>
              <a:buChar char="Ø"/>
            </a:pPr>
            <a:r>
              <a:rPr lang="fr-FR" i="1" dirty="0"/>
              <a:t> </a:t>
            </a:r>
            <a:r>
              <a:rPr lang="fr-FR" i="1" dirty="0" smtClean="0"/>
              <a:t>Pour la voie professionnelle, pas de Tour 2 mais une commission d’affectation le 10 juillet 2023.</a:t>
            </a:r>
          </a:p>
          <a:p>
            <a:pPr marL="0" indent="0" algn="just">
              <a:buNone/>
            </a:pPr>
            <a:endParaRPr lang="fr-FR" b="1" dirty="0"/>
          </a:p>
          <a:p>
            <a:pPr marL="0" indent="0" algn="just">
              <a:buNone/>
            </a:pPr>
            <a:endParaRPr lang="fr-FR" b="1" dirty="0" smtClean="0"/>
          </a:p>
        </p:txBody>
      </p:sp>
      <p:sp>
        <p:nvSpPr>
          <p:cNvPr id="6" name="ZoneTexte 5"/>
          <p:cNvSpPr txBox="1"/>
          <p:nvPr/>
        </p:nvSpPr>
        <p:spPr>
          <a:xfrm>
            <a:off x="2219864" y="657663"/>
            <a:ext cx="9897374" cy="646331"/>
          </a:xfrm>
          <a:prstGeom prst="rect">
            <a:avLst/>
          </a:prstGeom>
          <a:noFill/>
        </p:spPr>
        <p:txBody>
          <a:bodyPr wrap="square" rtlCol="0">
            <a:spAutoFit/>
          </a:bodyPr>
          <a:lstStyle/>
          <a:p>
            <a:pPr algn="ctr"/>
            <a:r>
              <a:rPr lang="fr-FR" sz="3600" b="1" dirty="0" smtClean="0"/>
              <a:t>AFFELNET : un algorithme de traitement des </a:t>
            </a:r>
            <a:r>
              <a:rPr lang="fr-FR" sz="3600" b="1" dirty="0" err="1" smtClean="0"/>
              <a:t>voeux</a:t>
            </a:r>
            <a:r>
              <a:rPr lang="fr-FR" sz="3600" b="1" dirty="0" smtClean="0"/>
              <a:t> </a:t>
            </a:r>
            <a:endParaRPr lang="fr-FR" sz="2800" b="1" dirty="0"/>
          </a:p>
        </p:txBody>
      </p:sp>
    </p:spTree>
    <p:extLst>
      <p:ext uri="{BB962C8B-B14F-4D97-AF65-F5344CB8AC3E}">
        <p14:creationId xmlns:p14="http://schemas.microsoft.com/office/powerpoint/2010/main" val="2345831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852923148"/>
              </p:ext>
            </p:extLst>
          </p:nvPr>
        </p:nvGraphicFramePr>
        <p:xfrm>
          <a:off x="2027279" y="290885"/>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100" i="0" dirty="0" smtClean="0"/>
                        <a:t>41 440</a:t>
                      </a:r>
                      <a:endParaRPr lang="fr-FR" sz="11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Armand (pro)</a:t>
                      </a:r>
                      <a:endParaRPr lang="fr-FR" sz="1000" dirty="0"/>
                    </a:p>
                  </a:txBody>
                  <a:tcPr marL="68580" marR="68580" marT="34290" marB="34290"/>
                </a:tc>
                <a:tc>
                  <a:txBody>
                    <a:bodyPr/>
                    <a:lstStyle/>
                    <a:p>
                      <a:pPr algn="ctr"/>
                      <a:r>
                        <a:rPr lang="fr-FR" sz="1200" dirty="0" smtClean="0"/>
                        <a:t>20 805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Vox (pro)</a:t>
                      </a:r>
                      <a:endParaRPr lang="fr-FR" sz="1000" dirty="0"/>
                    </a:p>
                  </a:txBody>
                  <a:tcPr marL="68580" marR="68580" marT="34290" marB="34290"/>
                </a:tc>
                <a:tc>
                  <a:txBody>
                    <a:bodyPr/>
                    <a:lstStyle/>
                    <a:p>
                      <a:pPr algn="ctr"/>
                      <a:r>
                        <a:rPr lang="fr-FR" sz="1200" dirty="0" smtClean="0"/>
                        <a:t>18 305</a:t>
                      </a:r>
                      <a:endParaRPr lang="fr-FR" sz="120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r>
                        <a:rPr lang="fr-FR" sz="1000" dirty="0" smtClean="0"/>
                        <a:t>Corvisart (pro)</a:t>
                      </a:r>
                      <a:endParaRPr lang="fr-FR" sz="1000" dirty="0"/>
                    </a:p>
                  </a:txBody>
                  <a:tcPr marL="68580" marR="68580" marT="34290" marB="34290"/>
                </a:tc>
                <a:tc>
                  <a:txBody>
                    <a:bodyPr/>
                    <a:lstStyle/>
                    <a:p>
                      <a:pPr algn="ctr"/>
                      <a:r>
                        <a:rPr lang="fr-FR" sz="1200" i="0" dirty="0" smtClean="0"/>
                        <a:t>18 305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3" name="ZoneTexte 2"/>
          <p:cNvSpPr txBox="1"/>
          <p:nvPr/>
        </p:nvSpPr>
        <p:spPr>
          <a:xfrm>
            <a:off x="1911693" y="4793542"/>
            <a:ext cx="8172983" cy="1131079"/>
          </a:xfrm>
          <a:prstGeom prst="rect">
            <a:avLst/>
          </a:prstGeom>
          <a:noFill/>
        </p:spPr>
        <p:txBody>
          <a:bodyPr wrap="square" rtlCol="0">
            <a:spAutoFit/>
          </a:bodyPr>
          <a:lstStyle/>
          <a:p>
            <a:pPr algn="just"/>
            <a:r>
              <a:rPr lang="fr-FR" sz="1350" dirty="0">
                <a:solidFill>
                  <a:prstClr val="black"/>
                </a:solidFill>
                <a:latin typeface="Arial" panose="020B0604020202020204" pitchFamily="34" charset="0"/>
                <a:cs typeface="Arial" panose="020B0604020202020204" pitchFamily="34" charset="0"/>
              </a:rPr>
              <a:t>Cas n°5 : Léa est une élève de niveau intermédiaire, qui bénéficie du bonus IPS maximum. </a:t>
            </a:r>
          </a:p>
          <a:p>
            <a:pPr algn="just"/>
            <a:endParaRPr lang="fr-FR" sz="1350" b="1" dirty="0">
              <a:solidFill>
                <a:prstClr val="black"/>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è"/>
            </a:pPr>
            <a:r>
              <a:rPr lang="fr-FR" sz="1350" b="1" dirty="0">
                <a:solidFill>
                  <a:prstClr val="black"/>
                </a:solidFill>
                <a:latin typeface="Arial" panose="020B0604020202020204" pitchFamily="34" charset="0"/>
                <a:cs typeface="Arial" panose="020B0604020202020204" pitchFamily="34" charset="0"/>
              </a:rPr>
              <a:t>Elle a été retenue dans un établissement privé, elle doit formuler le vœu et le placer en vœu 1</a:t>
            </a:r>
          </a:p>
          <a:p>
            <a:pPr marL="214313" indent="-214313" algn="just">
              <a:buFont typeface="Wingdings" panose="05000000000000000000" pitchFamily="2" charset="2"/>
              <a:buChar char="è"/>
            </a:pPr>
            <a:r>
              <a:rPr lang="fr-FR" sz="1350" dirty="0">
                <a:solidFill>
                  <a:prstClr val="black"/>
                </a:solidFill>
                <a:latin typeface="Arial" panose="020B0604020202020204" pitchFamily="34" charset="0"/>
                <a:cs typeface="Arial" panose="020B0604020202020204" pitchFamily="34" charset="0"/>
              </a:rPr>
              <a:t>Ses autres vœux sont abandonnés à partir du moment où elle est retenue par le chef d’établissement du lycée privé dans AFFELNET</a:t>
            </a:r>
          </a:p>
        </p:txBody>
      </p:sp>
      <p:sp>
        <p:nvSpPr>
          <p:cNvPr id="4" name="Rectangle 3"/>
          <p:cNvSpPr/>
          <p:nvPr/>
        </p:nvSpPr>
        <p:spPr>
          <a:xfrm>
            <a:off x="8116810" y="843916"/>
            <a:ext cx="1590758" cy="50755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8" name="Forme libre 7"/>
          <p:cNvSpPr/>
          <p:nvPr/>
        </p:nvSpPr>
        <p:spPr>
          <a:xfrm>
            <a:off x="8162819" y="1442148"/>
            <a:ext cx="1302743" cy="1163029"/>
          </a:xfrm>
          <a:custGeom>
            <a:avLst/>
            <a:gdLst>
              <a:gd name="connsiteX0" fmla="*/ 0 w 1736991"/>
              <a:gd name="connsiteY0" fmla="*/ 54910 h 1630669"/>
              <a:gd name="connsiteX1" fmla="*/ 1736785 w 1736991"/>
              <a:gd name="connsiteY1" fmla="*/ 14654 h 1630669"/>
              <a:gd name="connsiteX2" fmla="*/ 126521 w 1736991"/>
              <a:gd name="connsiteY2" fmla="*/ 273446 h 1630669"/>
              <a:gd name="connsiteX3" fmla="*/ 1547004 w 1736991"/>
              <a:gd name="connsiteY3" fmla="*/ 560993 h 1630669"/>
              <a:gd name="connsiteX4" fmla="*/ 419819 w 1736991"/>
              <a:gd name="connsiteY4" fmla="*/ 808284 h 1630669"/>
              <a:gd name="connsiteX5" fmla="*/ 1328468 w 1736991"/>
              <a:gd name="connsiteY5" fmla="*/ 1170593 h 1630669"/>
              <a:gd name="connsiteX6" fmla="*/ 638355 w 1736991"/>
              <a:gd name="connsiteY6" fmla="*/ 1377627 h 1630669"/>
              <a:gd name="connsiteX7" fmla="*/ 1081177 w 1736991"/>
              <a:gd name="connsiteY7" fmla="*/ 1630669 h 1630669"/>
              <a:gd name="connsiteX8" fmla="*/ 1081177 w 1736991"/>
              <a:gd name="connsiteY8" fmla="*/ 1630669 h 16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991" h="1630669">
                <a:moveTo>
                  <a:pt x="0" y="54910"/>
                </a:moveTo>
                <a:cubicBezTo>
                  <a:pt x="857849" y="16570"/>
                  <a:pt x="1715698" y="-21769"/>
                  <a:pt x="1736785" y="14654"/>
                </a:cubicBezTo>
                <a:cubicBezTo>
                  <a:pt x="1757872" y="51077"/>
                  <a:pt x="158151" y="182390"/>
                  <a:pt x="126521" y="273446"/>
                </a:cubicBezTo>
                <a:cubicBezTo>
                  <a:pt x="94891" y="364502"/>
                  <a:pt x="1498121" y="471853"/>
                  <a:pt x="1547004" y="560993"/>
                </a:cubicBezTo>
                <a:cubicBezTo>
                  <a:pt x="1595887" y="650133"/>
                  <a:pt x="456242" y="706684"/>
                  <a:pt x="419819" y="808284"/>
                </a:cubicBezTo>
                <a:cubicBezTo>
                  <a:pt x="383396" y="909884"/>
                  <a:pt x="1292045" y="1075703"/>
                  <a:pt x="1328468" y="1170593"/>
                </a:cubicBezTo>
                <a:cubicBezTo>
                  <a:pt x="1364891" y="1265483"/>
                  <a:pt x="679570" y="1300948"/>
                  <a:pt x="638355" y="1377627"/>
                </a:cubicBezTo>
                <a:cubicBezTo>
                  <a:pt x="597140" y="1454306"/>
                  <a:pt x="1081177" y="1630669"/>
                  <a:pt x="1081177" y="1630669"/>
                </a:cubicBezTo>
                <a:lnTo>
                  <a:pt x="1081177" y="1630669"/>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29724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40261" y="435097"/>
            <a:ext cx="7190855" cy="608554"/>
          </a:xfrm>
        </p:spPr>
        <p:txBody>
          <a:bodyPr>
            <a:normAutofit/>
          </a:bodyPr>
          <a:lstStyle/>
          <a:p>
            <a:pPr algn="ctr"/>
            <a:r>
              <a:rPr lang="fr-FR" sz="2800" b="1" i="1" dirty="0" smtClean="0"/>
              <a:t>Formulations de </a:t>
            </a:r>
            <a:r>
              <a:rPr lang="fr-FR" sz="2800" b="1" i="1" dirty="0" err="1" smtClean="0"/>
              <a:t>voeux</a:t>
            </a:r>
            <a:r>
              <a:rPr lang="fr-FR" sz="2800" b="1" i="1" dirty="0" smtClean="0"/>
              <a:t> </a:t>
            </a:r>
            <a:r>
              <a:rPr lang="fr-FR" sz="2800" b="1" i="1" dirty="0"/>
              <a:t>à éviter…</a:t>
            </a:r>
          </a:p>
        </p:txBody>
      </p:sp>
      <p:sp>
        <p:nvSpPr>
          <p:cNvPr id="8" name="ZoneTexte 7"/>
          <p:cNvSpPr txBox="1"/>
          <p:nvPr/>
        </p:nvSpPr>
        <p:spPr>
          <a:xfrm>
            <a:off x="1849822" y="1676466"/>
            <a:ext cx="3137338" cy="501675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2000" b="1" dirty="0">
                <a:solidFill>
                  <a:prstClr val="white"/>
                </a:solidFill>
                <a:latin typeface="Calibri" panose="020F0502020204030204"/>
              </a:rPr>
              <a:t>CAMILLE</a:t>
            </a:r>
          </a:p>
          <a:p>
            <a:r>
              <a:rPr lang="fr-FR" sz="2000" dirty="0">
                <a:solidFill>
                  <a:prstClr val="white"/>
                </a:solidFill>
                <a:latin typeface="Calibri" panose="020F0502020204030204"/>
              </a:rPr>
              <a:t>Collège de secteur : Pailleron</a:t>
            </a:r>
          </a:p>
          <a:p>
            <a:r>
              <a:rPr lang="fr-FR" sz="2000" dirty="0">
                <a:solidFill>
                  <a:prstClr val="white"/>
                </a:solidFill>
                <a:latin typeface="Calibri" panose="020F0502020204030204"/>
              </a:rPr>
              <a:t>Collège de scolarisation : Balzac en SI britannique (bonus IPS : 600 points)</a:t>
            </a:r>
          </a:p>
          <a:p>
            <a:r>
              <a:rPr lang="fr-FR" sz="2000" dirty="0">
                <a:solidFill>
                  <a:prstClr val="white"/>
                </a:solidFill>
                <a:latin typeface="Calibri" panose="020F0502020204030204"/>
              </a:rPr>
              <a:t>Non boursière</a:t>
            </a:r>
          </a:p>
          <a:p>
            <a:r>
              <a:rPr lang="fr-FR" sz="2000" dirty="0">
                <a:solidFill>
                  <a:prstClr val="white"/>
                </a:solidFill>
                <a:latin typeface="Calibri" panose="020F0502020204030204"/>
              </a:rPr>
              <a:t>Très bon niveau scolaire</a:t>
            </a:r>
          </a:p>
          <a:p>
            <a:r>
              <a:rPr lang="fr-FR" sz="2000" dirty="0">
                <a:solidFill>
                  <a:prstClr val="white"/>
                </a:solidFill>
                <a:latin typeface="Calibri" panose="020F0502020204030204"/>
              </a:rPr>
              <a:t>Souhaite poursuivre sa scolarité en SI britannique. </a:t>
            </a:r>
          </a:p>
          <a:p>
            <a:r>
              <a:rPr lang="fr-FR" sz="2000" dirty="0">
                <a:solidFill>
                  <a:prstClr val="white"/>
                </a:solidFill>
                <a:latin typeface="Calibri" panose="020F0502020204030204"/>
              </a:rPr>
              <a:t>Le temps de transport n’est pas une difficulté</a:t>
            </a:r>
          </a:p>
          <a:p>
            <a:r>
              <a:rPr lang="fr-FR" sz="2000" dirty="0">
                <a:solidFill>
                  <a:prstClr val="white"/>
                </a:solidFill>
                <a:latin typeface="Calibri" panose="020F0502020204030204"/>
              </a:rPr>
              <a:t>Est intéressée par les enseignements artistiques (pratique la musique et les arts plastiques)</a:t>
            </a:r>
          </a:p>
        </p:txBody>
      </p:sp>
      <p:graphicFrame>
        <p:nvGraphicFramePr>
          <p:cNvPr id="10" name="Tableau 9"/>
          <p:cNvGraphicFramePr>
            <a:graphicFrameLocks noGrp="1"/>
          </p:cNvGraphicFramePr>
          <p:nvPr>
            <p:extLst>
              <p:ext uri="{D42A27DB-BD31-4B8C-83A1-F6EECF244321}">
                <p14:modId xmlns:p14="http://schemas.microsoft.com/office/powerpoint/2010/main" val="1968560343"/>
              </p:ext>
            </p:extLst>
          </p:nvPr>
        </p:nvGraphicFramePr>
        <p:xfrm>
          <a:off x="4746500" y="1101290"/>
          <a:ext cx="3209832" cy="1278508"/>
        </p:xfrm>
        <a:graphic>
          <a:graphicData uri="http://schemas.openxmlformats.org/drawingml/2006/table">
            <a:tbl>
              <a:tblPr firstRow="1" bandRow="1">
                <a:tableStyleId>{21E4AEA4-8DFA-4A89-87EB-49C32662AFE0}</a:tableStyleId>
              </a:tblPr>
              <a:tblGrid>
                <a:gridCol w="615708">
                  <a:extLst>
                    <a:ext uri="{9D8B030D-6E8A-4147-A177-3AD203B41FA5}">
                      <a16:colId xmlns:a16="http://schemas.microsoft.com/office/drawing/2014/main" val="2940167787"/>
                    </a:ext>
                  </a:extLst>
                </a:gridCol>
                <a:gridCol w="2594124">
                  <a:extLst>
                    <a:ext uri="{9D8B030D-6E8A-4147-A177-3AD203B41FA5}">
                      <a16:colId xmlns:a16="http://schemas.microsoft.com/office/drawing/2014/main" val="2992142281"/>
                    </a:ext>
                  </a:extLst>
                </a:gridCol>
              </a:tblGrid>
              <a:tr h="406255">
                <a:tc>
                  <a:txBody>
                    <a:bodyPr/>
                    <a:lstStyle/>
                    <a:p>
                      <a:pPr algn="ctr"/>
                      <a:r>
                        <a:rPr lang="fr-FR" sz="1400" dirty="0" smtClean="0"/>
                        <a:t>Rang</a:t>
                      </a:r>
                      <a:endParaRPr lang="fr-FR" sz="1400" dirty="0"/>
                    </a:p>
                  </a:txBody>
                  <a:tcPr marL="68580" marR="68580" marT="34290" marB="34290"/>
                </a:tc>
                <a:tc>
                  <a:txBody>
                    <a:bodyPr/>
                    <a:lstStyle/>
                    <a:p>
                      <a:pPr algn="ctr"/>
                      <a:r>
                        <a:rPr lang="fr-FR" sz="1400" dirty="0" err="1" smtClean="0"/>
                        <a:t>Voeux</a:t>
                      </a:r>
                      <a:r>
                        <a:rPr lang="fr-FR" sz="1400" dirty="0" smtClean="0"/>
                        <a:t> </a:t>
                      </a:r>
                      <a:r>
                        <a:rPr lang="fr-FR" sz="1400" baseline="0" dirty="0" smtClean="0"/>
                        <a:t>formulés</a:t>
                      </a:r>
                      <a:endParaRPr lang="fr-FR" sz="1400" dirty="0"/>
                    </a:p>
                  </a:txBody>
                  <a:tcPr marL="68580" marR="68580" marT="34290" marB="34290"/>
                </a:tc>
                <a:extLst>
                  <a:ext uri="{0D108BD9-81ED-4DB2-BD59-A6C34878D82A}">
                    <a16:rowId xmlns:a16="http://schemas.microsoft.com/office/drawing/2014/main" val="3956259856"/>
                  </a:ext>
                </a:extLst>
              </a:tr>
              <a:tr h="290751">
                <a:tc>
                  <a:txBody>
                    <a:bodyPr/>
                    <a:lstStyle/>
                    <a:p>
                      <a:pPr algn="ctr"/>
                      <a:r>
                        <a:rPr lang="fr-FR" sz="1400" dirty="0" smtClean="0"/>
                        <a:t>1</a:t>
                      </a:r>
                      <a:endParaRPr lang="fr-FR" sz="1400" b="1" dirty="0"/>
                    </a:p>
                  </a:txBody>
                  <a:tcPr marL="68580" marR="68580" marT="34290" marB="34290"/>
                </a:tc>
                <a:tc>
                  <a:txBody>
                    <a:bodyPr/>
                    <a:lstStyle/>
                    <a:p>
                      <a:r>
                        <a:rPr lang="fr-FR" sz="1400" dirty="0" smtClean="0">
                          <a:solidFill>
                            <a:srgbClr val="00B050"/>
                          </a:solidFill>
                        </a:rPr>
                        <a:t>2de GT/</a:t>
                      </a:r>
                      <a:r>
                        <a:rPr lang="fr-FR" sz="1400" baseline="0" dirty="0" smtClean="0">
                          <a:solidFill>
                            <a:srgbClr val="00B050"/>
                          </a:solidFill>
                        </a:rPr>
                        <a:t> </a:t>
                      </a:r>
                      <a:r>
                        <a:rPr lang="fr-FR" sz="1400" dirty="0" smtClean="0">
                          <a:solidFill>
                            <a:srgbClr val="00B050"/>
                          </a:solidFill>
                        </a:rPr>
                        <a:t>Henri-IV</a:t>
                      </a:r>
                      <a:endParaRPr lang="fr-FR" sz="1400" i="0" dirty="0">
                        <a:solidFill>
                          <a:srgbClr val="00B050"/>
                        </a:solidFill>
                      </a:endParaRPr>
                    </a:p>
                  </a:txBody>
                  <a:tcPr marL="68580" marR="68580" marT="34290" marB="34290"/>
                </a:tc>
                <a:extLst>
                  <a:ext uri="{0D108BD9-81ED-4DB2-BD59-A6C34878D82A}">
                    <a16:rowId xmlns:a16="http://schemas.microsoft.com/office/drawing/2014/main" val="2926226591"/>
                  </a:ext>
                </a:extLst>
              </a:tr>
              <a:tr h="290751">
                <a:tc>
                  <a:txBody>
                    <a:bodyPr/>
                    <a:lstStyle/>
                    <a:p>
                      <a:pPr algn="ctr"/>
                      <a:r>
                        <a:rPr lang="fr-FR" sz="1400" dirty="0" smtClean="0"/>
                        <a:t>2</a:t>
                      </a:r>
                      <a:endParaRPr lang="fr-FR" sz="1400" b="1" dirty="0"/>
                    </a:p>
                  </a:txBody>
                  <a:tcPr marL="68580" marR="68580" marT="34290" marB="34290"/>
                </a:tc>
                <a:tc>
                  <a:txBody>
                    <a:bodyPr/>
                    <a:lstStyle/>
                    <a:p>
                      <a:r>
                        <a:rPr lang="fr-FR" sz="1400" baseline="0" dirty="0" smtClean="0">
                          <a:solidFill>
                            <a:srgbClr val="00B050"/>
                          </a:solidFill>
                        </a:rPr>
                        <a:t>2de GT SI Britannique/ Balzac</a:t>
                      </a:r>
                      <a:endParaRPr lang="fr-FR" sz="1400" i="1" dirty="0">
                        <a:solidFill>
                          <a:srgbClr val="00B050"/>
                        </a:solidFill>
                      </a:endParaRPr>
                    </a:p>
                  </a:txBody>
                  <a:tcPr marL="68580" marR="68580" marT="34290" marB="34290"/>
                </a:tc>
                <a:extLst>
                  <a:ext uri="{0D108BD9-81ED-4DB2-BD59-A6C34878D82A}">
                    <a16:rowId xmlns:a16="http://schemas.microsoft.com/office/drawing/2014/main" val="2170815684"/>
                  </a:ext>
                </a:extLst>
              </a:tr>
              <a:tr h="290751">
                <a:tc>
                  <a:txBody>
                    <a:bodyPr/>
                    <a:lstStyle/>
                    <a:p>
                      <a:pPr algn="ctr"/>
                      <a:r>
                        <a:rPr lang="fr-FR" sz="1400" dirty="0" smtClean="0"/>
                        <a:t>3</a:t>
                      </a:r>
                      <a:endParaRPr lang="fr-FR" sz="1400" b="1" dirty="0"/>
                    </a:p>
                  </a:txBody>
                  <a:tcPr marL="68580" marR="68580" marT="34290" marB="34290"/>
                </a:tc>
                <a:tc>
                  <a:txBody>
                    <a:bodyPr/>
                    <a:lstStyle/>
                    <a:p>
                      <a:r>
                        <a:rPr lang="fr-FR" sz="1400" baseline="0" dirty="0" smtClean="0">
                          <a:solidFill>
                            <a:srgbClr val="00B050"/>
                          </a:solidFill>
                        </a:rPr>
                        <a:t>2de GT DC musique Racine</a:t>
                      </a:r>
                      <a:endParaRPr lang="fr-FR" sz="1400" i="1" dirty="0">
                        <a:solidFill>
                          <a:srgbClr val="00B050"/>
                        </a:solidFill>
                      </a:endParaRPr>
                    </a:p>
                  </a:txBody>
                  <a:tcPr marL="68580" marR="68580" marT="34290" marB="34290"/>
                </a:tc>
                <a:extLst>
                  <a:ext uri="{0D108BD9-81ED-4DB2-BD59-A6C34878D82A}">
                    <a16:rowId xmlns:a16="http://schemas.microsoft.com/office/drawing/2014/main" val="2374667641"/>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763660556"/>
              </p:ext>
            </p:extLst>
          </p:nvPr>
        </p:nvGraphicFramePr>
        <p:xfrm>
          <a:off x="4771506" y="2480664"/>
          <a:ext cx="3232122" cy="1892657"/>
        </p:xfrm>
        <a:graphic>
          <a:graphicData uri="http://schemas.openxmlformats.org/drawingml/2006/table">
            <a:tbl>
              <a:tblPr firstRow="1" bandRow="1">
                <a:tableStyleId>{21E4AEA4-8DFA-4A89-87EB-49C32662AFE0}</a:tableStyleId>
              </a:tblPr>
              <a:tblGrid>
                <a:gridCol w="619984">
                  <a:extLst>
                    <a:ext uri="{9D8B030D-6E8A-4147-A177-3AD203B41FA5}">
                      <a16:colId xmlns:a16="http://schemas.microsoft.com/office/drawing/2014/main" val="2940167787"/>
                    </a:ext>
                  </a:extLst>
                </a:gridCol>
                <a:gridCol w="2612138">
                  <a:extLst>
                    <a:ext uri="{9D8B030D-6E8A-4147-A177-3AD203B41FA5}">
                      <a16:colId xmlns:a16="http://schemas.microsoft.com/office/drawing/2014/main" val="2992142281"/>
                    </a:ext>
                  </a:extLst>
                </a:gridCol>
              </a:tblGrid>
              <a:tr h="309712">
                <a:tc>
                  <a:txBody>
                    <a:bodyPr/>
                    <a:lstStyle/>
                    <a:p>
                      <a:pPr algn="ctr"/>
                      <a:r>
                        <a:rPr lang="fr-FR" sz="1400" dirty="0" smtClean="0"/>
                        <a:t>Rang</a:t>
                      </a:r>
                      <a:endParaRPr lang="fr-FR" sz="1400" dirty="0"/>
                    </a:p>
                  </a:txBody>
                  <a:tcPr marL="68580" marR="68580" marT="34290" marB="34290"/>
                </a:tc>
                <a:tc>
                  <a:txBody>
                    <a:bodyPr/>
                    <a:lstStyle/>
                    <a:p>
                      <a:pPr algn="ctr"/>
                      <a:r>
                        <a:rPr lang="fr-FR" sz="1400" dirty="0" err="1" smtClean="0"/>
                        <a:t>Voeux</a:t>
                      </a:r>
                      <a:r>
                        <a:rPr lang="fr-FR" sz="1400" dirty="0" smtClean="0"/>
                        <a:t> </a:t>
                      </a:r>
                      <a:r>
                        <a:rPr lang="fr-FR" sz="1400" baseline="0" dirty="0" smtClean="0"/>
                        <a:t>formulés</a:t>
                      </a:r>
                      <a:endParaRPr lang="fr-FR" sz="1400" dirty="0"/>
                    </a:p>
                  </a:txBody>
                  <a:tcPr marL="68580" marR="68580" marT="34290" marB="34290"/>
                </a:tc>
                <a:extLst>
                  <a:ext uri="{0D108BD9-81ED-4DB2-BD59-A6C34878D82A}">
                    <a16:rowId xmlns:a16="http://schemas.microsoft.com/office/drawing/2014/main" val="3956259856"/>
                  </a:ext>
                </a:extLst>
              </a:tr>
              <a:tr h="255652">
                <a:tc>
                  <a:txBody>
                    <a:bodyPr/>
                    <a:lstStyle/>
                    <a:p>
                      <a:pPr algn="ctr"/>
                      <a:r>
                        <a:rPr lang="fr-FR" sz="1400" dirty="0" smtClean="0"/>
                        <a:t>1</a:t>
                      </a:r>
                      <a:endParaRPr lang="fr-FR" sz="1400" b="1" dirty="0"/>
                    </a:p>
                  </a:txBody>
                  <a:tcPr marL="68580" marR="68580" marT="34290" marB="34290"/>
                </a:tc>
                <a:tc>
                  <a:txBody>
                    <a:bodyPr/>
                    <a:lstStyle/>
                    <a:p>
                      <a:r>
                        <a:rPr lang="fr-FR" sz="1400" dirty="0" smtClean="0">
                          <a:solidFill>
                            <a:srgbClr val="00B050"/>
                          </a:solidFill>
                        </a:rPr>
                        <a:t>2de</a:t>
                      </a:r>
                      <a:r>
                        <a:rPr lang="fr-FR" sz="1400" baseline="0" dirty="0" smtClean="0">
                          <a:solidFill>
                            <a:srgbClr val="00B050"/>
                          </a:solidFill>
                        </a:rPr>
                        <a:t> GT </a:t>
                      </a:r>
                      <a:r>
                        <a:rPr lang="fr-FR" sz="1400" dirty="0" smtClean="0">
                          <a:solidFill>
                            <a:srgbClr val="00B050"/>
                          </a:solidFill>
                        </a:rPr>
                        <a:t>SI</a:t>
                      </a:r>
                      <a:r>
                        <a:rPr lang="fr-FR" sz="1400" baseline="0" dirty="0" smtClean="0">
                          <a:solidFill>
                            <a:srgbClr val="00B050"/>
                          </a:solidFill>
                        </a:rPr>
                        <a:t> britannique/ Balzac</a:t>
                      </a:r>
                      <a:endParaRPr lang="fr-FR" sz="1400" i="0" dirty="0">
                        <a:solidFill>
                          <a:srgbClr val="00B050"/>
                        </a:solidFill>
                      </a:endParaRPr>
                    </a:p>
                  </a:txBody>
                  <a:tcPr marL="68580" marR="68580" marT="34290" marB="34290"/>
                </a:tc>
                <a:extLst>
                  <a:ext uri="{0D108BD9-81ED-4DB2-BD59-A6C34878D82A}">
                    <a16:rowId xmlns:a16="http://schemas.microsoft.com/office/drawing/2014/main" val="2926226591"/>
                  </a:ext>
                </a:extLst>
              </a:tr>
              <a:tr h="455185">
                <a:tc>
                  <a:txBody>
                    <a:bodyPr/>
                    <a:lstStyle/>
                    <a:p>
                      <a:pPr algn="ctr"/>
                      <a:r>
                        <a:rPr lang="fr-FR" sz="1400" b="0" dirty="0" smtClean="0"/>
                        <a:t>2</a:t>
                      </a:r>
                      <a:endParaRPr lang="fr-FR" sz="1400" b="1" dirty="0"/>
                    </a:p>
                  </a:txBody>
                  <a:tcPr marL="68580" marR="68580" marT="34290" marB="34290"/>
                </a:tc>
                <a:tc>
                  <a:txBody>
                    <a:bodyPr/>
                    <a:lstStyle/>
                    <a:p>
                      <a:r>
                        <a:rPr lang="fr-FR" sz="1400" baseline="0" dirty="0" smtClean="0">
                          <a:solidFill>
                            <a:srgbClr val="00B050"/>
                          </a:solidFill>
                        </a:rPr>
                        <a:t>2de GT DC musique Racine</a:t>
                      </a:r>
                      <a:endParaRPr lang="fr-FR" sz="1400" i="1" dirty="0">
                        <a:solidFill>
                          <a:srgbClr val="00B050"/>
                        </a:solidFill>
                      </a:endParaRPr>
                    </a:p>
                  </a:txBody>
                  <a:tcPr marL="68580" marR="68580" marT="34290" marB="34290"/>
                </a:tc>
                <a:extLst>
                  <a:ext uri="{0D108BD9-81ED-4DB2-BD59-A6C34878D82A}">
                    <a16:rowId xmlns:a16="http://schemas.microsoft.com/office/drawing/2014/main" val="2374667641"/>
                  </a:ext>
                </a:extLst>
              </a:tr>
              <a:tr h="255652">
                <a:tc>
                  <a:txBody>
                    <a:bodyPr/>
                    <a:lstStyle/>
                    <a:p>
                      <a:pPr algn="ctr"/>
                      <a:r>
                        <a:rPr lang="fr-FR" sz="1400" b="0" dirty="0" smtClean="0"/>
                        <a:t>3</a:t>
                      </a:r>
                      <a:endParaRPr lang="fr-FR" sz="1400" b="1" dirty="0"/>
                    </a:p>
                  </a:txBody>
                  <a:tcPr marL="68580" marR="68580" marT="34290" marB="34290"/>
                </a:tc>
                <a:tc>
                  <a:txBody>
                    <a:bodyPr/>
                    <a:lstStyle/>
                    <a:p>
                      <a:r>
                        <a:rPr lang="fr-FR" sz="1400" dirty="0" smtClean="0"/>
                        <a:t>2de</a:t>
                      </a:r>
                      <a:r>
                        <a:rPr lang="fr-FR" sz="1400" baseline="0" dirty="0" smtClean="0"/>
                        <a:t> GT/</a:t>
                      </a:r>
                      <a:r>
                        <a:rPr lang="fr-FR" sz="1400" dirty="0" smtClean="0"/>
                        <a:t> Germain (secteur 2)</a:t>
                      </a:r>
                      <a:endParaRPr lang="fr-FR" sz="1400" i="1" dirty="0"/>
                    </a:p>
                  </a:txBody>
                  <a:tcPr marL="68580" marR="68580" marT="34290" marB="34290"/>
                </a:tc>
                <a:extLst>
                  <a:ext uri="{0D108BD9-81ED-4DB2-BD59-A6C34878D82A}">
                    <a16:rowId xmlns:a16="http://schemas.microsoft.com/office/drawing/2014/main" val="3106759428"/>
                  </a:ext>
                </a:extLst>
              </a:tr>
              <a:tr h="255652">
                <a:tc>
                  <a:txBody>
                    <a:bodyPr/>
                    <a:lstStyle/>
                    <a:p>
                      <a:pPr algn="ctr"/>
                      <a:r>
                        <a:rPr lang="fr-FR" sz="1400" b="0" dirty="0" smtClean="0"/>
                        <a:t>4</a:t>
                      </a:r>
                      <a:endParaRPr lang="fr-FR" sz="1400" b="1" dirty="0"/>
                    </a:p>
                  </a:txBody>
                  <a:tcPr marL="68580" marR="68580" marT="34290" marB="34290"/>
                </a:tc>
                <a:tc>
                  <a:txBody>
                    <a:bodyPr/>
                    <a:lstStyle/>
                    <a:p>
                      <a:r>
                        <a:rPr lang="fr-FR" sz="1400" i="0" dirty="0" smtClean="0"/>
                        <a:t>2de GT/ Charlemagne</a:t>
                      </a:r>
                      <a:r>
                        <a:rPr lang="fr-FR" sz="1400" i="0" baseline="0" dirty="0" smtClean="0"/>
                        <a:t> (secteur 2)</a:t>
                      </a:r>
                      <a:endParaRPr lang="fr-FR" sz="1400" i="0" dirty="0"/>
                    </a:p>
                  </a:txBody>
                  <a:tcPr marL="68580" marR="68580" marT="34290" marB="34290"/>
                </a:tc>
                <a:extLst>
                  <a:ext uri="{0D108BD9-81ED-4DB2-BD59-A6C34878D82A}">
                    <a16:rowId xmlns:a16="http://schemas.microsoft.com/office/drawing/2014/main" val="3691791686"/>
                  </a:ext>
                </a:extLst>
              </a:tr>
              <a:tr h="255652">
                <a:tc>
                  <a:txBody>
                    <a:bodyPr/>
                    <a:lstStyle/>
                    <a:p>
                      <a:pPr algn="ctr"/>
                      <a:r>
                        <a:rPr lang="fr-FR" sz="1400" b="0" dirty="0" smtClean="0"/>
                        <a:t>5</a:t>
                      </a:r>
                      <a:endParaRPr lang="fr-FR" sz="14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dirty="0" smtClean="0">
                          <a:solidFill>
                            <a:srgbClr val="0070C0"/>
                          </a:solidFill>
                        </a:rPr>
                        <a:t>2de GT/ Turgot (secteur 1)</a:t>
                      </a:r>
                      <a:endParaRPr lang="fr-FR" sz="1400" i="1" dirty="0" smtClean="0">
                        <a:solidFill>
                          <a:srgbClr val="0070C0"/>
                        </a:solidFill>
                      </a:endParaRPr>
                    </a:p>
                  </a:txBody>
                  <a:tcPr marL="68580" marR="68580" marT="34290" marB="34290"/>
                </a:tc>
                <a:extLst>
                  <a:ext uri="{0D108BD9-81ED-4DB2-BD59-A6C34878D82A}">
                    <a16:rowId xmlns:a16="http://schemas.microsoft.com/office/drawing/2014/main" val="388146843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490625734"/>
              </p:ext>
            </p:extLst>
          </p:nvPr>
        </p:nvGraphicFramePr>
        <p:xfrm>
          <a:off x="4771507" y="4474186"/>
          <a:ext cx="3232122" cy="2320967"/>
        </p:xfrm>
        <a:graphic>
          <a:graphicData uri="http://schemas.openxmlformats.org/drawingml/2006/table">
            <a:tbl>
              <a:tblPr firstRow="1" bandRow="1">
                <a:tableStyleId>{21E4AEA4-8DFA-4A89-87EB-49C32662AFE0}</a:tableStyleId>
              </a:tblPr>
              <a:tblGrid>
                <a:gridCol w="619984">
                  <a:extLst>
                    <a:ext uri="{9D8B030D-6E8A-4147-A177-3AD203B41FA5}">
                      <a16:colId xmlns:a16="http://schemas.microsoft.com/office/drawing/2014/main" val="2940167787"/>
                    </a:ext>
                  </a:extLst>
                </a:gridCol>
                <a:gridCol w="2612138">
                  <a:extLst>
                    <a:ext uri="{9D8B030D-6E8A-4147-A177-3AD203B41FA5}">
                      <a16:colId xmlns:a16="http://schemas.microsoft.com/office/drawing/2014/main" val="2992142281"/>
                    </a:ext>
                  </a:extLst>
                </a:gridCol>
              </a:tblGrid>
              <a:tr h="472635">
                <a:tc>
                  <a:txBody>
                    <a:bodyPr/>
                    <a:lstStyle/>
                    <a:p>
                      <a:pPr algn="ctr"/>
                      <a:r>
                        <a:rPr lang="fr-FR" sz="1400" dirty="0" smtClean="0"/>
                        <a:t>Rang</a:t>
                      </a:r>
                      <a:endParaRPr lang="fr-FR" sz="1400" dirty="0"/>
                    </a:p>
                  </a:txBody>
                  <a:tcPr marL="68580" marR="68580" marT="34290" marB="34290"/>
                </a:tc>
                <a:tc>
                  <a:txBody>
                    <a:bodyPr/>
                    <a:lstStyle/>
                    <a:p>
                      <a:pPr algn="ctr"/>
                      <a:r>
                        <a:rPr lang="fr-FR" sz="1400" dirty="0" err="1" smtClean="0"/>
                        <a:t>Voeux</a:t>
                      </a:r>
                      <a:r>
                        <a:rPr lang="fr-FR" sz="1400" dirty="0" smtClean="0"/>
                        <a:t> </a:t>
                      </a:r>
                      <a:r>
                        <a:rPr lang="fr-FR" sz="1400" baseline="0" dirty="0" smtClean="0"/>
                        <a:t>formulés</a:t>
                      </a:r>
                      <a:endParaRPr lang="fr-FR" sz="1400" dirty="0"/>
                    </a:p>
                  </a:txBody>
                  <a:tcPr marL="68580" marR="68580" marT="34290" marB="34290"/>
                </a:tc>
                <a:extLst>
                  <a:ext uri="{0D108BD9-81ED-4DB2-BD59-A6C34878D82A}">
                    <a16:rowId xmlns:a16="http://schemas.microsoft.com/office/drawing/2014/main" val="3956259856"/>
                  </a:ext>
                </a:extLst>
              </a:tr>
              <a:tr h="338258">
                <a:tc>
                  <a:txBody>
                    <a:bodyPr/>
                    <a:lstStyle/>
                    <a:p>
                      <a:pPr algn="ctr"/>
                      <a:r>
                        <a:rPr lang="fr-FR" sz="1400" dirty="0" smtClean="0"/>
                        <a:t>1</a:t>
                      </a:r>
                      <a:endParaRPr lang="fr-FR" sz="1400" b="1" dirty="0"/>
                    </a:p>
                  </a:txBody>
                  <a:tcPr marL="68580" marR="68580" marT="34290" marB="34290"/>
                </a:tc>
                <a:tc>
                  <a:txBody>
                    <a:bodyPr/>
                    <a:lstStyle/>
                    <a:p>
                      <a:r>
                        <a:rPr lang="fr-FR" sz="1400" dirty="0" smtClean="0">
                          <a:solidFill>
                            <a:srgbClr val="0070C0"/>
                          </a:solidFill>
                        </a:rPr>
                        <a:t>2de GT/</a:t>
                      </a:r>
                      <a:r>
                        <a:rPr lang="fr-FR" sz="1400" baseline="0" dirty="0" smtClean="0">
                          <a:solidFill>
                            <a:srgbClr val="0070C0"/>
                          </a:solidFill>
                        </a:rPr>
                        <a:t> </a:t>
                      </a:r>
                      <a:r>
                        <a:rPr lang="fr-FR" sz="1400" dirty="0" smtClean="0">
                          <a:solidFill>
                            <a:srgbClr val="0070C0"/>
                          </a:solidFill>
                        </a:rPr>
                        <a:t>Turgot (secteur 1)</a:t>
                      </a:r>
                      <a:endParaRPr lang="fr-FR" sz="1400" i="1" dirty="0">
                        <a:solidFill>
                          <a:srgbClr val="0070C0"/>
                        </a:solidFill>
                      </a:endParaRPr>
                    </a:p>
                  </a:txBody>
                  <a:tcPr marL="68580" marR="68580" marT="34290" marB="34290"/>
                </a:tc>
                <a:extLst>
                  <a:ext uri="{0D108BD9-81ED-4DB2-BD59-A6C34878D82A}">
                    <a16:rowId xmlns:a16="http://schemas.microsoft.com/office/drawing/2014/main" val="2926226591"/>
                  </a:ext>
                </a:extLst>
              </a:tr>
              <a:tr h="338258">
                <a:tc>
                  <a:txBody>
                    <a:bodyPr/>
                    <a:lstStyle/>
                    <a:p>
                      <a:pPr algn="ctr"/>
                      <a:r>
                        <a:rPr lang="fr-FR" sz="1400" b="0" dirty="0" smtClean="0"/>
                        <a:t>2</a:t>
                      </a:r>
                      <a:endParaRPr lang="fr-FR" sz="1400" b="1" dirty="0"/>
                    </a:p>
                  </a:txBody>
                  <a:tcPr marL="68580" marR="68580" marT="34290" marB="34290"/>
                </a:tc>
                <a:tc>
                  <a:txBody>
                    <a:bodyPr/>
                    <a:lstStyle/>
                    <a:p>
                      <a:r>
                        <a:rPr lang="fr-FR" sz="1400" baseline="0" dirty="0" smtClean="0">
                          <a:solidFill>
                            <a:srgbClr val="00B050"/>
                          </a:solidFill>
                        </a:rPr>
                        <a:t>2de GT SI Britannique/ Balzac</a:t>
                      </a:r>
                      <a:endParaRPr lang="fr-FR" sz="1400" i="1" dirty="0">
                        <a:solidFill>
                          <a:srgbClr val="00B050"/>
                        </a:solidFill>
                      </a:endParaRPr>
                    </a:p>
                  </a:txBody>
                  <a:tcPr marL="68580" marR="68580" marT="34290" marB="34290"/>
                </a:tc>
                <a:extLst>
                  <a:ext uri="{0D108BD9-81ED-4DB2-BD59-A6C34878D82A}">
                    <a16:rowId xmlns:a16="http://schemas.microsoft.com/office/drawing/2014/main" val="2374667641"/>
                  </a:ext>
                </a:extLst>
              </a:tr>
              <a:tr h="338258">
                <a:tc>
                  <a:txBody>
                    <a:bodyPr/>
                    <a:lstStyle/>
                    <a:p>
                      <a:pPr algn="ctr"/>
                      <a:r>
                        <a:rPr lang="fr-FR" sz="1400" b="0" dirty="0" smtClean="0"/>
                        <a:t>3</a:t>
                      </a:r>
                      <a:endParaRPr lang="fr-FR" sz="1400" b="1" dirty="0"/>
                    </a:p>
                  </a:txBody>
                  <a:tcPr marL="68580" marR="68580" marT="34290" marB="34290"/>
                </a:tc>
                <a:tc>
                  <a:txBody>
                    <a:bodyPr/>
                    <a:lstStyle/>
                    <a:p>
                      <a:r>
                        <a:rPr lang="fr-FR" sz="1400" dirty="0" smtClean="0">
                          <a:solidFill>
                            <a:srgbClr val="00B050"/>
                          </a:solidFill>
                        </a:rPr>
                        <a:t>2de GT/</a:t>
                      </a:r>
                      <a:r>
                        <a:rPr lang="fr-FR" sz="1400" baseline="0" dirty="0" smtClean="0">
                          <a:solidFill>
                            <a:srgbClr val="00B050"/>
                          </a:solidFill>
                        </a:rPr>
                        <a:t> </a:t>
                      </a:r>
                      <a:r>
                        <a:rPr lang="fr-FR" sz="1400" dirty="0" smtClean="0">
                          <a:solidFill>
                            <a:srgbClr val="00B050"/>
                          </a:solidFill>
                        </a:rPr>
                        <a:t>Henri-IV</a:t>
                      </a:r>
                      <a:endParaRPr lang="fr-FR" sz="1400" i="0" dirty="0" smtClean="0">
                        <a:solidFill>
                          <a:srgbClr val="00B05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400" i="1" dirty="0" smtClean="0">
                        <a:solidFill>
                          <a:srgbClr val="FF0000"/>
                        </a:solidFill>
                      </a:endParaRPr>
                    </a:p>
                  </a:txBody>
                  <a:tcPr marL="68580" marR="68580" marT="34290" marB="34290"/>
                </a:tc>
                <a:extLst>
                  <a:ext uri="{0D108BD9-81ED-4DB2-BD59-A6C34878D82A}">
                    <a16:rowId xmlns:a16="http://schemas.microsoft.com/office/drawing/2014/main" val="3106759428"/>
                  </a:ext>
                </a:extLst>
              </a:tr>
              <a:tr h="338258">
                <a:tc>
                  <a:txBody>
                    <a:bodyPr/>
                    <a:lstStyle/>
                    <a:p>
                      <a:pPr algn="ctr"/>
                      <a:r>
                        <a:rPr lang="fr-FR" sz="1400" b="0" dirty="0" smtClean="0"/>
                        <a:t>4</a:t>
                      </a:r>
                      <a:endParaRPr lang="fr-FR" sz="1400" b="1" dirty="0"/>
                    </a:p>
                  </a:txBody>
                  <a:tcPr marL="68580" marR="68580" marT="34290" marB="34290"/>
                </a:tc>
                <a:tc>
                  <a:txBody>
                    <a:bodyPr/>
                    <a:lstStyle/>
                    <a:p>
                      <a:r>
                        <a:rPr lang="fr-FR" sz="1400" i="0" dirty="0" smtClean="0"/>
                        <a:t>2de GT/ Charlemagne</a:t>
                      </a:r>
                      <a:r>
                        <a:rPr lang="fr-FR" sz="1400" i="0" baseline="0" dirty="0" smtClean="0"/>
                        <a:t> (secteur 2)</a:t>
                      </a:r>
                      <a:endParaRPr lang="fr-FR" sz="1400" i="0" dirty="0"/>
                    </a:p>
                  </a:txBody>
                  <a:tcPr marL="68580" marR="68580" marT="34290" marB="34290"/>
                </a:tc>
                <a:extLst>
                  <a:ext uri="{0D108BD9-81ED-4DB2-BD59-A6C34878D82A}">
                    <a16:rowId xmlns:a16="http://schemas.microsoft.com/office/drawing/2014/main" val="3691791686"/>
                  </a:ext>
                </a:extLst>
              </a:tr>
              <a:tr h="338258">
                <a:tc>
                  <a:txBody>
                    <a:bodyPr/>
                    <a:lstStyle/>
                    <a:p>
                      <a:pPr algn="ctr"/>
                      <a:r>
                        <a:rPr lang="fr-FR" sz="1400" b="0" dirty="0" smtClean="0"/>
                        <a:t>5</a:t>
                      </a:r>
                      <a:endParaRPr lang="fr-FR" sz="1400" b="1" dirty="0"/>
                    </a:p>
                  </a:txBody>
                  <a:tcPr marL="68580" marR="68580" marT="34290" marB="34290"/>
                </a:tc>
                <a:tc>
                  <a:txBody>
                    <a:bodyPr/>
                    <a:lstStyle/>
                    <a:p>
                      <a:r>
                        <a:rPr lang="fr-FR" sz="1400" baseline="0" dirty="0" smtClean="0">
                          <a:solidFill>
                            <a:srgbClr val="00B050"/>
                          </a:solidFill>
                        </a:rPr>
                        <a:t>2de GT DC musique Racine</a:t>
                      </a:r>
                      <a:endParaRPr lang="fr-FR" sz="1400" i="1" dirty="0">
                        <a:solidFill>
                          <a:srgbClr val="00B050"/>
                        </a:solidFill>
                      </a:endParaRPr>
                    </a:p>
                  </a:txBody>
                  <a:tcPr marL="68580" marR="68580" marT="34290" marB="34290"/>
                </a:tc>
                <a:extLst>
                  <a:ext uri="{0D108BD9-81ED-4DB2-BD59-A6C34878D82A}">
                    <a16:rowId xmlns:a16="http://schemas.microsoft.com/office/drawing/2014/main" val="3881468438"/>
                  </a:ext>
                </a:extLst>
              </a:tr>
            </a:tbl>
          </a:graphicData>
        </a:graphic>
      </p:graphicFrame>
      <p:grpSp>
        <p:nvGrpSpPr>
          <p:cNvPr id="13" name="Groupe 12"/>
          <p:cNvGrpSpPr/>
          <p:nvPr/>
        </p:nvGrpSpPr>
        <p:grpSpPr>
          <a:xfrm>
            <a:off x="8078280" y="1571163"/>
            <a:ext cx="2417379" cy="646331"/>
            <a:chOff x="2050657" y="5975131"/>
            <a:chExt cx="6835840" cy="646331"/>
          </a:xfrm>
        </p:grpSpPr>
        <p:sp>
          <p:nvSpPr>
            <p:cNvPr id="14" name="Flèche droite rayée 13"/>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050">
                <a:solidFill>
                  <a:prstClr val="white"/>
                </a:solidFill>
                <a:latin typeface="Calibri" panose="020F0502020204030204"/>
              </a:endParaRPr>
            </a:p>
          </p:txBody>
        </p:sp>
        <p:sp>
          <p:nvSpPr>
            <p:cNvPr id="15" name="ZoneTexte 14"/>
            <p:cNvSpPr txBox="1"/>
            <p:nvPr/>
          </p:nvSpPr>
          <p:spPr>
            <a:xfrm>
              <a:off x="2632842" y="5975131"/>
              <a:ext cx="6253655" cy="646331"/>
            </a:xfrm>
            <a:prstGeom prst="rect">
              <a:avLst/>
            </a:prstGeom>
            <a:noFill/>
          </p:spPr>
          <p:txBody>
            <a:bodyPr wrap="square" rtlCol="0">
              <a:spAutoFit/>
            </a:bodyPr>
            <a:lstStyle/>
            <a:p>
              <a:pPr algn="just"/>
              <a:r>
                <a:rPr lang="fr-FR" sz="1200" b="1" i="1" dirty="0">
                  <a:solidFill>
                    <a:srgbClr val="FF0000"/>
                  </a:solidFill>
                  <a:latin typeface="Calibri" panose="020F0502020204030204"/>
                </a:rPr>
                <a:t>Des vœux </a:t>
              </a:r>
              <a:r>
                <a:rPr lang="fr-FR" sz="1200" b="1" i="1" dirty="0" smtClean="0">
                  <a:solidFill>
                    <a:srgbClr val="FF0000"/>
                  </a:solidFill>
                  <a:latin typeface="Calibri" panose="020F0502020204030204"/>
                </a:rPr>
                <a:t>peu nombreux et uniquement </a:t>
              </a:r>
              <a:r>
                <a:rPr lang="fr-FR" sz="1200" b="1" i="1" dirty="0">
                  <a:solidFill>
                    <a:srgbClr val="FF0000"/>
                  </a:solidFill>
                  <a:latin typeface="Calibri" panose="020F0502020204030204"/>
                </a:rPr>
                <a:t>formulés sur des cursus spécifiques</a:t>
              </a:r>
            </a:p>
          </p:txBody>
        </p:sp>
      </p:grpSp>
      <p:grpSp>
        <p:nvGrpSpPr>
          <p:cNvPr id="16" name="Groupe 15"/>
          <p:cNvGrpSpPr/>
          <p:nvPr/>
        </p:nvGrpSpPr>
        <p:grpSpPr>
          <a:xfrm>
            <a:off x="8078280" y="3125845"/>
            <a:ext cx="2417379" cy="646331"/>
            <a:chOff x="2050657" y="5975131"/>
            <a:chExt cx="6835840" cy="646331"/>
          </a:xfrm>
        </p:grpSpPr>
        <p:sp>
          <p:nvSpPr>
            <p:cNvPr id="17" name="Flèche droite rayée 16"/>
            <p:cNvSpPr/>
            <p:nvPr/>
          </p:nvSpPr>
          <p:spPr>
            <a:xfrm>
              <a:off x="2050657" y="6063105"/>
              <a:ext cx="474452"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050">
                <a:solidFill>
                  <a:prstClr val="white"/>
                </a:solidFill>
                <a:latin typeface="Calibri" panose="020F0502020204030204"/>
              </a:endParaRPr>
            </a:p>
          </p:txBody>
        </p:sp>
        <p:sp>
          <p:nvSpPr>
            <p:cNvPr id="18" name="ZoneTexte 17"/>
            <p:cNvSpPr txBox="1"/>
            <p:nvPr/>
          </p:nvSpPr>
          <p:spPr>
            <a:xfrm>
              <a:off x="2632842" y="5975131"/>
              <a:ext cx="6253655" cy="646331"/>
            </a:xfrm>
            <a:prstGeom prst="rect">
              <a:avLst/>
            </a:prstGeom>
            <a:noFill/>
          </p:spPr>
          <p:txBody>
            <a:bodyPr wrap="square" rtlCol="0">
              <a:spAutoFit/>
            </a:bodyPr>
            <a:lstStyle/>
            <a:p>
              <a:pPr algn="just"/>
              <a:r>
                <a:rPr lang="fr-FR" sz="1200" b="1" i="1" dirty="0">
                  <a:solidFill>
                    <a:srgbClr val="FF0000"/>
                  </a:solidFill>
                  <a:latin typeface="Calibri" panose="020F0502020204030204"/>
                </a:rPr>
                <a:t>Des vœux trop restreints hors cursus spécifiques, notamment en secteur 1</a:t>
              </a:r>
            </a:p>
          </p:txBody>
        </p:sp>
      </p:grpSp>
      <p:grpSp>
        <p:nvGrpSpPr>
          <p:cNvPr id="19" name="Groupe 18"/>
          <p:cNvGrpSpPr/>
          <p:nvPr/>
        </p:nvGrpSpPr>
        <p:grpSpPr>
          <a:xfrm>
            <a:off x="8078280" y="5118496"/>
            <a:ext cx="3400603" cy="1384995"/>
            <a:chOff x="2050657" y="5975131"/>
            <a:chExt cx="9616191" cy="1384995"/>
          </a:xfrm>
        </p:grpSpPr>
        <p:sp>
          <p:nvSpPr>
            <p:cNvPr id="20" name="Flèche droite rayée 19"/>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050">
                <a:solidFill>
                  <a:prstClr val="white"/>
                </a:solidFill>
                <a:latin typeface="Calibri" panose="020F0502020204030204"/>
              </a:endParaRPr>
            </a:p>
          </p:txBody>
        </p:sp>
        <p:sp>
          <p:nvSpPr>
            <p:cNvPr id="21" name="ZoneTexte 20"/>
            <p:cNvSpPr txBox="1"/>
            <p:nvPr/>
          </p:nvSpPr>
          <p:spPr>
            <a:xfrm>
              <a:off x="2775770" y="5975131"/>
              <a:ext cx="8891078" cy="1384995"/>
            </a:xfrm>
            <a:prstGeom prst="rect">
              <a:avLst/>
            </a:prstGeom>
            <a:noFill/>
          </p:spPr>
          <p:txBody>
            <a:bodyPr wrap="square" rtlCol="0">
              <a:spAutoFit/>
            </a:bodyPr>
            <a:lstStyle/>
            <a:p>
              <a:pPr algn="just"/>
              <a:r>
                <a:rPr lang="fr-FR" sz="1200" b="1" i="1" dirty="0">
                  <a:solidFill>
                    <a:srgbClr val="FF0000"/>
                  </a:solidFill>
                  <a:latin typeface="Calibri" panose="020F0502020204030204"/>
                </a:rPr>
                <a:t>Des vœux en cursus spécifique non </a:t>
              </a:r>
              <a:r>
                <a:rPr lang="fr-FR" sz="1200" b="1" i="1" dirty="0" smtClean="0">
                  <a:solidFill>
                    <a:srgbClr val="FF0000"/>
                  </a:solidFill>
                  <a:latin typeface="Calibri" panose="020F0502020204030204"/>
                </a:rPr>
                <a:t>conformes (ordre non respecté : le vœu Henri-IV n’est pas en vœu 1, les vœux en cursus spécifiques ne sont pas en tête de liste et des vœux sur des Seconde « ordinaires » sont intercalés + des </a:t>
              </a:r>
              <a:r>
                <a:rPr lang="fr-FR" sz="1200" b="1" i="1" dirty="0">
                  <a:solidFill>
                    <a:srgbClr val="FF0000"/>
                  </a:solidFill>
                  <a:latin typeface="Calibri" panose="020F0502020204030204"/>
                </a:rPr>
                <a:t>vœux trop </a:t>
              </a:r>
              <a:r>
                <a:rPr lang="fr-FR" sz="1200" b="1" i="1" dirty="0" smtClean="0">
                  <a:solidFill>
                    <a:srgbClr val="FF0000"/>
                  </a:solidFill>
                  <a:latin typeface="Calibri" panose="020F0502020204030204"/>
                </a:rPr>
                <a:t>restreints de manière générale, malgré son très bon niveau scolaire)</a:t>
              </a:r>
              <a:endParaRPr lang="fr-FR" sz="1200" b="1" i="1" dirty="0">
                <a:solidFill>
                  <a:srgbClr val="FF0000"/>
                </a:solidFill>
                <a:latin typeface="Calibri" panose="020F0502020204030204"/>
              </a:endParaRPr>
            </a:p>
          </p:txBody>
        </p:sp>
      </p:grpSp>
    </p:spTree>
    <p:extLst>
      <p:ext uri="{BB962C8B-B14F-4D97-AF65-F5344CB8AC3E}">
        <p14:creationId xmlns:p14="http://schemas.microsoft.com/office/powerpoint/2010/main" val="3885318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smtClean="0"/>
              <a:t>Formulations de vœux </a:t>
            </a:r>
            <a:r>
              <a:rPr lang="fr-FR" sz="2800" b="1" i="1" dirty="0"/>
              <a:t>à éviter…</a:t>
            </a:r>
          </a:p>
        </p:txBody>
      </p:sp>
      <p:sp>
        <p:nvSpPr>
          <p:cNvPr id="6" name="ZoneTexte 5"/>
          <p:cNvSpPr txBox="1"/>
          <p:nvPr/>
        </p:nvSpPr>
        <p:spPr>
          <a:xfrm>
            <a:off x="5955652" y="1087822"/>
            <a:ext cx="4181576" cy="3754874"/>
          </a:xfrm>
          <a:prstGeom prst="rect">
            <a:avLst/>
          </a:prstGeom>
          <a:solidFill>
            <a:srgbClr val="FDCF4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a:solidFill>
                  <a:prstClr val="black"/>
                </a:solidFill>
                <a:latin typeface="Calibri" panose="020F0502020204030204"/>
              </a:rPr>
              <a:t>MATHIEU</a:t>
            </a:r>
          </a:p>
          <a:p>
            <a:r>
              <a:rPr lang="fr-FR" sz="2000" dirty="0">
                <a:solidFill>
                  <a:prstClr val="black"/>
                </a:solidFill>
                <a:latin typeface="Calibri" panose="020F0502020204030204"/>
              </a:rPr>
              <a:t>Collège de secteur : Chappe</a:t>
            </a:r>
          </a:p>
          <a:p>
            <a:r>
              <a:rPr lang="fr-FR" sz="2000" dirty="0">
                <a:solidFill>
                  <a:prstClr val="black"/>
                </a:solidFill>
                <a:latin typeface="Calibri" panose="020F0502020204030204"/>
              </a:rPr>
              <a:t>Collège de scolarisation : Chappe</a:t>
            </a:r>
          </a:p>
          <a:p>
            <a:r>
              <a:rPr lang="fr-FR" sz="2000" dirty="0">
                <a:solidFill>
                  <a:prstClr val="black"/>
                </a:solidFill>
                <a:latin typeface="Calibri" panose="020F0502020204030204"/>
              </a:rPr>
              <a:t>(bonus IPS : 600 points)</a:t>
            </a:r>
          </a:p>
          <a:p>
            <a:r>
              <a:rPr lang="fr-FR" sz="2000" dirty="0">
                <a:solidFill>
                  <a:prstClr val="black"/>
                </a:solidFill>
                <a:latin typeface="Calibri" panose="020F0502020204030204"/>
              </a:rPr>
              <a:t>Boursier</a:t>
            </a:r>
          </a:p>
          <a:p>
            <a:r>
              <a:rPr lang="fr-FR" sz="2000" dirty="0">
                <a:solidFill>
                  <a:prstClr val="black"/>
                </a:solidFill>
                <a:latin typeface="Calibri" panose="020F0502020204030204"/>
              </a:rPr>
              <a:t>Bon niveau scolaire</a:t>
            </a:r>
          </a:p>
          <a:p>
            <a:r>
              <a:rPr lang="fr-FR" sz="2000" dirty="0">
                <a:solidFill>
                  <a:prstClr val="black"/>
                </a:solidFill>
                <a:latin typeface="Calibri" panose="020F0502020204030204"/>
              </a:rPr>
              <a:t>Le temps de transport n’est pas une difficulté</a:t>
            </a:r>
          </a:p>
          <a:p>
            <a:r>
              <a:rPr lang="fr-FR" sz="2000" dirty="0">
                <a:solidFill>
                  <a:prstClr val="black"/>
                </a:solidFill>
                <a:latin typeface="Calibri" panose="020F0502020204030204"/>
              </a:rPr>
              <a:t>Profil scientifique mais pas d’idée précise des enseignements de spécialité qui seront choisis en 1</a:t>
            </a:r>
            <a:r>
              <a:rPr lang="fr-FR" sz="2000" baseline="30000" dirty="0">
                <a:solidFill>
                  <a:prstClr val="black"/>
                </a:solidFill>
                <a:latin typeface="Calibri" panose="020F0502020204030204"/>
              </a:rPr>
              <a:t>ière</a:t>
            </a:r>
            <a:r>
              <a:rPr lang="fr-FR" sz="2000" dirty="0">
                <a:solidFill>
                  <a:prstClr val="black"/>
                </a:solidFill>
                <a:latin typeface="Calibri" panose="020F0502020204030204"/>
              </a:rPr>
              <a:t> </a:t>
            </a:r>
          </a:p>
          <a:p>
            <a:endParaRPr lang="fr-FR" sz="2000" dirty="0">
              <a:solidFill>
                <a:prstClr val="black"/>
              </a:solidFill>
              <a:latin typeface="Calibri" panose="020F0502020204030204"/>
            </a:endParaRPr>
          </a:p>
        </p:txBody>
      </p:sp>
      <p:graphicFrame>
        <p:nvGraphicFramePr>
          <p:cNvPr id="3" name="Tableau 2"/>
          <p:cNvGraphicFramePr>
            <a:graphicFrameLocks noGrp="1"/>
          </p:cNvGraphicFramePr>
          <p:nvPr>
            <p:extLst>
              <p:ext uri="{D42A27DB-BD31-4B8C-83A1-F6EECF244321}">
                <p14:modId xmlns:p14="http://schemas.microsoft.com/office/powerpoint/2010/main" val="2301958776"/>
              </p:ext>
            </p:extLst>
          </p:nvPr>
        </p:nvGraphicFramePr>
        <p:xfrm>
          <a:off x="1167442" y="1825626"/>
          <a:ext cx="4229620" cy="2740937"/>
        </p:xfrm>
        <a:graphic>
          <a:graphicData uri="http://schemas.openxmlformats.org/drawingml/2006/table">
            <a:tbl>
              <a:tblPr firstRow="1" bandRow="1">
                <a:tableStyleId>{00A15C55-8517-42AA-B614-E9B94910E393}</a:tableStyleId>
              </a:tblPr>
              <a:tblGrid>
                <a:gridCol w="1058011">
                  <a:extLst>
                    <a:ext uri="{9D8B030D-6E8A-4147-A177-3AD203B41FA5}">
                      <a16:colId xmlns:a16="http://schemas.microsoft.com/office/drawing/2014/main" val="967899347"/>
                    </a:ext>
                  </a:extLst>
                </a:gridCol>
                <a:gridCol w="3171609">
                  <a:extLst>
                    <a:ext uri="{9D8B030D-6E8A-4147-A177-3AD203B41FA5}">
                      <a16:colId xmlns:a16="http://schemas.microsoft.com/office/drawing/2014/main" val="1446250391"/>
                    </a:ext>
                  </a:extLst>
                </a:gridCol>
              </a:tblGrid>
              <a:tr h="517733">
                <a:tc>
                  <a:txBody>
                    <a:bodyPr/>
                    <a:lstStyle/>
                    <a:p>
                      <a:r>
                        <a:rPr lang="fr-FR" sz="1600" dirty="0" smtClean="0"/>
                        <a:t>Rang</a:t>
                      </a:r>
                      <a:endParaRPr lang="fr-FR" sz="1600" dirty="0"/>
                    </a:p>
                  </a:txBody>
                  <a:tcPr marL="68580" marR="68580" marT="34290" marB="34290"/>
                </a:tc>
                <a:tc>
                  <a:txBody>
                    <a:bodyPr/>
                    <a:lstStyle/>
                    <a:p>
                      <a:pPr algn="ctr"/>
                      <a:r>
                        <a:rPr lang="fr-FR" sz="1600" dirty="0" err="1" smtClean="0"/>
                        <a:t>Voeux</a:t>
                      </a:r>
                      <a:endParaRPr lang="fr-FR" sz="1600" dirty="0"/>
                    </a:p>
                  </a:txBody>
                  <a:tcPr marL="68580" marR="68580" marT="34290" marB="34290"/>
                </a:tc>
                <a:extLst>
                  <a:ext uri="{0D108BD9-81ED-4DB2-BD59-A6C34878D82A}">
                    <a16:rowId xmlns:a16="http://schemas.microsoft.com/office/drawing/2014/main" val="3608876500"/>
                  </a:ext>
                </a:extLst>
              </a:tr>
              <a:tr h="370534">
                <a:tc>
                  <a:txBody>
                    <a:bodyPr/>
                    <a:lstStyle/>
                    <a:p>
                      <a:pPr algn="ctr"/>
                      <a:r>
                        <a:rPr lang="fr-FR" sz="1600" dirty="0" smtClean="0"/>
                        <a:t>1</a:t>
                      </a:r>
                      <a:endParaRPr lang="fr-FR" sz="1600" b="1" dirty="0"/>
                    </a:p>
                  </a:txBody>
                  <a:tcPr marL="68580" marR="68580" marT="34290" marB="34290"/>
                </a:tc>
                <a:tc>
                  <a:txBody>
                    <a:bodyPr/>
                    <a:lstStyle/>
                    <a:p>
                      <a:r>
                        <a:rPr lang="fr-FR" sz="1600" dirty="0" smtClean="0"/>
                        <a:t>2de GT/</a:t>
                      </a:r>
                      <a:r>
                        <a:rPr lang="fr-FR" sz="1600" baseline="0" dirty="0" smtClean="0"/>
                        <a:t> </a:t>
                      </a:r>
                      <a:r>
                        <a:rPr lang="fr-FR" sz="1600" dirty="0" smtClean="0"/>
                        <a:t>Charlemagne</a:t>
                      </a:r>
                      <a:r>
                        <a:rPr lang="fr-FR" sz="1600" baseline="0" dirty="0" smtClean="0"/>
                        <a:t> (secteur 2)</a:t>
                      </a:r>
                      <a:endParaRPr lang="fr-FR" sz="1600" i="1" dirty="0"/>
                    </a:p>
                  </a:txBody>
                  <a:tcPr marL="68580" marR="68580" marT="34290" marB="34290"/>
                </a:tc>
                <a:extLst>
                  <a:ext uri="{0D108BD9-81ED-4DB2-BD59-A6C34878D82A}">
                    <a16:rowId xmlns:a16="http://schemas.microsoft.com/office/drawing/2014/main" val="1684759826"/>
                  </a:ext>
                </a:extLst>
              </a:tr>
              <a:tr h="370534">
                <a:tc>
                  <a:txBody>
                    <a:bodyPr/>
                    <a:lstStyle/>
                    <a:p>
                      <a:pPr algn="ctr"/>
                      <a:r>
                        <a:rPr lang="fr-FR" sz="1600" dirty="0" smtClean="0"/>
                        <a:t>2</a:t>
                      </a:r>
                      <a:endParaRPr lang="fr-FR" sz="1600" b="1" dirty="0"/>
                    </a:p>
                  </a:txBody>
                  <a:tcPr marL="68580" marR="68580" marT="34290" marB="34290"/>
                </a:tc>
                <a:tc>
                  <a:txBody>
                    <a:bodyPr/>
                    <a:lstStyle/>
                    <a:p>
                      <a:r>
                        <a:rPr lang="fr-FR" sz="1600" dirty="0" smtClean="0"/>
                        <a:t>2de GT/ Victor Hugo (secteur 2) </a:t>
                      </a:r>
                      <a:endParaRPr lang="fr-FR" sz="1600" i="1" dirty="0"/>
                    </a:p>
                  </a:txBody>
                  <a:tcPr marL="68580" marR="68580" marT="34290" marB="34290"/>
                </a:tc>
                <a:extLst>
                  <a:ext uri="{0D108BD9-81ED-4DB2-BD59-A6C34878D82A}">
                    <a16:rowId xmlns:a16="http://schemas.microsoft.com/office/drawing/2014/main" val="117588680"/>
                  </a:ext>
                </a:extLst>
              </a:tr>
              <a:tr h="370534">
                <a:tc>
                  <a:txBody>
                    <a:bodyPr/>
                    <a:lstStyle/>
                    <a:p>
                      <a:pPr algn="ctr"/>
                      <a:r>
                        <a:rPr lang="fr-FR" sz="1600" dirty="0" smtClean="0"/>
                        <a:t>3</a:t>
                      </a:r>
                      <a:endParaRPr lang="fr-FR" sz="1600" b="1" dirty="0"/>
                    </a:p>
                  </a:txBody>
                  <a:tcPr marL="68580" marR="68580" marT="34290" marB="34290"/>
                </a:tc>
                <a:tc>
                  <a:txBody>
                    <a:bodyPr/>
                    <a:lstStyle/>
                    <a:p>
                      <a:r>
                        <a:rPr lang="fr-FR" sz="1600" dirty="0" smtClean="0">
                          <a:solidFill>
                            <a:srgbClr val="0070C0"/>
                          </a:solidFill>
                        </a:rPr>
                        <a:t>2de GT/ Sophie</a:t>
                      </a:r>
                      <a:r>
                        <a:rPr lang="fr-FR" sz="1600" baseline="0" dirty="0" smtClean="0">
                          <a:solidFill>
                            <a:srgbClr val="0070C0"/>
                          </a:solidFill>
                        </a:rPr>
                        <a:t> Germain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2987280422"/>
                  </a:ext>
                </a:extLst>
              </a:tr>
              <a:tr h="370534">
                <a:tc>
                  <a:txBody>
                    <a:bodyPr/>
                    <a:lstStyle/>
                    <a:p>
                      <a:pPr algn="ctr"/>
                      <a:r>
                        <a:rPr lang="fr-FR" sz="1600" dirty="0" smtClean="0"/>
                        <a:t>4</a:t>
                      </a:r>
                      <a:endParaRPr lang="fr-FR" sz="1600" b="1" dirty="0"/>
                    </a:p>
                  </a:txBody>
                  <a:tcPr marL="68580" marR="68580" marT="34290" marB="34290"/>
                </a:tc>
                <a:tc>
                  <a:txBody>
                    <a:bodyPr/>
                    <a:lstStyle/>
                    <a:p>
                      <a:r>
                        <a:rPr lang="fr-FR" sz="1600" dirty="0" smtClean="0">
                          <a:solidFill>
                            <a:srgbClr val="0070C0"/>
                          </a:solidFill>
                        </a:rPr>
                        <a:t>2de GT/ Turgot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3949531758"/>
                  </a:ext>
                </a:extLst>
              </a:tr>
              <a:tr h="370534">
                <a:tc>
                  <a:txBody>
                    <a:bodyPr/>
                    <a:lstStyle/>
                    <a:p>
                      <a:pPr algn="ctr"/>
                      <a:r>
                        <a:rPr lang="fr-FR" sz="1600" b="0" dirty="0" smtClean="0"/>
                        <a:t>5</a:t>
                      </a:r>
                      <a:endParaRPr lang="fr-FR" sz="1600" b="1" dirty="0"/>
                    </a:p>
                  </a:txBody>
                  <a:tcPr marL="68580" marR="68580" marT="34290" marB="34290"/>
                </a:tc>
                <a:tc>
                  <a:txBody>
                    <a:bodyPr/>
                    <a:lstStyle/>
                    <a:p>
                      <a:r>
                        <a:rPr lang="fr-FR" sz="1600" dirty="0" smtClean="0">
                          <a:solidFill>
                            <a:srgbClr val="0070C0"/>
                          </a:solidFill>
                        </a:rPr>
                        <a:t>2de GT/ Diderot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1441468984"/>
                  </a:ext>
                </a:extLst>
              </a:tr>
              <a:tr h="370534">
                <a:tc>
                  <a:txBody>
                    <a:bodyPr/>
                    <a:lstStyle/>
                    <a:p>
                      <a:pPr algn="ctr"/>
                      <a:r>
                        <a:rPr lang="fr-FR" sz="1600" b="0" dirty="0" smtClean="0"/>
                        <a:t>6</a:t>
                      </a:r>
                      <a:endParaRPr lang="fr-FR" sz="1600" b="1" dirty="0"/>
                    </a:p>
                  </a:txBody>
                  <a:tcPr marL="68580" marR="68580" marT="34290" marB="34290"/>
                </a:tc>
                <a:tc>
                  <a:txBody>
                    <a:bodyPr/>
                    <a:lstStyle/>
                    <a:p>
                      <a:r>
                        <a:rPr lang="fr-FR" sz="1600" dirty="0" smtClean="0"/>
                        <a:t>2de GT/ PGDG</a:t>
                      </a:r>
                      <a:r>
                        <a:rPr lang="fr-FR" sz="1600" baseline="0" dirty="0" smtClean="0"/>
                        <a:t> </a:t>
                      </a:r>
                      <a:r>
                        <a:rPr lang="fr-FR" sz="1600" dirty="0" smtClean="0"/>
                        <a:t>(secteur 1)</a:t>
                      </a:r>
                      <a:endParaRPr lang="fr-FR" sz="1600" i="1" dirty="0"/>
                    </a:p>
                  </a:txBody>
                  <a:tcPr marL="68580" marR="68580" marT="34290" marB="34290"/>
                </a:tc>
                <a:extLst>
                  <a:ext uri="{0D108BD9-81ED-4DB2-BD59-A6C34878D82A}">
                    <a16:rowId xmlns:a16="http://schemas.microsoft.com/office/drawing/2014/main" val="2437397285"/>
                  </a:ext>
                </a:extLst>
              </a:tr>
            </a:tbl>
          </a:graphicData>
        </a:graphic>
      </p:graphicFrame>
      <p:grpSp>
        <p:nvGrpSpPr>
          <p:cNvPr id="5" name="Groupe 4"/>
          <p:cNvGrpSpPr/>
          <p:nvPr/>
        </p:nvGrpSpPr>
        <p:grpSpPr>
          <a:xfrm>
            <a:off x="2071678" y="5349765"/>
            <a:ext cx="6835840" cy="1200329"/>
            <a:chOff x="2050657" y="5975131"/>
            <a:chExt cx="6835840" cy="1200329"/>
          </a:xfrm>
        </p:grpSpPr>
        <p:sp>
          <p:nvSpPr>
            <p:cNvPr id="7" name="Flèche droite rayée 6"/>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8" name="ZoneTexte 7"/>
            <p:cNvSpPr txBox="1"/>
            <p:nvPr/>
          </p:nvSpPr>
          <p:spPr>
            <a:xfrm>
              <a:off x="2632841" y="5975131"/>
              <a:ext cx="6253656" cy="1200329"/>
            </a:xfrm>
            <a:prstGeom prst="rect">
              <a:avLst/>
            </a:prstGeom>
            <a:noFill/>
          </p:spPr>
          <p:txBody>
            <a:bodyPr wrap="square" rtlCol="0">
              <a:spAutoFit/>
            </a:bodyPr>
            <a:lstStyle/>
            <a:p>
              <a:pPr algn="just"/>
              <a:r>
                <a:rPr lang="fr-FR" b="1" i="1" dirty="0">
                  <a:solidFill>
                    <a:srgbClr val="FF0000"/>
                  </a:solidFill>
                  <a:latin typeface="Calibri" panose="020F0502020204030204"/>
                </a:rPr>
                <a:t>Des vœux qui </a:t>
              </a:r>
              <a:r>
                <a:rPr lang="fr-FR" b="1" i="1" dirty="0" smtClean="0">
                  <a:solidFill>
                    <a:srgbClr val="FF0000"/>
                  </a:solidFill>
                  <a:latin typeface="Calibri" panose="020F0502020204030204"/>
                </a:rPr>
                <a:t>assurent </a:t>
              </a:r>
              <a:r>
                <a:rPr lang="fr-FR" b="1" i="1" dirty="0">
                  <a:solidFill>
                    <a:srgbClr val="FF0000"/>
                  </a:solidFill>
                  <a:latin typeface="Calibri" panose="020F0502020204030204"/>
                </a:rPr>
                <a:t>une affectation mais qui </a:t>
              </a:r>
              <a:r>
                <a:rPr lang="fr-FR" b="1" i="1" dirty="0" smtClean="0">
                  <a:solidFill>
                    <a:srgbClr val="FF0000"/>
                  </a:solidFill>
                  <a:latin typeface="Calibri" panose="020F0502020204030204"/>
                </a:rPr>
                <a:t>ne la garantissent pas (les 5 lycées de secteur 1 ne sont pas classés) et qui n’exploitent </a:t>
              </a:r>
              <a:r>
                <a:rPr lang="fr-FR" b="1" i="1" dirty="0">
                  <a:solidFill>
                    <a:srgbClr val="FF0000"/>
                  </a:solidFill>
                  <a:latin typeface="Calibri" panose="020F0502020204030204"/>
                </a:rPr>
                <a:t>pas toutes les possibilités </a:t>
              </a:r>
              <a:r>
                <a:rPr lang="fr-FR" b="1" i="1" dirty="0" smtClean="0">
                  <a:solidFill>
                    <a:srgbClr val="FF0000"/>
                  </a:solidFill>
                  <a:latin typeface="Calibri" panose="020F0502020204030204"/>
                </a:rPr>
                <a:t>offertes </a:t>
              </a:r>
              <a:r>
                <a:rPr lang="fr-FR" b="1" i="1" dirty="0">
                  <a:solidFill>
                    <a:srgbClr val="FF0000"/>
                  </a:solidFill>
                  <a:latin typeface="Calibri" panose="020F0502020204030204"/>
                </a:rPr>
                <a:t>aux boursiers </a:t>
              </a:r>
              <a:r>
                <a:rPr lang="fr-FR" b="1" i="1" dirty="0" smtClean="0">
                  <a:solidFill>
                    <a:srgbClr val="FF0000"/>
                  </a:solidFill>
                  <a:latin typeface="Calibri" panose="020F0502020204030204"/>
                </a:rPr>
                <a:t>pour candidater hors du secteur 1</a:t>
              </a:r>
              <a:endParaRPr lang="fr-FR" b="1" i="1" dirty="0">
                <a:solidFill>
                  <a:srgbClr val="FF0000"/>
                </a:solidFill>
                <a:latin typeface="Calibri" panose="020F0502020204030204"/>
              </a:endParaRPr>
            </a:p>
          </p:txBody>
        </p:sp>
      </p:grpSp>
    </p:spTree>
    <p:extLst>
      <p:ext uri="{BB962C8B-B14F-4D97-AF65-F5344CB8AC3E}">
        <p14:creationId xmlns:p14="http://schemas.microsoft.com/office/powerpoint/2010/main" val="3520264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smtClean="0"/>
              <a:t>Formulations de </a:t>
            </a:r>
            <a:r>
              <a:rPr lang="fr-FR" sz="2800" b="1" i="1" dirty="0" err="1" smtClean="0"/>
              <a:t>voeux</a:t>
            </a:r>
            <a:r>
              <a:rPr lang="fr-FR" sz="2800" b="1" i="1" dirty="0" smtClean="0"/>
              <a:t> </a:t>
            </a:r>
            <a:r>
              <a:rPr lang="fr-FR" sz="2800" b="1" i="1" dirty="0"/>
              <a:t>à éviter</a:t>
            </a:r>
          </a:p>
        </p:txBody>
      </p:sp>
      <p:graphicFrame>
        <p:nvGraphicFramePr>
          <p:cNvPr id="3" name="Tableau 2"/>
          <p:cNvGraphicFramePr>
            <a:graphicFrameLocks noGrp="1"/>
          </p:cNvGraphicFramePr>
          <p:nvPr>
            <p:extLst>
              <p:ext uri="{D42A27DB-BD31-4B8C-83A1-F6EECF244321}">
                <p14:modId xmlns:p14="http://schemas.microsoft.com/office/powerpoint/2010/main" val="3577702516"/>
              </p:ext>
            </p:extLst>
          </p:nvPr>
        </p:nvGraphicFramePr>
        <p:xfrm>
          <a:off x="5715657" y="1747023"/>
          <a:ext cx="4532524" cy="2377884"/>
        </p:xfrm>
        <a:graphic>
          <a:graphicData uri="http://schemas.openxmlformats.org/drawingml/2006/table">
            <a:tbl>
              <a:tblPr firstRow="1" bandRow="1">
                <a:tableStyleId>{93296810-A885-4BE3-A3E7-6D5BEEA58F35}</a:tableStyleId>
              </a:tblPr>
              <a:tblGrid>
                <a:gridCol w="1589731">
                  <a:extLst>
                    <a:ext uri="{9D8B030D-6E8A-4147-A177-3AD203B41FA5}">
                      <a16:colId xmlns:a16="http://schemas.microsoft.com/office/drawing/2014/main" val="3964305563"/>
                    </a:ext>
                  </a:extLst>
                </a:gridCol>
                <a:gridCol w="2942793">
                  <a:extLst>
                    <a:ext uri="{9D8B030D-6E8A-4147-A177-3AD203B41FA5}">
                      <a16:colId xmlns:a16="http://schemas.microsoft.com/office/drawing/2014/main" val="2845271517"/>
                    </a:ext>
                  </a:extLst>
                </a:gridCol>
              </a:tblGrid>
              <a:tr h="496710">
                <a:tc>
                  <a:txBody>
                    <a:bodyPr/>
                    <a:lstStyle/>
                    <a:p>
                      <a:pPr algn="ctr"/>
                      <a:r>
                        <a:rPr lang="fr-FR" sz="1600" dirty="0" smtClean="0"/>
                        <a:t>Rang</a:t>
                      </a:r>
                      <a:endParaRPr lang="fr-FR" sz="1600" dirty="0"/>
                    </a:p>
                  </a:txBody>
                  <a:tcPr marL="68580" marR="68580" marT="34290" marB="34290"/>
                </a:tc>
                <a:tc>
                  <a:txBody>
                    <a:bodyPr/>
                    <a:lstStyle/>
                    <a:p>
                      <a:pPr algn="ctr"/>
                      <a:r>
                        <a:rPr lang="fr-FR" sz="1600" dirty="0" err="1" smtClean="0"/>
                        <a:t>Voeux</a:t>
                      </a:r>
                      <a:endParaRPr lang="fr-FR" sz="1600" dirty="0"/>
                    </a:p>
                  </a:txBody>
                  <a:tcPr marL="68580" marR="68580" marT="34290" marB="34290"/>
                </a:tc>
                <a:extLst>
                  <a:ext uri="{0D108BD9-81ED-4DB2-BD59-A6C34878D82A}">
                    <a16:rowId xmlns:a16="http://schemas.microsoft.com/office/drawing/2014/main" val="3378433194"/>
                  </a:ext>
                </a:extLst>
              </a:tr>
              <a:tr h="360358">
                <a:tc>
                  <a:txBody>
                    <a:bodyPr/>
                    <a:lstStyle/>
                    <a:p>
                      <a:pPr algn="ctr"/>
                      <a:r>
                        <a:rPr lang="fr-FR" sz="1600" dirty="0" smtClean="0"/>
                        <a:t>1</a:t>
                      </a:r>
                      <a:endParaRPr lang="fr-FR" sz="1600" b="1" dirty="0"/>
                    </a:p>
                  </a:txBody>
                  <a:tcPr marL="68580" marR="68580" marT="34290" marB="34290"/>
                </a:tc>
                <a:tc>
                  <a:txBody>
                    <a:bodyPr/>
                    <a:lstStyle/>
                    <a:p>
                      <a:r>
                        <a:rPr lang="fr-FR" sz="1600" dirty="0" smtClean="0">
                          <a:solidFill>
                            <a:srgbClr val="0070C0"/>
                          </a:solidFill>
                        </a:rPr>
                        <a:t>2de GT/ Turgot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2585443840"/>
                  </a:ext>
                </a:extLst>
              </a:tr>
              <a:tr h="360358">
                <a:tc>
                  <a:txBody>
                    <a:bodyPr/>
                    <a:lstStyle/>
                    <a:p>
                      <a:pPr algn="ctr"/>
                      <a:r>
                        <a:rPr lang="fr-FR" sz="1600" dirty="0" smtClean="0"/>
                        <a:t>2</a:t>
                      </a:r>
                      <a:endParaRPr lang="fr-FR" sz="1600" b="1" dirty="0"/>
                    </a:p>
                  </a:txBody>
                  <a:tcPr marL="68580" marR="68580" marT="34290" marB="34290"/>
                </a:tc>
                <a:tc>
                  <a:txBody>
                    <a:bodyPr/>
                    <a:lstStyle/>
                    <a:p>
                      <a:r>
                        <a:rPr lang="fr-FR" sz="1600" dirty="0" smtClean="0"/>
                        <a:t>2de GT/ Balzac (secteur 3)</a:t>
                      </a:r>
                      <a:endParaRPr lang="fr-FR" sz="1600" i="1" dirty="0"/>
                    </a:p>
                  </a:txBody>
                  <a:tcPr marL="68580" marR="68580" marT="34290" marB="34290"/>
                </a:tc>
                <a:extLst>
                  <a:ext uri="{0D108BD9-81ED-4DB2-BD59-A6C34878D82A}">
                    <a16:rowId xmlns:a16="http://schemas.microsoft.com/office/drawing/2014/main" val="171368319"/>
                  </a:ext>
                </a:extLst>
              </a:tr>
              <a:tr h="360358">
                <a:tc>
                  <a:txBody>
                    <a:bodyPr/>
                    <a:lstStyle/>
                    <a:p>
                      <a:pPr algn="ctr"/>
                      <a:r>
                        <a:rPr lang="fr-FR" sz="1600" b="0" dirty="0" smtClean="0"/>
                        <a:t>3</a:t>
                      </a:r>
                      <a:endParaRPr lang="fr-FR" sz="1600" b="1" dirty="0"/>
                    </a:p>
                  </a:txBody>
                  <a:tcPr marL="68580" marR="68580" marT="34290" marB="34290"/>
                </a:tc>
                <a:tc>
                  <a:txBody>
                    <a:bodyPr/>
                    <a:lstStyle/>
                    <a:p>
                      <a:r>
                        <a:rPr lang="fr-FR" sz="1600" dirty="0" smtClean="0">
                          <a:solidFill>
                            <a:srgbClr val="0070C0"/>
                          </a:solidFill>
                        </a:rPr>
                        <a:t>2de GT/ Fénelon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391650795"/>
                  </a:ext>
                </a:extLst>
              </a:tr>
              <a:tr h="360358">
                <a:tc>
                  <a:txBody>
                    <a:bodyPr/>
                    <a:lstStyle/>
                    <a:p>
                      <a:pPr algn="ctr"/>
                      <a:r>
                        <a:rPr lang="fr-FR" sz="1600" b="0" dirty="0" smtClean="0"/>
                        <a:t>4</a:t>
                      </a:r>
                      <a:endParaRPr lang="fr-FR" sz="1600" b="0" dirty="0"/>
                    </a:p>
                  </a:txBody>
                  <a:tcPr marL="68580" marR="68580" marT="34290" marB="34290"/>
                </a:tc>
                <a:tc>
                  <a:txBody>
                    <a:bodyPr/>
                    <a:lstStyle/>
                    <a:p>
                      <a:r>
                        <a:rPr lang="fr-FR" sz="1600" i="0" dirty="0" smtClean="0">
                          <a:solidFill>
                            <a:srgbClr val="7030A0"/>
                          </a:solidFill>
                        </a:rPr>
                        <a:t>2de</a:t>
                      </a:r>
                      <a:r>
                        <a:rPr lang="fr-FR" sz="1600" i="0" baseline="0" dirty="0" smtClean="0">
                          <a:solidFill>
                            <a:srgbClr val="7030A0"/>
                          </a:solidFill>
                        </a:rPr>
                        <a:t> pro/ Métiers des industries graphiques et de la communication/ Vox</a:t>
                      </a:r>
                      <a:endParaRPr lang="fr-FR" sz="1600" i="0" dirty="0">
                        <a:solidFill>
                          <a:srgbClr val="7030A0"/>
                        </a:solidFill>
                      </a:endParaRPr>
                    </a:p>
                  </a:txBody>
                  <a:tcPr marL="68580" marR="68580" marT="34290" marB="34290"/>
                </a:tc>
                <a:extLst>
                  <a:ext uri="{0D108BD9-81ED-4DB2-BD59-A6C34878D82A}">
                    <a16:rowId xmlns:a16="http://schemas.microsoft.com/office/drawing/2014/main" val="1316702017"/>
                  </a:ext>
                </a:extLst>
              </a:tr>
            </a:tbl>
          </a:graphicData>
        </a:graphic>
      </p:graphicFrame>
      <p:grpSp>
        <p:nvGrpSpPr>
          <p:cNvPr id="6" name="Groupe 5"/>
          <p:cNvGrpSpPr/>
          <p:nvPr/>
        </p:nvGrpSpPr>
        <p:grpSpPr>
          <a:xfrm>
            <a:off x="3353940" y="5224899"/>
            <a:ext cx="6835840" cy="1200329"/>
            <a:chOff x="2050657" y="5975131"/>
            <a:chExt cx="6835840" cy="1200329"/>
          </a:xfrm>
        </p:grpSpPr>
        <p:sp>
          <p:nvSpPr>
            <p:cNvPr id="8" name="Flèche droite rayée 7"/>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9" name="ZoneTexte 8"/>
            <p:cNvSpPr txBox="1"/>
            <p:nvPr/>
          </p:nvSpPr>
          <p:spPr>
            <a:xfrm>
              <a:off x="2632841" y="5975131"/>
              <a:ext cx="6253656" cy="1200329"/>
            </a:xfrm>
            <a:prstGeom prst="rect">
              <a:avLst/>
            </a:prstGeom>
            <a:noFill/>
          </p:spPr>
          <p:txBody>
            <a:bodyPr wrap="square" rtlCol="0">
              <a:spAutoFit/>
            </a:bodyPr>
            <a:lstStyle/>
            <a:p>
              <a:pPr algn="just"/>
              <a:r>
                <a:rPr lang="fr-FR" b="1" i="1" dirty="0">
                  <a:solidFill>
                    <a:srgbClr val="FF0000"/>
                  </a:solidFill>
                  <a:latin typeface="Calibri" panose="020F0502020204030204"/>
                </a:rPr>
                <a:t>Des vœux trop peu nombreux en secteur </a:t>
              </a:r>
              <a:r>
                <a:rPr lang="fr-FR" b="1" i="1" dirty="0" smtClean="0">
                  <a:solidFill>
                    <a:srgbClr val="FF0000"/>
                  </a:solidFill>
                  <a:latin typeface="Calibri" panose="020F0502020204030204"/>
                </a:rPr>
                <a:t>1 comme en voie pro, </a:t>
              </a:r>
              <a:r>
                <a:rPr lang="fr-FR" b="1" i="1" dirty="0">
                  <a:solidFill>
                    <a:srgbClr val="FF0000"/>
                  </a:solidFill>
                  <a:latin typeface="Calibri" panose="020F0502020204030204"/>
                </a:rPr>
                <a:t>et ciblés sur des lycées à fort taux de pression, alors même que les points de résultats scolaires sont réduits et que l’élève n’est pas boursier. Risque </a:t>
              </a:r>
              <a:r>
                <a:rPr lang="fr-FR" b="1" i="1" dirty="0" smtClean="0">
                  <a:solidFill>
                    <a:srgbClr val="FF0000"/>
                  </a:solidFill>
                  <a:latin typeface="Calibri" panose="020F0502020204030204"/>
                </a:rPr>
                <a:t>de </a:t>
              </a:r>
              <a:r>
                <a:rPr lang="fr-FR" b="1" i="1" dirty="0">
                  <a:solidFill>
                    <a:srgbClr val="FF0000"/>
                  </a:solidFill>
                  <a:latin typeface="Calibri" panose="020F0502020204030204"/>
                </a:rPr>
                <a:t>non affectation. </a:t>
              </a:r>
            </a:p>
          </p:txBody>
        </p:sp>
      </p:grpSp>
      <p:sp>
        <p:nvSpPr>
          <p:cNvPr id="10" name="ZoneTexte 9"/>
          <p:cNvSpPr txBox="1"/>
          <p:nvPr/>
        </p:nvSpPr>
        <p:spPr>
          <a:xfrm rot="21305294">
            <a:off x="604457" y="1559567"/>
            <a:ext cx="4194811" cy="4093428"/>
          </a:xfrm>
          <a:prstGeom prst="rect">
            <a:avLst/>
          </a:prstGeom>
          <a:scene3d>
            <a:camera prst="perspectiveHeroicExtremeRightFacing"/>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a:solidFill>
                  <a:prstClr val="black"/>
                </a:solidFill>
                <a:latin typeface="Calibri" panose="020F0502020204030204"/>
              </a:rPr>
              <a:t>YANN</a:t>
            </a:r>
          </a:p>
          <a:p>
            <a:r>
              <a:rPr lang="fr-FR" sz="2000" dirty="0" smtClean="0">
                <a:solidFill>
                  <a:prstClr val="black"/>
                </a:solidFill>
                <a:latin typeface="Calibri" panose="020F0502020204030204"/>
              </a:rPr>
              <a:t>Orienté en : Seconde GT</a:t>
            </a:r>
          </a:p>
          <a:p>
            <a:r>
              <a:rPr lang="fr-FR" sz="2000" dirty="0">
                <a:solidFill>
                  <a:prstClr val="black"/>
                </a:solidFill>
                <a:latin typeface="Calibri" panose="020F0502020204030204"/>
              </a:rPr>
              <a:t>C</a:t>
            </a:r>
            <a:r>
              <a:rPr lang="fr-FR" sz="2000" dirty="0" smtClean="0">
                <a:solidFill>
                  <a:prstClr val="black"/>
                </a:solidFill>
                <a:latin typeface="Calibri" panose="020F0502020204030204"/>
              </a:rPr>
              <a:t>ollège </a:t>
            </a:r>
            <a:r>
              <a:rPr lang="fr-FR" sz="2000" dirty="0">
                <a:solidFill>
                  <a:prstClr val="black"/>
                </a:solidFill>
                <a:latin typeface="Calibri" panose="020F0502020204030204"/>
              </a:rPr>
              <a:t>de secteur : Brassens</a:t>
            </a:r>
          </a:p>
          <a:p>
            <a:r>
              <a:rPr lang="fr-FR" sz="2000" dirty="0">
                <a:solidFill>
                  <a:prstClr val="black"/>
                </a:solidFill>
                <a:latin typeface="Calibri" panose="020F0502020204030204"/>
              </a:rPr>
              <a:t>Collège de scolarisation : Brassens (bonus IPS : </a:t>
            </a:r>
            <a:r>
              <a:rPr lang="fr-FR" sz="2000" dirty="0" smtClean="0">
                <a:solidFill>
                  <a:srgbClr val="00B050"/>
                </a:solidFill>
                <a:latin typeface="Calibri" panose="020F0502020204030204"/>
              </a:rPr>
              <a:t>1200 </a:t>
            </a:r>
            <a:r>
              <a:rPr lang="fr-FR" sz="2000" dirty="0">
                <a:solidFill>
                  <a:srgbClr val="00B050"/>
                </a:solidFill>
                <a:latin typeface="Calibri" panose="020F0502020204030204"/>
              </a:rPr>
              <a:t>points</a:t>
            </a:r>
            <a:r>
              <a:rPr lang="fr-FR" sz="2000" dirty="0">
                <a:solidFill>
                  <a:prstClr val="black"/>
                </a:solidFill>
                <a:latin typeface="Calibri" panose="020F0502020204030204"/>
              </a:rPr>
              <a:t>)</a:t>
            </a:r>
          </a:p>
          <a:p>
            <a:r>
              <a:rPr lang="fr-FR" sz="2000" dirty="0">
                <a:solidFill>
                  <a:prstClr val="black"/>
                </a:solidFill>
                <a:latin typeface="Calibri" panose="020F0502020204030204"/>
              </a:rPr>
              <a:t>Non boursier</a:t>
            </a:r>
          </a:p>
          <a:p>
            <a:r>
              <a:rPr lang="fr-FR" sz="2000" dirty="0">
                <a:solidFill>
                  <a:prstClr val="black"/>
                </a:solidFill>
                <a:latin typeface="Calibri" panose="020F0502020204030204"/>
              </a:rPr>
              <a:t>Niveau scolaire </a:t>
            </a:r>
            <a:r>
              <a:rPr lang="fr-FR" sz="2000" dirty="0" smtClean="0">
                <a:solidFill>
                  <a:prstClr val="black"/>
                </a:solidFill>
                <a:latin typeface="Calibri" panose="020F0502020204030204"/>
              </a:rPr>
              <a:t>moyen </a:t>
            </a:r>
            <a:r>
              <a:rPr lang="fr-FR" sz="2000" dirty="0">
                <a:solidFill>
                  <a:prstClr val="black"/>
                </a:solidFill>
                <a:latin typeface="Calibri" panose="020F0502020204030204"/>
              </a:rPr>
              <a:t>(6205 points)</a:t>
            </a:r>
          </a:p>
          <a:p>
            <a:r>
              <a:rPr lang="fr-FR" sz="2000" dirty="0" smtClean="0">
                <a:solidFill>
                  <a:prstClr val="black"/>
                </a:solidFill>
                <a:latin typeface="Calibri" panose="020F0502020204030204"/>
              </a:rPr>
              <a:t>Souhaite suivre </a:t>
            </a:r>
            <a:r>
              <a:rPr lang="fr-FR" sz="2000" dirty="0">
                <a:solidFill>
                  <a:prstClr val="black"/>
                </a:solidFill>
                <a:latin typeface="Calibri" panose="020F0502020204030204"/>
              </a:rPr>
              <a:t>l’enseignement de </a:t>
            </a:r>
            <a:r>
              <a:rPr lang="fr-FR" sz="2000" dirty="0" smtClean="0">
                <a:solidFill>
                  <a:prstClr val="black"/>
                </a:solidFill>
                <a:latin typeface="Calibri" panose="020F0502020204030204"/>
              </a:rPr>
              <a:t>spécialité « cinéma » en </a:t>
            </a:r>
            <a:r>
              <a:rPr lang="fr-FR" sz="2000" dirty="0">
                <a:solidFill>
                  <a:prstClr val="black"/>
                </a:solidFill>
                <a:latin typeface="Calibri" panose="020F0502020204030204"/>
              </a:rPr>
              <a:t>1</a:t>
            </a:r>
            <a:r>
              <a:rPr lang="fr-FR" sz="2000" baseline="30000" dirty="0">
                <a:solidFill>
                  <a:prstClr val="black"/>
                </a:solidFill>
                <a:latin typeface="Calibri" panose="020F0502020204030204"/>
              </a:rPr>
              <a:t>ière </a:t>
            </a:r>
            <a:endParaRPr lang="fr-FR" sz="2000" dirty="0">
              <a:solidFill>
                <a:prstClr val="black"/>
              </a:solidFill>
              <a:latin typeface="Calibri" panose="020F0502020204030204"/>
            </a:endParaRPr>
          </a:p>
          <a:p>
            <a:r>
              <a:rPr lang="fr-FR" sz="2000" dirty="0" smtClean="0">
                <a:solidFill>
                  <a:prstClr val="black"/>
                </a:solidFill>
                <a:latin typeface="Calibri" panose="020F0502020204030204"/>
              </a:rPr>
              <a:t>Est intéressé par les filières artistiques en général</a:t>
            </a:r>
          </a:p>
          <a:p>
            <a:r>
              <a:rPr lang="fr-FR" sz="2000" dirty="0" smtClean="0">
                <a:solidFill>
                  <a:prstClr val="black"/>
                </a:solidFill>
                <a:latin typeface="Calibri" panose="020F0502020204030204"/>
              </a:rPr>
              <a:t>A suivi Passpro en 2de pro « Photographie »</a:t>
            </a:r>
            <a:endParaRPr lang="fr-FR" sz="2000" dirty="0">
              <a:solidFill>
                <a:prstClr val="black"/>
              </a:solidFill>
              <a:latin typeface="Calibri" panose="020F0502020204030204"/>
            </a:endParaRPr>
          </a:p>
        </p:txBody>
      </p:sp>
    </p:spTree>
    <p:extLst>
      <p:ext uri="{BB962C8B-B14F-4D97-AF65-F5344CB8AC3E}">
        <p14:creationId xmlns:p14="http://schemas.microsoft.com/office/powerpoint/2010/main" val="1934409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smtClean="0"/>
              <a:t>Formulations de </a:t>
            </a:r>
            <a:r>
              <a:rPr lang="fr-FR" sz="2800" b="1" i="1" dirty="0" err="1" smtClean="0"/>
              <a:t>voeux</a:t>
            </a:r>
            <a:r>
              <a:rPr lang="fr-FR" sz="2800" b="1" i="1" dirty="0" smtClean="0"/>
              <a:t> </a:t>
            </a:r>
            <a:r>
              <a:rPr lang="fr-FR" sz="2800" b="1" i="1" dirty="0"/>
              <a:t>à éviter</a:t>
            </a:r>
          </a:p>
        </p:txBody>
      </p:sp>
      <p:sp>
        <p:nvSpPr>
          <p:cNvPr id="5" name="ZoneTexte 4"/>
          <p:cNvSpPr txBox="1"/>
          <p:nvPr/>
        </p:nvSpPr>
        <p:spPr>
          <a:xfrm>
            <a:off x="6387005" y="1550474"/>
            <a:ext cx="3652345" cy="3477875"/>
          </a:xfrm>
          <a:prstGeom prst="rect">
            <a:avLst/>
          </a:prstGeom>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000" dirty="0">
                <a:ln w="0"/>
                <a:solidFill>
                  <a:prstClr val="black"/>
                </a:solidFill>
                <a:effectLst>
                  <a:outerShdw blurRad="38100" dist="19050" dir="2700000" algn="tl" rotWithShape="0">
                    <a:prstClr val="black">
                      <a:alpha val="40000"/>
                    </a:prstClr>
                  </a:outerShdw>
                </a:effectLst>
                <a:latin typeface="Calibri" panose="020F0502020204030204"/>
              </a:rPr>
              <a:t>LEA</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Collège de secteur : Doisneau</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Collège de scolarisation : Doisneau (bonus IPS : 1200 points)</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Non boursière</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Niveau scolaire intermédiaire</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Le temps de transport n’est pas une difficulté</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A été retenue pour une inscription dans un lycée privé</a:t>
            </a:r>
          </a:p>
        </p:txBody>
      </p:sp>
      <p:graphicFrame>
        <p:nvGraphicFramePr>
          <p:cNvPr id="3" name="Tableau 2"/>
          <p:cNvGraphicFramePr>
            <a:graphicFrameLocks noGrp="1"/>
          </p:cNvGraphicFramePr>
          <p:nvPr>
            <p:extLst>
              <p:ext uri="{D42A27DB-BD31-4B8C-83A1-F6EECF244321}">
                <p14:modId xmlns:p14="http://schemas.microsoft.com/office/powerpoint/2010/main" val="1998603825"/>
              </p:ext>
            </p:extLst>
          </p:nvPr>
        </p:nvGraphicFramePr>
        <p:xfrm>
          <a:off x="2152650" y="1825625"/>
          <a:ext cx="3333750" cy="2176714"/>
        </p:xfrm>
        <a:graphic>
          <a:graphicData uri="http://schemas.openxmlformats.org/drawingml/2006/table">
            <a:tbl>
              <a:tblPr firstRow="1" bandRow="1">
                <a:tableStyleId>{21E4AEA4-8DFA-4A89-87EB-49C32662AFE0}</a:tableStyleId>
              </a:tblPr>
              <a:tblGrid>
                <a:gridCol w="646848">
                  <a:extLst>
                    <a:ext uri="{9D8B030D-6E8A-4147-A177-3AD203B41FA5}">
                      <a16:colId xmlns:a16="http://schemas.microsoft.com/office/drawing/2014/main" val="1126901832"/>
                    </a:ext>
                  </a:extLst>
                </a:gridCol>
                <a:gridCol w="2686902">
                  <a:extLst>
                    <a:ext uri="{9D8B030D-6E8A-4147-A177-3AD203B41FA5}">
                      <a16:colId xmlns:a16="http://schemas.microsoft.com/office/drawing/2014/main" val="209229277"/>
                    </a:ext>
                  </a:extLst>
                </a:gridCol>
              </a:tblGrid>
              <a:tr h="439354">
                <a:tc>
                  <a:txBody>
                    <a:bodyPr/>
                    <a:lstStyle/>
                    <a:p>
                      <a:pPr algn="ctr"/>
                      <a:r>
                        <a:rPr lang="fr-FR" sz="1600" dirty="0" smtClean="0"/>
                        <a:t>Rang </a:t>
                      </a:r>
                      <a:endParaRPr lang="fr-FR" sz="1600" dirty="0"/>
                    </a:p>
                  </a:txBody>
                  <a:tcPr marL="68580" marR="68580" marT="34290" marB="34290"/>
                </a:tc>
                <a:tc>
                  <a:txBody>
                    <a:bodyPr/>
                    <a:lstStyle/>
                    <a:p>
                      <a:pPr algn="ctr"/>
                      <a:r>
                        <a:rPr lang="fr-FR" sz="1600" dirty="0" err="1" smtClean="0"/>
                        <a:t>Voeux</a:t>
                      </a:r>
                      <a:endParaRPr lang="fr-FR" sz="1600" dirty="0"/>
                    </a:p>
                  </a:txBody>
                  <a:tcPr marL="68580" marR="68580" marT="34290" marB="34290"/>
                </a:tc>
                <a:extLst>
                  <a:ext uri="{0D108BD9-81ED-4DB2-BD59-A6C34878D82A}">
                    <a16:rowId xmlns:a16="http://schemas.microsoft.com/office/drawing/2014/main" val="1021651695"/>
                  </a:ext>
                </a:extLst>
              </a:tr>
              <a:tr h="286142">
                <a:tc>
                  <a:txBody>
                    <a:bodyPr/>
                    <a:lstStyle/>
                    <a:p>
                      <a:pPr algn="ctr"/>
                      <a:r>
                        <a:rPr lang="fr-FR" sz="1600" b="0" dirty="0" smtClean="0"/>
                        <a:t>1</a:t>
                      </a:r>
                      <a:endParaRPr lang="fr-FR" sz="1600" b="1" dirty="0"/>
                    </a:p>
                  </a:txBody>
                  <a:tcPr marL="68580" marR="68580" marT="34290" marB="34290"/>
                </a:tc>
                <a:tc>
                  <a:txBody>
                    <a:bodyPr/>
                    <a:lstStyle/>
                    <a:p>
                      <a:r>
                        <a:rPr lang="fr-FR" sz="1600" dirty="0" smtClean="0"/>
                        <a:t>2de GT/ Charlemagne (secteur</a:t>
                      </a:r>
                      <a:r>
                        <a:rPr lang="fr-FR" sz="1600" baseline="0" dirty="0" smtClean="0"/>
                        <a:t> 1)</a:t>
                      </a:r>
                      <a:endParaRPr lang="fr-FR" sz="1600" i="1" dirty="0"/>
                    </a:p>
                  </a:txBody>
                  <a:tcPr marL="68580" marR="68580" marT="34290" marB="34290"/>
                </a:tc>
                <a:extLst>
                  <a:ext uri="{0D108BD9-81ED-4DB2-BD59-A6C34878D82A}">
                    <a16:rowId xmlns:a16="http://schemas.microsoft.com/office/drawing/2014/main" val="1493453616"/>
                  </a:ext>
                </a:extLst>
              </a:tr>
              <a:tr h="286142">
                <a:tc>
                  <a:txBody>
                    <a:bodyPr/>
                    <a:lstStyle/>
                    <a:p>
                      <a:pPr algn="ctr"/>
                      <a:r>
                        <a:rPr lang="fr-FR" sz="1600" b="0" dirty="0" smtClean="0"/>
                        <a:t>2</a:t>
                      </a:r>
                      <a:endParaRPr lang="fr-FR" sz="1600" b="1" dirty="0"/>
                    </a:p>
                  </a:txBody>
                  <a:tcPr marL="68580" marR="68580" marT="34290" marB="34290"/>
                </a:tc>
                <a:tc>
                  <a:txBody>
                    <a:bodyPr/>
                    <a:lstStyle/>
                    <a:p>
                      <a:r>
                        <a:rPr lang="fr-FR" sz="1600" dirty="0" smtClean="0">
                          <a:solidFill>
                            <a:srgbClr val="0070C0"/>
                          </a:solidFill>
                        </a:rPr>
                        <a:t>2de GT/ Arago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1983064871"/>
                  </a:ext>
                </a:extLst>
              </a:tr>
              <a:tr h="286142">
                <a:tc>
                  <a:txBody>
                    <a:bodyPr/>
                    <a:lstStyle/>
                    <a:p>
                      <a:pPr algn="ctr"/>
                      <a:r>
                        <a:rPr lang="fr-FR" sz="1600" b="0" dirty="0" smtClean="0"/>
                        <a:t>3</a:t>
                      </a:r>
                      <a:endParaRPr lang="fr-FR" sz="1600" b="1" dirty="0"/>
                    </a:p>
                  </a:txBody>
                  <a:tcPr marL="68580" marR="68580" marT="34290" marB="34290"/>
                </a:tc>
                <a:tc>
                  <a:txBody>
                    <a:bodyPr/>
                    <a:lstStyle/>
                    <a:p>
                      <a:r>
                        <a:rPr lang="fr-FR" sz="1600" dirty="0" smtClean="0">
                          <a:solidFill>
                            <a:srgbClr val="0070C0"/>
                          </a:solidFill>
                        </a:rPr>
                        <a:t>2de GT/ Turgot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1741543610"/>
                  </a:ext>
                </a:extLst>
              </a:tr>
              <a:tr h="286142">
                <a:tc>
                  <a:txBody>
                    <a:bodyPr/>
                    <a:lstStyle/>
                    <a:p>
                      <a:pPr algn="ctr"/>
                      <a:r>
                        <a:rPr lang="fr-FR" sz="1600" b="0" dirty="0" smtClean="0"/>
                        <a:t>4</a:t>
                      </a:r>
                      <a:endParaRPr lang="fr-FR" sz="1600" b="1" dirty="0"/>
                    </a:p>
                  </a:txBody>
                  <a:tcPr marL="68580" marR="68580" marT="34290" marB="34290"/>
                </a:tc>
                <a:tc>
                  <a:txBody>
                    <a:bodyPr/>
                    <a:lstStyle/>
                    <a:p>
                      <a:r>
                        <a:rPr lang="fr-FR" sz="1600" i="0" dirty="0" smtClean="0"/>
                        <a:t>2de GT/ Les Francs Bourgeois (privé)</a:t>
                      </a:r>
                      <a:endParaRPr lang="fr-FR" sz="1600" i="0" dirty="0"/>
                    </a:p>
                  </a:txBody>
                  <a:tcPr marL="68580" marR="68580" marT="34290" marB="34290"/>
                </a:tc>
                <a:extLst>
                  <a:ext uri="{0D108BD9-81ED-4DB2-BD59-A6C34878D82A}">
                    <a16:rowId xmlns:a16="http://schemas.microsoft.com/office/drawing/2014/main" val="2886473317"/>
                  </a:ext>
                </a:extLst>
              </a:tr>
            </a:tbl>
          </a:graphicData>
        </a:graphic>
      </p:graphicFrame>
      <p:grpSp>
        <p:nvGrpSpPr>
          <p:cNvPr id="6" name="Groupe 5"/>
          <p:cNvGrpSpPr/>
          <p:nvPr/>
        </p:nvGrpSpPr>
        <p:grpSpPr>
          <a:xfrm>
            <a:off x="2365967" y="5207877"/>
            <a:ext cx="6835840" cy="1200329"/>
            <a:chOff x="2050657" y="5975131"/>
            <a:chExt cx="6835840" cy="1200329"/>
          </a:xfrm>
        </p:grpSpPr>
        <p:sp>
          <p:nvSpPr>
            <p:cNvPr id="7" name="Flèche droite rayée 6"/>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8" name="ZoneTexte 7"/>
            <p:cNvSpPr txBox="1"/>
            <p:nvPr/>
          </p:nvSpPr>
          <p:spPr>
            <a:xfrm>
              <a:off x="2632841" y="5975131"/>
              <a:ext cx="6253656" cy="1200329"/>
            </a:xfrm>
            <a:prstGeom prst="rect">
              <a:avLst/>
            </a:prstGeom>
            <a:noFill/>
          </p:spPr>
          <p:txBody>
            <a:bodyPr wrap="square" rtlCol="0">
              <a:spAutoFit/>
            </a:bodyPr>
            <a:lstStyle/>
            <a:p>
              <a:pPr algn="just"/>
              <a:r>
                <a:rPr lang="fr-FR" b="1" i="1" dirty="0">
                  <a:solidFill>
                    <a:srgbClr val="FF0000"/>
                  </a:solidFill>
                  <a:latin typeface="Calibri" panose="020F0502020204030204"/>
                </a:rPr>
                <a:t>L’ordre attendu des vœux est non conforme : cette élève ne sera pas retenue dans l’établissement privé sollicité, et ses vœux de secteur 1 sont limités aux établissements à fort taux de </a:t>
              </a:r>
              <a:r>
                <a:rPr lang="fr-FR" b="1" i="1" dirty="0" smtClean="0">
                  <a:solidFill>
                    <a:srgbClr val="FF0000"/>
                  </a:solidFill>
                  <a:latin typeface="Calibri" panose="020F0502020204030204"/>
                </a:rPr>
                <a:t>pression, ce qui constitue un risque de non affectation.</a:t>
              </a:r>
              <a:endParaRPr lang="fr-FR" b="1" i="1" dirty="0">
                <a:solidFill>
                  <a:srgbClr val="FF0000"/>
                </a:solidFill>
                <a:latin typeface="Calibri" panose="020F0502020204030204"/>
              </a:endParaRPr>
            </a:p>
          </p:txBody>
        </p:sp>
      </p:grpSp>
    </p:spTree>
    <p:extLst>
      <p:ext uri="{BB962C8B-B14F-4D97-AF65-F5344CB8AC3E}">
        <p14:creationId xmlns:p14="http://schemas.microsoft.com/office/powerpoint/2010/main" val="2904370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2662686" y="413412"/>
            <a:ext cx="8609162" cy="646331"/>
          </a:xfrm>
          <a:prstGeom prst="rect">
            <a:avLst/>
          </a:prstGeom>
          <a:noFill/>
        </p:spPr>
        <p:txBody>
          <a:bodyPr wrap="square" rtlCol="0">
            <a:spAutoFit/>
          </a:bodyPr>
          <a:lstStyle/>
          <a:p>
            <a:pPr algn="ctr"/>
            <a:r>
              <a:rPr lang="fr-FR" sz="3600" b="1" dirty="0" smtClean="0"/>
              <a:t>Et après l’affectation…</a:t>
            </a:r>
            <a:endParaRPr lang="fr-FR" sz="2800" b="1" dirty="0"/>
          </a:p>
        </p:txBody>
      </p:sp>
      <p:sp>
        <p:nvSpPr>
          <p:cNvPr id="4" name="Espace réservé du contenu 3"/>
          <p:cNvSpPr>
            <a:spLocks noGrp="1"/>
          </p:cNvSpPr>
          <p:nvPr>
            <p:ph idx="1"/>
          </p:nvPr>
        </p:nvSpPr>
        <p:spPr>
          <a:xfrm>
            <a:off x="1096992" y="2067165"/>
            <a:ext cx="10515600" cy="4351338"/>
          </a:xfrm>
        </p:spPr>
        <p:txBody>
          <a:bodyPr>
            <a:normAutofit lnSpcReduction="10000"/>
          </a:bodyPr>
          <a:lstStyle/>
          <a:p>
            <a:pPr algn="just"/>
            <a:r>
              <a:rPr lang="fr-FR" dirty="0" smtClean="0"/>
              <a:t>Ne pas oublier de </a:t>
            </a:r>
            <a:r>
              <a:rPr lang="fr-FR" b="1" dirty="0" smtClean="0"/>
              <a:t>s’inscrire</a:t>
            </a:r>
            <a:r>
              <a:rPr lang="fr-FR" dirty="0" smtClean="0"/>
              <a:t> auprès de l’établissement d’affectation </a:t>
            </a:r>
          </a:p>
          <a:p>
            <a:pPr algn="just">
              <a:buFont typeface="Wingdings" panose="05000000000000000000" pitchFamily="2" charset="2"/>
              <a:buChar char="Ø"/>
            </a:pPr>
            <a:r>
              <a:rPr lang="fr-FR" dirty="0" smtClean="0"/>
              <a:t> au </a:t>
            </a:r>
            <a:r>
              <a:rPr lang="fr-FR" dirty="0"/>
              <a:t>plus tard </a:t>
            </a:r>
            <a:r>
              <a:rPr lang="fr-FR" dirty="0">
                <a:solidFill>
                  <a:srgbClr val="FF0000"/>
                </a:solidFill>
              </a:rPr>
              <a:t>le 3 juillet 2023 à minuit en ligne ou le 3 juillet 2022 en établissement </a:t>
            </a:r>
            <a:r>
              <a:rPr lang="fr-FR" dirty="0"/>
              <a:t>(soit dans un délai de cinq jours) </a:t>
            </a:r>
            <a:r>
              <a:rPr lang="fr-FR" dirty="0">
                <a:solidFill>
                  <a:srgbClr val="FF0000"/>
                </a:solidFill>
              </a:rPr>
              <a:t>pour la voie générale et </a:t>
            </a:r>
            <a:r>
              <a:rPr lang="fr-FR" dirty="0" smtClean="0">
                <a:solidFill>
                  <a:srgbClr val="FF0000"/>
                </a:solidFill>
              </a:rPr>
              <a:t>technologique</a:t>
            </a:r>
          </a:p>
          <a:p>
            <a:pPr algn="just">
              <a:buFont typeface="Wingdings" panose="05000000000000000000" pitchFamily="2" charset="2"/>
              <a:buChar char="Ø"/>
            </a:pPr>
            <a:r>
              <a:rPr lang="fr-FR" dirty="0">
                <a:solidFill>
                  <a:srgbClr val="FF0000"/>
                </a:solidFill>
              </a:rPr>
              <a:t> </a:t>
            </a:r>
            <a:r>
              <a:rPr lang="fr-FR" dirty="0" smtClean="0"/>
              <a:t>au </a:t>
            </a:r>
            <a:r>
              <a:rPr lang="fr-FR" dirty="0"/>
              <a:t>plus tard </a:t>
            </a:r>
            <a:r>
              <a:rPr lang="fr-FR" dirty="0">
                <a:solidFill>
                  <a:srgbClr val="FF0000"/>
                </a:solidFill>
              </a:rPr>
              <a:t>le 7 juillet 2023 pour la voie professionnelle</a:t>
            </a:r>
            <a:r>
              <a:rPr lang="fr-FR" dirty="0"/>
              <a:t> (soit un délai </a:t>
            </a:r>
            <a:r>
              <a:rPr lang="fr-FR" dirty="0" smtClean="0"/>
              <a:t>de </a:t>
            </a:r>
            <a:r>
              <a:rPr lang="fr-FR" dirty="0"/>
              <a:t>dix jours</a:t>
            </a:r>
            <a:r>
              <a:rPr lang="fr-FR" dirty="0" smtClean="0"/>
              <a:t>)</a:t>
            </a:r>
          </a:p>
          <a:p>
            <a:pPr marL="0" indent="0" algn="just">
              <a:buNone/>
            </a:pPr>
            <a:endParaRPr lang="fr-FR" dirty="0" smtClean="0"/>
          </a:p>
          <a:p>
            <a:pPr algn="just"/>
            <a:r>
              <a:rPr lang="fr-FR" dirty="0" smtClean="0"/>
              <a:t>Possibilité de demander à suivre un </a:t>
            </a:r>
            <a:r>
              <a:rPr lang="fr-FR" b="1" dirty="0" smtClean="0"/>
              <a:t>Enseignement Inter-Etablissements </a:t>
            </a:r>
            <a:r>
              <a:rPr lang="fr-FR" dirty="0" smtClean="0"/>
              <a:t>(EIE) dès l’inscription dans l’établissement </a:t>
            </a:r>
          </a:p>
          <a:p>
            <a:pPr algn="just">
              <a:buFont typeface="Wingdings" panose="05000000000000000000" pitchFamily="2" charset="2"/>
              <a:buChar char="Ø"/>
            </a:pPr>
            <a:r>
              <a:rPr lang="fr-FR" dirty="0"/>
              <a:t> </a:t>
            </a:r>
            <a:r>
              <a:rPr lang="fr-FR" dirty="0" smtClean="0"/>
              <a:t>Formulaire à compléter et à remettre au chef d’établissement</a:t>
            </a:r>
          </a:p>
          <a:p>
            <a:endParaRPr lang="fr-FR" dirty="0"/>
          </a:p>
        </p:txBody>
      </p:sp>
    </p:spTree>
    <p:extLst>
      <p:ext uri="{BB962C8B-B14F-4D97-AF65-F5344CB8AC3E}">
        <p14:creationId xmlns:p14="http://schemas.microsoft.com/office/powerpoint/2010/main" val="1236331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2662686" y="413412"/>
            <a:ext cx="8609162" cy="1200329"/>
          </a:xfrm>
          <a:prstGeom prst="rect">
            <a:avLst/>
          </a:prstGeom>
          <a:noFill/>
        </p:spPr>
        <p:txBody>
          <a:bodyPr wrap="square" rtlCol="0">
            <a:spAutoFit/>
          </a:bodyPr>
          <a:lstStyle/>
          <a:p>
            <a:pPr algn="ctr"/>
            <a:r>
              <a:rPr lang="fr-FR" sz="3600" b="1" dirty="0"/>
              <a:t>P</a:t>
            </a:r>
            <a:r>
              <a:rPr lang="fr-FR" sz="3600" b="1" dirty="0" smtClean="0"/>
              <a:t>our aller plus loin dans la démarche, sont mobilisables…</a:t>
            </a:r>
            <a:endParaRPr lang="fr-FR" sz="2800" b="1" dirty="0"/>
          </a:p>
        </p:txBody>
      </p:sp>
      <p:sp>
        <p:nvSpPr>
          <p:cNvPr id="2" name="ZoneTexte 1"/>
          <p:cNvSpPr txBox="1"/>
          <p:nvPr/>
        </p:nvSpPr>
        <p:spPr>
          <a:xfrm>
            <a:off x="326748" y="2398144"/>
            <a:ext cx="11477757" cy="3416320"/>
          </a:xfrm>
          <a:prstGeom prst="rect">
            <a:avLst/>
          </a:prstGeom>
          <a:noFill/>
        </p:spPr>
        <p:txBody>
          <a:bodyPr wrap="none" rtlCol="0">
            <a:spAutoFit/>
          </a:bodyPr>
          <a:lstStyle/>
          <a:p>
            <a:pPr marL="285750" indent="-285750">
              <a:buFont typeface="Wingdings" panose="05000000000000000000" pitchFamily="2" charset="2"/>
              <a:buChar char="Ø"/>
            </a:pPr>
            <a:r>
              <a:rPr lang="fr-FR" b="1" dirty="0" smtClean="0"/>
              <a:t>Les équipes (Direction, professeur principal, Psy EN…) du collège de scolarisation : </a:t>
            </a:r>
            <a:r>
              <a:rPr lang="fr-FR" dirty="0" smtClean="0"/>
              <a:t> ce sont les interlocuteurs directs!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Les </a:t>
            </a:r>
            <a:r>
              <a:rPr lang="fr-FR" sz="2000" b="1" u="sng" dirty="0" smtClean="0">
                <a:effectLst>
                  <a:outerShdw blurRad="38100" dist="38100" dir="2700000" algn="tl">
                    <a:srgbClr val="000000">
                      <a:alpha val="43137"/>
                    </a:srgbClr>
                  </a:outerShdw>
                </a:effectLst>
              </a:rPr>
              <a:t>C</a:t>
            </a:r>
            <a:r>
              <a:rPr lang="fr-FR" dirty="0" smtClean="0"/>
              <a:t>entres d’</a:t>
            </a:r>
            <a:r>
              <a:rPr lang="fr-FR" sz="2000" b="1" u="sng" dirty="0" smtClean="0">
                <a:effectLst>
                  <a:outerShdw blurRad="38100" dist="38100" dir="2700000" algn="tl">
                    <a:srgbClr val="000000">
                      <a:alpha val="43137"/>
                    </a:srgbClr>
                  </a:outerShdw>
                </a:effectLst>
              </a:rPr>
              <a:t>I</a:t>
            </a:r>
            <a:r>
              <a:rPr lang="fr-FR" dirty="0" smtClean="0"/>
              <a:t>nformation et d’</a:t>
            </a:r>
            <a:r>
              <a:rPr lang="fr-FR" sz="2000" b="1" u="sng" dirty="0" smtClean="0">
                <a:effectLst>
                  <a:outerShdw blurRad="38100" dist="38100" dir="2700000" algn="tl">
                    <a:srgbClr val="000000">
                      <a:alpha val="43137"/>
                    </a:srgbClr>
                  </a:outerShdw>
                </a:effectLst>
              </a:rPr>
              <a:t>O</a:t>
            </a:r>
            <a:r>
              <a:rPr lang="fr-FR" dirty="0" smtClean="0"/>
              <a:t>rientation (CIO) de Paris.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Les ressources du </a:t>
            </a:r>
            <a:r>
              <a:rPr lang="fr-FR" b="1" dirty="0" smtClean="0"/>
              <a:t>Rectorat de Paris </a:t>
            </a:r>
            <a:r>
              <a:rPr lang="fr-FR" dirty="0" smtClean="0"/>
              <a:t>:</a:t>
            </a:r>
          </a:p>
          <a:p>
            <a:endParaRPr lang="fr-FR" sz="800" dirty="0" smtClean="0"/>
          </a:p>
          <a:p>
            <a:pPr marL="285750" indent="-285750">
              <a:buFontTx/>
              <a:buChar char="-"/>
            </a:pPr>
            <a:r>
              <a:rPr lang="fr-FR" dirty="0" smtClean="0"/>
              <a:t>Un espace </a:t>
            </a:r>
            <a:r>
              <a:rPr lang="fr-FR" dirty="0"/>
              <a:t>en ligne :  </a:t>
            </a:r>
            <a:r>
              <a:rPr lang="fr-FR" dirty="0">
                <a:hlinkClick r:id="rId3"/>
              </a:rPr>
              <a:t>https://</a:t>
            </a:r>
            <a:r>
              <a:rPr lang="fr-FR" dirty="0" smtClean="0">
                <a:hlinkClick r:id="rId3"/>
              </a:rPr>
              <a:t>www.ac-paris.fr/affectation-seconde</a:t>
            </a:r>
            <a:endParaRPr lang="fr-FR" dirty="0" smtClean="0"/>
          </a:p>
          <a:p>
            <a:pPr marL="285750" indent="-285750">
              <a:buFontTx/>
              <a:buChar char="-"/>
            </a:pPr>
            <a:endParaRPr lang="fr-FR" sz="800" dirty="0" smtClean="0"/>
          </a:p>
          <a:p>
            <a:pPr marL="285750" indent="-285750">
              <a:buFontTx/>
              <a:buChar char="-"/>
            </a:pPr>
            <a:r>
              <a:rPr lang="fr-FR" dirty="0" smtClean="0"/>
              <a:t>Une brochure : </a:t>
            </a:r>
            <a:r>
              <a:rPr lang="fr-FR" i="1" dirty="0" smtClean="0"/>
              <a:t>Affectation après la classe de 3</a:t>
            </a:r>
            <a:r>
              <a:rPr lang="fr-FR" i="1" baseline="30000" dirty="0" smtClean="0"/>
              <a:t>e</a:t>
            </a:r>
            <a:r>
              <a:rPr lang="fr-FR" i="1" dirty="0" smtClean="0"/>
              <a:t>: mode </a:t>
            </a:r>
            <a:r>
              <a:rPr lang="fr-FR" i="1" dirty="0"/>
              <a:t>d’emploi : </a:t>
            </a:r>
            <a:endParaRPr lang="fr-FR" i="1" dirty="0" smtClean="0"/>
          </a:p>
          <a:p>
            <a:r>
              <a:rPr lang="fr-FR" i="1" dirty="0">
                <a:hlinkClick r:id="rId4"/>
              </a:rPr>
              <a:t>https://</a:t>
            </a:r>
            <a:r>
              <a:rPr lang="fr-FR" i="1" dirty="0" smtClean="0">
                <a:hlinkClick r:id="rId4"/>
              </a:rPr>
              <a:t>www.ac-paris.fr/media/36185/download</a:t>
            </a:r>
            <a:endParaRPr lang="fr-FR" i="1" dirty="0" smtClean="0"/>
          </a:p>
          <a:p>
            <a:endParaRPr lang="fr-FR" i="1" dirty="0" smtClean="0"/>
          </a:p>
          <a:p>
            <a:pPr marL="285750" indent="-285750">
              <a:buFont typeface="Wingdings" panose="05000000000000000000" pitchFamily="2" charset="2"/>
              <a:buChar char="Ø"/>
            </a:pPr>
            <a:r>
              <a:rPr lang="fr-FR" dirty="0" smtClean="0"/>
              <a:t>A venir : le </a:t>
            </a:r>
            <a:r>
              <a:rPr lang="fr-FR" b="1" dirty="0" smtClean="0"/>
              <a:t>guide ONISEP </a:t>
            </a:r>
            <a:r>
              <a:rPr lang="fr-FR" dirty="0" smtClean="0"/>
              <a:t>« Après la 3</a:t>
            </a:r>
            <a:r>
              <a:rPr lang="fr-FR" baseline="30000" dirty="0" smtClean="0"/>
              <a:t>e</a:t>
            </a:r>
            <a:r>
              <a:rPr lang="fr-FR" dirty="0" smtClean="0"/>
              <a:t> » pour la Région Ile-de-France</a:t>
            </a:r>
          </a:p>
          <a:p>
            <a:r>
              <a:rPr lang="fr-FR" dirty="0" smtClean="0"/>
              <a:t>  </a:t>
            </a:r>
            <a:endParaRPr lang="fr-FR" dirty="0"/>
          </a:p>
        </p:txBody>
      </p:sp>
    </p:spTree>
    <p:extLst>
      <p:ext uri="{BB962C8B-B14F-4D97-AF65-F5344CB8AC3E}">
        <p14:creationId xmlns:p14="http://schemas.microsoft.com/office/powerpoint/2010/main" val="1936102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14" name="ZoneTexte 13"/>
          <p:cNvSpPr txBox="1"/>
          <p:nvPr/>
        </p:nvSpPr>
        <p:spPr>
          <a:xfrm>
            <a:off x="535964" y="5456290"/>
            <a:ext cx="11396202" cy="954107"/>
          </a:xfrm>
          <a:prstGeom prst="rect">
            <a:avLst/>
          </a:prstGeom>
          <a:noFill/>
        </p:spPr>
        <p:txBody>
          <a:bodyPr wrap="square" rtlCol="0">
            <a:spAutoFit/>
          </a:bodyPr>
          <a:lstStyle/>
          <a:p>
            <a:r>
              <a:rPr lang="fr-FR" sz="2000" b="1" dirty="0" smtClean="0"/>
              <a:t>Depuis 2021, 3 secteurs géographiques existent </a:t>
            </a:r>
            <a:r>
              <a:rPr lang="fr-FR" sz="2000" b="1" u="sng" dirty="0" smtClean="0"/>
              <a:t>pour chaque collège</a:t>
            </a:r>
          </a:p>
          <a:p>
            <a:pPr marL="285750" indent="-285750">
              <a:buFont typeface="Wingdings" panose="05000000000000000000" pitchFamily="2" charset="2"/>
              <a:buChar char="Ø"/>
            </a:pPr>
            <a:r>
              <a:rPr lang="fr-FR" b="1" i="1" dirty="0" smtClean="0"/>
              <a:t>Tous les lycées publics parisiens peuvent être demandés…</a:t>
            </a:r>
          </a:p>
          <a:p>
            <a:pPr marL="285750" indent="-285750">
              <a:buFont typeface="Wingdings" panose="05000000000000000000" pitchFamily="2" charset="2"/>
              <a:buChar char="Ø"/>
            </a:pPr>
            <a:r>
              <a:rPr lang="fr-FR" b="1" i="1" dirty="0" smtClean="0"/>
              <a:t>… mais un bonus plus élevé garantit une priorité d’affectation sur les 5 lycées du secteur 1</a:t>
            </a:r>
            <a:endParaRPr lang="fr-FR" b="1" i="1" dirty="0"/>
          </a:p>
        </p:txBody>
      </p:sp>
      <p:grpSp>
        <p:nvGrpSpPr>
          <p:cNvPr id="40" name="Groupe 39"/>
          <p:cNvGrpSpPr/>
          <p:nvPr/>
        </p:nvGrpSpPr>
        <p:grpSpPr>
          <a:xfrm>
            <a:off x="1677838" y="1272433"/>
            <a:ext cx="5767070" cy="3981450"/>
            <a:chOff x="0" y="0"/>
            <a:chExt cx="5767388" cy="3981450"/>
          </a:xfrm>
        </p:grpSpPr>
        <p:sp>
          <p:nvSpPr>
            <p:cNvPr id="79" name="Ellipse 78"/>
            <p:cNvSpPr/>
            <p:nvPr/>
          </p:nvSpPr>
          <p:spPr>
            <a:xfrm>
              <a:off x="0" y="0"/>
              <a:ext cx="5767388" cy="3981450"/>
            </a:xfrm>
            <a:prstGeom prst="ellipse">
              <a:avLst/>
            </a:prstGeom>
            <a:ln>
              <a:solidFill>
                <a:schemeClr val="tx1"/>
              </a:solid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0" name="Ellipse 79"/>
            <p:cNvSpPr/>
            <p:nvPr/>
          </p:nvSpPr>
          <p:spPr>
            <a:xfrm>
              <a:off x="1733550" y="128588"/>
              <a:ext cx="3490912" cy="2471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1" name="Ellipse 80"/>
            <p:cNvSpPr/>
            <p:nvPr/>
          </p:nvSpPr>
          <p:spPr>
            <a:xfrm>
              <a:off x="2362200" y="190500"/>
              <a:ext cx="2624137" cy="172402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2" name="Hexagone 81"/>
            <p:cNvSpPr/>
            <p:nvPr/>
          </p:nvSpPr>
          <p:spPr>
            <a:xfrm>
              <a:off x="4090987" y="485775"/>
              <a:ext cx="223838" cy="195263"/>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3" name="Triangle isocèle 82"/>
            <p:cNvSpPr/>
            <p:nvPr/>
          </p:nvSpPr>
          <p:spPr>
            <a:xfrm>
              <a:off x="3657600" y="347663"/>
              <a:ext cx="128587" cy="157163"/>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4" name="Triangle isocèle 83"/>
            <p:cNvSpPr/>
            <p:nvPr/>
          </p:nvSpPr>
          <p:spPr>
            <a:xfrm>
              <a:off x="2390775" y="771525"/>
              <a:ext cx="128587" cy="157163"/>
            </a:xfrm>
            <a:prstGeom prst="triangl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5" name="Triangle isocèle 84"/>
            <p:cNvSpPr/>
            <p:nvPr/>
          </p:nvSpPr>
          <p:spPr>
            <a:xfrm>
              <a:off x="4367212" y="614363"/>
              <a:ext cx="128587" cy="157163"/>
            </a:xfrm>
            <a:prstGeom prst="triangl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6" name="Triangle isocèle 85"/>
            <p:cNvSpPr/>
            <p:nvPr/>
          </p:nvSpPr>
          <p:spPr>
            <a:xfrm>
              <a:off x="3838575" y="952500"/>
              <a:ext cx="128587" cy="157163"/>
            </a:xfrm>
            <a:prstGeom prst="triangl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7" name="Triangle isocèle 86"/>
            <p:cNvSpPr/>
            <p:nvPr/>
          </p:nvSpPr>
          <p:spPr>
            <a:xfrm>
              <a:off x="3462337" y="1376363"/>
              <a:ext cx="128587" cy="157163"/>
            </a:xfrm>
            <a:prstGeom prst="triangl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8" name="Triangle isocèle 87"/>
            <p:cNvSpPr/>
            <p:nvPr/>
          </p:nvSpPr>
          <p:spPr>
            <a:xfrm>
              <a:off x="2938462" y="900113"/>
              <a:ext cx="128587" cy="157163"/>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9" name="Triangle isocèle 88"/>
            <p:cNvSpPr/>
            <p:nvPr/>
          </p:nvSpPr>
          <p:spPr>
            <a:xfrm>
              <a:off x="4300537" y="1471613"/>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0" name="Triangle isocèle 89"/>
            <p:cNvSpPr/>
            <p:nvPr/>
          </p:nvSpPr>
          <p:spPr>
            <a:xfrm>
              <a:off x="4676775" y="971550"/>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91" name="Connecteur droit avec flèche 90" descr="0-25 minutes&#10;" title="0-25 minutes"/>
            <p:cNvCxnSpPr/>
            <p:nvPr/>
          </p:nvCxnSpPr>
          <p:spPr>
            <a:xfrm flipH="1">
              <a:off x="2533650" y="595313"/>
              <a:ext cx="1538287" cy="257175"/>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92" name="Zone de texte 17"/>
            <p:cNvSpPr txBox="1"/>
            <p:nvPr/>
          </p:nvSpPr>
          <p:spPr>
            <a:xfrm rot="21142693">
              <a:off x="2871787" y="609600"/>
              <a:ext cx="819150" cy="202552"/>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fr-FR" sz="800" b="1" kern="1200">
                  <a:solidFill>
                    <a:srgbClr val="000000"/>
                  </a:solidFill>
                  <a:effectLst/>
                  <a:ea typeface="Calibri" panose="020F0502020204030204" pitchFamily="34" charset="0"/>
                  <a:cs typeface="Times New Roman" panose="02020603050405020304" pitchFamily="18" charset="0"/>
                </a:rPr>
                <a:t>25 minutes</a:t>
              </a:r>
              <a:endParaRPr lang="fr-FR" sz="1200">
                <a:effectLst/>
                <a:latin typeface="Times New Roman" panose="02020603050405020304" pitchFamily="18" charset="0"/>
                <a:ea typeface="Times New Roman" panose="02020603050405020304" pitchFamily="18" charset="0"/>
              </a:endParaRPr>
            </a:p>
          </p:txBody>
        </p:sp>
        <p:sp>
          <p:nvSpPr>
            <p:cNvPr id="93" name="Triangle isocèle 92"/>
            <p:cNvSpPr/>
            <p:nvPr/>
          </p:nvSpPr>
          <p:spPr>
            <a:xfrm>
              <a:off x="1938337" y="1128713"/>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4" name="Triangle isocèle 93"/>
            <p:cNvSpPr/>
            <p:nvPr/>
          </p:nvSpPr>
          <p:spPr>
            <a:xfrm>
              <a:off x="2967037" y="1905000"/>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5" name="Triangle isocèle 94"/>
            <p:cNvSpPr/>
            <p:nvPr/>
          </p:nvSpPr>
          <p:spPr>
            <a:xfrm>
              <a:off x="4905375" y="1462088"/>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6" name="Triangle isocèle 95"/>
            <p:cNvSpPr/>
            <p:nvPr/>
          </p:nvSpPr>
          <p:spPr>
            <a:xfrm>
              <a:off x="4238625" y="1990725"/>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7" name="Triangle isocèle 96"/>
            <p:cNvSpPr/>
            <p:nvPr/>
          </p:nvSpPr>
          <p:spPr>
            <a:xfrm>
              <a:off x="1457325" y="504825"/>
              <a:ext cx="128587" cy="157163"/>
            </a:xfrm>
            <a:prstGeom prst="triangle">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8" name="Triangle isocèle 97"/>
            <p:cNvSpPr/>
            <p:nvPr/>
          </p:nvSpPr>
          <p:spPr>
            <a:xfrm>
              <a:off x="728662" y="2095500"/>
              <a:ext cx="128587" cy="157163"/>
            </a:xfrm>
            <a:prstGeom prst="triangle">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9" name="Triangle isocèle 98"/>
            <p:cNvSpPr/>
            <p:nvPr/>
          </p:nvSpPr>
          <p:spPr>
            <a:xfrm>
              <a:off x="3757612" y="3143250"/>
              <a:ext cx="128587" cy="157163"/>
            </a:xfrm>
            <a:prstGeom prst="triangle">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0" name="Triangle isocèle 99"/>
            <p:cNvSpPr/>
            <p:nvPr/>
          </p:nvSpPr>
          <p:spPr>
            <a:xfrm>
              <a:off x="1838325" y="2233613"/>
              <a:ext cx="128587" cy="157163"/>
            </a:xfrm>
            <a:prstGeom prst="triangle">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01" name="Connecteur droit avec flèche 100"/>
            <p:cNvCxnSpPr/>
            <p:nvPr/>
          </p:nvCxnSpPr>
          <p:spPr>
            <a:xfrm flipH="1">
              <a:off x="1819275" y="695325"/>
              <a:ext cx="2328862" cy="102870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102" name="Zone de texte 41"/>
            <p:cNvSpPr txBox="1"/>
            <p:nvPr/>
          </p:nvSpPr>
          <p:spPr>
            <a:xfrm rot="20269998">
              <a:off x="2119312" y="1338263"/>
              <a:ext cx="819150" cy="202552"/>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fr-FR" sz="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minutes</a:t>
              </a:r>
              <a:endParaRPr lang="fr-FR" sz="1200">
                <a:effectLst/>
                <a:latin typeface="Times New Roman" panose="02020603050405020304" pitchFamily="18" charset="0"/>
                <a:ea typeface="Times New Roman" panose="02020603050405020304" pitchFamily="18" charset="0"/>
              </a:endParaRPr>
            </a:p>
          </p:txBody>
        </p:sp>
        <p:sp>
          <p:nvSpPr>
            <p:cNvPr id="103" name="Triangle isocèle 102"/>
            <p:cNvSpPr/>
            <p:nvPr/>
          </p:nvSpPr>
          <p:spPr>
            <a:xfrm>
              <a:off x="2414587" y="1776413"/>
              <a:ext cx="128587" cy="157163"/>
            </a:xfrm>
            <a:prstGeom prst="triangle">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4" name="Triangle isocèle 103"/>
            <p:cNvSpPr/>
            <p:nvPr/>
          </p:nvSpPr>
          <p:spPr>
            <a:xfrm>
              <a:off x="2986087" y="2881313"/>
              <a:ext cx="128587" cy="157163"/>
            </a:xfrm>
            <a:prstGeom prst="triangle">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41" name="Triangle isocèle 40"/>
          <p:cNvSpPr/>
          <p:nvPr/>
        </p:nvSpPr>
        <p:spPr>
          <a:xfrm>
            <a:off x="5187800" y="3177433"/>
            <a:ext cx="128580" cy="157163"/>
          </a:xfrm>
          <a:prstGeom prst="triangle">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2" name="Triangle isocèle 41"/>
          <p:cNvSpPr/>
          <p:nvPr/>
        </p:nvSpPr>
        <p:spPr>
          <a:xfrm>
            <a:off x="5316388" y="3029795"/>
            <a:ext cx="128580" cy="157163"/>
          </a:xfrm>
          <a:prstGeom prst="triangle">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43" name="Groupe 42"/>
          <p:cNvGrpSpPr/>
          <p:nvPr/>
        </p:nvGrpSpPr>
        <p:grpSpPr>
          <a:xfrm>
            <a:off x="8526471" y="2251127"/>
            <a:ext cx="2619375" cy="1871663"/>
            <a:chOff x="781208" y="-1464468"/>
            <a:chExt cx="2619375" cy="1871663"/>
          </a:xfrm>
        </p:grpSpPr>
        <p:sp>
          <p:nvSpPr>
            <p:cNvPr id="44" name="Zone de texte 44"/>
            <p:cNvSpPr txBox="1"/>
            <p:nvPr/>
          </p:nvSpPr>
          <p:spPr>
            <a:xfrm>
              <a:off x="781208" y="-1464468"/>
              <a:ext cx="2619375" cy="187166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sz="14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Domicile </a:t>
              </a: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l’élève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3"/>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Collège de sectorisation</a:t>
              </a:r>
              <a:endParaRPr lang="fr-FR"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4"/>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Lycée de secteur 1 </a:t>
              </a:r>
              <a:endParaRPr lang="fr-FR"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5"/>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Lycée de secteur 2</a:t>
              </a:r>
              <a:endParaRPr lang="fr-FR"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6"/>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Lycée de secteur 3</a:t>
              </a:r>
              <a:endParaRPr lang="fr-FR"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7"/>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Lycée à recrutement </a:t>
              </a:r>
              <a:endParaRPr lang="fr-FR" sz="1200" dirty="0">
                <a:effectLst/>
                <a:latin typeface="Times New Roman" panose="02020603050405020304" pitchFamily="18" charset="0"/>
                <a:ea typeface="Times New Roman" panose="02020603050405020304" pitchFamily="18" charset="0"/>
              </a:endParaRPr>
            </a:p>
            <a:p>
              <a:pPr marL="457200">
                <a:lnSpc>
                  <a:spcPct val="106000"/>
                </a:lnSpc>
                <a:spcAft>
                  <a:spcPts val="0"/>
                </a:spcAft>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académique</a:t>
              </a:r>
              <a:endParaRPr lang="fr-FR" sz="1200" dirty="0">
                <a:effectLst/>
                <a:latin typeface="Times New Roman" panose="02020603050405020304" pitchFamily="18" charset="0"/>
                <a:ea typeface="Times New Roman" panose="02020603050405020304" pitchFamily="18" charset="0"/>
              </a:endParaRPr>
            </a:p>
            <a:p>
              <a:pPr marL="457200">
                <a:lnSpc>
                  <a:spcPct val="106000"/>
                </a:lnSpc>
                <a:spcAft>
                  <a:spcPts val="800"/>
                </a:spcAf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5" name="Ellipse 44"/>
            <p:cNvSpPr/>
            <p:nvPr/>
          </p:nvSpPr>
          <p:spPr>
            <a:xfrm>
              <a:off x="890203" y="-1364455"/>
              <a:ext cx="142875" cy="128587"/>
            </a:xfrm>
            <a:prstGeom prst="ellipse">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39" name="Ellipse 38"/>
          <p:cNvSpPr/>
          <p:nvPr/>
        </p:nvSpPr>
        <p:spPr>
          <a:xfrm>
            <a:off x="5814695" y="1523682"/>
            <a:ext cx="142875" cy="128270"/>
          </a:xfrm>
          <a:prstGeom prst="ellipse">
            <a:avLst/>
          </a:prstGeom>
          <a:solidFill>
            <a:srgbClr val="7030A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 name="Rectangle 2"/>
          <p:cNvSpPr/>
          <p:nvPr/>
        </p:nvSpPr>
        <p:spPr>
          <a:xfrm>
            <a:off x="2204087" y="221218"/>
            <a:ext cx="9039007" cy="892552"/>
          </a:xfrm>
          <a:prstGeom prst="rect">
            <a:avLst/>
          </a:prstGeom>
        </p:spPr>
        <p:txBody>
          <a:bodyPr wrap="square">
            <a:spAutoFit/>
          </a:bodyPr>
          <a:lstStyle/>
          <a:p>
            <a:pPr algn="ctr"/>
            <a:r>
              <a:rPr lang="fr-FR" sz="2800" b="1" dirty="0"/>
              <a:t>Comment se passe l’affectation en Seconde GT </a:t>
            </a:r>
            <a:r>
              <a:rPr lang="fr-FR" sz="2800" b="1" dirty="0" smtClean="0"/>
              <a:t>?</a:t>
            </a:r>
          </a:p>
          <a:p>
            <a:pPr marL="457200" indent="-457200" algn="ctr">
              <a:buFont typeface="Wingdings" panose="05000000000000000000" pitchFamily="2" charset="2"/>
              <a:buChar char="Ø"/>
            </a:pPr>
            <a:r>
              <a:rPr lang="fr-FR" sz="2400" i="1" dirty="0">
                <a:solidFill>
                  <a:srgbClr val="7030A0"/>
                </a:solidFill>
              </a:rPr>
              <a:t>Quelle sectorisation pour l’entrée en Seconde GT? </a:t>
            </a:r>
            <a:endParaRPr lang="fr-FR" i="1" dirty="0">
              <a:solidFill>
                <a:srgbClr val="7030A0"/>
              </a:solidFill>
            </a:endParaRPr>
          </a:p>
        </p:txBody>
      </p:sp>
    </p:spTree>
    <p:extLst>
      <p:ext uri="{BB962C8B-B14F-4D97-AF65-F5344CB8AC3E}">
        <p14:creationId xmlns:p14="http://schemas.microsoft.com/office/powerpoint/2010/main" val="98642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3" name="ZoneTexte 2"/>
          <p:cNvSpPr txBox="1"/>
          <p:nvPr/>
        </p:nvSpPr>
        <p:spPr>
          <a:xfrm>
            <a:off x="2184338" y="5653801"/>
            <a:ext cx="8791766" cy="523220"/>
          </a:xfrm>
          <a:prstGeom prst="rect">
            <a:avLst/>
          </a:prstGeom>
          <a:noFill/>
        </p:spPr>
        <p:txBody>
          <a:bodyPr wrap="none" rtlCol="0">
            <a:spAutoFit/>
          </a:bodyPr>
          <a:lstStyle/>
          <a:p>
            <a:pPr marL="285750" indent="-285750">
              <a:buFont typeface="Wingdings" panose="05000000000000000000" pitchFamily="2" charset="2"/>
              <a:buChar char="Ø"/>
            </a:pPr>
            <a:r>
              <a:rPr lang="fr-FR" sz="1400" dirty="0">
                <a:hlinkClick r:id="rId3"/>
              </a:rPr>
              <a:t>https://</a:t>
            </a:r>
            <a:r>
              <a:rPr lang="fr-FR" sz="1400" dirty="0" smtClean="0">
                <a:hlinkClick r:id="rId3"/>
              </a:rPr>
              <a:t>rectoratparis.maps.arcgis.com/apps/webappviewer/index.html?id=d3ce515bc126417bae46f8ace91b0db2</a:t>
            </a:r>
            <a:endParaRPr lang="fr-FR" sz="1400" dirty="0" smtClean="0"/>
          </a:p>
          <a:p>
            <a:endParaRPr lang="fr-FR" sz="1400" dirty="0"/>
          </a:p>
        </p:txBody>
      </p:sp>
      <p:grpSp>
        <p:nvGrpSpPr>
          <p:cNvPr id="8" name="Groupe 7"/>
          <p:cNvGrpSpPr/>
          <p:nvPr/>
        </p:nvGrpSpPr>
        <p:grpSpPr>
          <a:xfrm>
            <a:off x="2851185" y="2285562"/>
            <a:ext cx="8800226" cy="2816156"/>
            <a:chOff x="2977706" y="3067252"/>
            <a:chExt cx="8800226" cy="2816156"/>
          </a:xfrm>
        </p:grpSpPr>
        <p:sp>
          <p:nvSpPr>
            <p:cNvPr id="4" name="ZoneTexte 3"/>
            <p:cNvSpPr txBox="1"/>
            <p:nvPr/>
          </p:nvSpPr>
          <p:spPr>
            <a:xfrm>
              <a:off x="2977706" y="3067252"/>
              <a:ext cx="8800226" cy="2816156"/>
            </a:xfrm>
            <a:prstGeom prst="rect">
              <a:avLst/>
            </a:prstGeom>
            <a:noFill/>
          </p:spPr>
          <p:txBody>
            <a:bodyPr wrap="square" rtlCol="0">
              <a:spAutoFit/>
            </a:bodyPr>
            <a:lstStyle/>
            <a:p>
              <a:pPr algn="ctr"/>
              <a:r>
                <a:rPr lang="fr-FR" sz="2000" dirty="0" smtClean="0"/>
                <a:t>Une carte interactive précisant, pour chaque collège, les lycées de secteur 1, 2 et 3 </a:t>
              </a:r>
            </a:p>
            <a:p>
              <a:pPr algn="ctr"/>
              <a:r>
                <a:rPr lang="fr-FR" sz="2000" dirty="0" smtClean="0"/>
                <a:t>est en ligne sur le site du Rectorat de Paris</a:t>
              </a:r>
            </a:p>
            <a:p>
              <a:pPr algn="ctr"/>
              <a:endParaRPr lang="fr-FR" sz="1200" dirty="0" smtClean="0"/>
            </a:p>
            <a:p>
              <a:r>
                <a:rPr lang="fr-FR" sz="2000" dirty="0" smtClean="0"/>
                <a:t>                    Secteur 1 (32 640 points)</a:t>
              </a:r>
            </a:p>
            <a:p>
              <a:endParaRPr lang="fr-FR" sz="800" dirty="0" smtClean="0"/>
            </a:p>
            <a:p>
              <a:r>
                <a:rPr lang="fr-FR" sz="2000" dirty="0" smtClean="0"/>
                <a:t>                    Secteur 2 (17 760 points)</a:t>
              </a:r>
            </a:p>
            <a:p>
              <a:endParaRPr lang="fr-FR" sz="800" dirty="0" smtClean="0"/>
            </a:p>
            <a:p>
              <a:r>
                <a:rPr lang="fr-FR" sz="2000" dirty="0" smtClean="0"/>
                <a:t>                    Secteur 3 (16 800 points)   </a:t>
              </a:r>
            </a:p>
            <a:p>
              <a:endParaRPr lang="fr-FR" sz="900" dirty="0"/>
            </a:p>
            <a:p>
              <a:r>
                <a:rPr lang="fr-FR" sz="2000" dirty="0" smtClean="0"/>
                <a:t>                    4 lycées </a:t>
              </a:r>
              <a:r>
                <a:rPr lang="fr-FR" sz="2000" dirty="0"/>
                <a:t>à recrutement </a:t>
              </a:r>
              <a:r>
                <a:rPr lang="fr-FR" sz="2000" dirty="0" smtClean="0"/>
                <a:t>académique </a:t>
              </a:r>
              <a:r>
                <a:rPr lang="fr-FR" sz="2000" dirty="0"/>
                <a:t>(32 640 points</a:t>
              </a:r>
              <a:r>
                <a:rPr lang="fr-FR" sz="2000" dirty="0" smtClean="0"/>
                <a:t>) : </a:t>
              </a:r>
            </a:p>
            <a:p>
              <a:r>
                <a:rPr lang="fr-FR" sz="2000" dirty="0"/>
                <a:t>	</a:t>
              </a:r>
              <a:r>
                <a:rPr lang="fr-FR" sz="2000" dirty="0" smtClean="0"/>
                <a:t>	Pierre-Gilles de Gennes, Dubois, Henri-IV, Louis-le-Grand                       </a:t>
              </a:r>
              <a:endParaRPr lang="fr-FR" sz="2000" dirty="0"/>
            </a:p>
          </p:txBody>
        </p:sp>
        <p:sp>
          <p:nvSpPr>
            <p:cNvPr id="6" name="Rectangle 5"/>
            <p:cNvSpPr/>
            <p:nvPr/>
          </p:nvSpPr>
          <p:spPr>
            <a:xfrm>
              <a:off x="3838753" y="4334432"/>
              <a:ext cx="299049" cy="2817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838753" y="3880945"/>
              <a:ext cx="299049" cy="281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844502" y="4787919"/>
              <a:ext cx="299049" cy="2817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838753" y="5231103"/>
              <a:ext cx="299049" cy="2817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4" y="3026931"/>
            <a:ext cx="3142174" cy="1563380"/>
          </a:xfrm>
          <a:prstGeom prst="rect">
            <a:avLst/>
          </a:prstGeom>
        </p:spPr>
      </p:pic>
      <p:sp>
        <p:nvSpPr>
          <p:cNvPr id="16" name="Rectangle 15"/>
          <p:cNvSpPr/>
          <p:nvPr/>
        </p:nvSpPr>
        <p:spPr>
          <a:xfrm>
            <a:off x="2184338" y="670693"/>
            <a:ext cx="9039007" cy="892552"/>
          </a:xfrm>
          <a:prstGeom prst="rect">
            <a:avLst/>
          </a:prstGeom>
        </p:spPr>
        <p:txBody>
          <a:bodyPr wrap="square">
            <a:spAutoFit/>
          </a:bodyPr>
          <a:lstStyle/>
          <a:p>
            <a:pPr algn="ctr"/>
            <a:r>
              <a:rPr lang="fr-FR" sz="2800" b="1" dirty="0"/>
              <a:t>Comment se passe l’affectation en Seconde GT </a:t>
            </a:r>
            <a:r>
              <a:rPr lang="fr-FR" sz="2800" b="1" dirty="0" smtClean="0"/>
              <a:t>?</a:t>
            </a:r>
          </a:p>
          <a:p>
            <a:pPr marL="457200" indent="-457200" algn="ctr">
              <a:buFont typeface="Wingdings" panose="05000000000000000000" pitchFamily="2" charset="2"/>
              <a:buChar char="Ø"/>
            </a:pPr>
            <a:r>
              <a:rPr lang="fr-FR" sz="2400" i="1" dirty="0">
                <a:solidFill>
                  <a:srgbClr val="7030A0"/>
                </a:solidFill>
              </a:rPr>
              <a:t>Quelle sectorisation pour l’entrée en Seconde GT? </a:t>
            </a:r>
            <a:endParaRPr lang="fr-FR" i="1" dirty="0">
              <a:solidFill>
                <a:srgbClr val="7030A0"/>
              </a:solidFill>
            </a:endParaRPr>
          </a:p>
        </p:txBody>
      </p:sp>
    </p:spTree>
    <p:extLst>
      <p:ext uri="{BB962C8B-B14F-4D97-AF65-F5344CB8AC3E}">
        <p14:creationId xmlns:p14="http://schemas.microsoft.com/office/powerpoint/2010/main" val="201042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4837" y="1731033"/>
            <a:ext cx="11087819" cy="4871050"/>
          </a:xfrm>
        </p:spPr>
        <p:txBody>
          <a:bodyPr>
            <a:normAutofit/>
          </a:bodyPr>
          <a:lstStyle/>
          <a:p>
            <a:pPr algn="just">
              <a:buFont typeface="Wingdings" panose="05000000000000000000" pitchFamily="2" charset="2"/>
              <a:buChar char="Ø"/>
            </a:pPr>
            <a:r>
              <a:rPr lang="fr-FR" dirty="0"/>
              <a:t> </a:t>
            </a:r>
            <a:r>
              <a:rPr lang="fr-FR" b="1" dirty="0" smtClean="0"/>
              <a:t>Est-ce que je suis bien scolarisé dans mon collège de secteur? </a:t>
            </a:r>
          </a:p>
          <a:p>
            <a:pPr algn="just"/>
            <a:r>
              <a:rPr lang="fr-FR" i="1" dirty="0"/>
              <a:t>A</a:t>
            </a:r>
            <a:r>
              <a:rPr lang="fr-FR" i="1" dirty="0" smtClean="0"/>
              <a:t>ttention aux élèves entrés au collège sur un cursus à recrutement particulier ou en dérogation. </a:t>
            </a:r>
          </a:p>
          <a:p>
            <a:pPr algn="just"/>
            <a:r>
              <a:rPr lang="fr-FR" i="1" dirty="0" smtClean="0"/>
              <a:t>Les élèves de 3</a:t>
            </a:r>
            <a:r>
              <a:rPr lang="fr-FR" i="1" baseline="30000" dirty="0" smtClean="0"/>
              <a:t>ème</a:t>
            </a:r>
            <a:r>
              <a:rPr lang="fr-FR" i="1" dirty="0"/>
              <a:t> </a:t>
            </a:r>
            <a:r>
              <a:rPr lang="fr-FR" i="1" dirty="0" smtClean="0"/>
              <a:t>scolarisés à Paris mais domiciliés hors de l’académie doivent effectuer les démarches d’affectation selon </a:t>
            </a:r>
            <a:r>
              <a:rPr lang="fr-FR" b="1" i="1" u="sng" dirty="0" smtClean="0"/>
              <a:t>le calendrier et les règles de leur département de résidence</a:t>
            </a:r>
            <a:r>
              <a:rPr lang="fr-FR" i="1" dirty="0" smtClean="0"/>
              <a:t>. Ils n’ont pas vocation, hors certains cursus à recrutement particulier, à être affectés dans l’académie de Paris. </a:t>
            </a:r>
            <a:endParaRPr lang="fr-FR" dirty="0" smtClean="0"/>
          </a:p>
          <a:p>
            <a:pPr marL="0" indent="0" algn="just">
              <a:buNone/>
            </a:pPr>
            <a:r>
              <a:rPr lang="fr-FR" dirty="0" smtClean="0">
                <a:solidFill>
                  <a:srgbClr val="FF0000"/>
                </a:solidFill>
              </a:rPr>
              <a:t>= Vérifier son collège de secteur sur la carte de la ville de Paris </a:t>
            </a:r>
          </a:p>
          <a:p>
            <a:pPr marL="0" indent="0" algn="just">
              <a:buNone/>
            </a:pPr>
            <a:endParaRPr lang="fr-FR" dirty="0"/>
          </a:p>
          <a:p>
            <a:pPr marL="0" indent="0" algn="just">
              <a:buNone/>
            </a:pPr>
            <a:endParaRPr lang="fr-FR" dirty="0" smtClean="0"/>
          </a:p>
          <a:p>
            <a:pPr algn="just">
              <a:buFont typeface="Wingdings" panose="05000000000000000000" pitchFamily="2" charset="2"/>
              <a:buChar char="Ø"/>
            </a:pPr>
            <a:r>
              <a:rPr lang="fr-FR" dirty="0"/>
              <a:t> </a:t>
            </a:r>
            <a:r>
              <a:rPr lang="fr-FR" b="1" dirty="0" smtClean="0"/>
              <a:t>Des modifications de secteur 1 sont apportées en 2023 pour 22 collèges, au regard des évolutions de la démographie parisienne :</a:t>
            </a:r>
          </a:p>
          <a:p>
            <a:pPr algn="just"/>
            <a:r>
              <a:rPr lang="fr-FR" dirty="0" smtClean="0"/>
              <a:t>Suppression de la Seconde GT dans les lycées Lemonnier et Armand à la rentrée 2023.</a:t>
            </a:r>
          </a:p>
          <a:p>
            <a:pPr algn="just"/>
            <a:r>
              <a:rPr lang="fr-FR" dirty="0" smtClean="0"/>
              <a:t>Très fortes pertes d’élèves dans l’est parisien, qui nécessitent un rééquilibrage de la sectorisation.</a:t>
            </a:r>
            <a:endParaRPr lang="fr-FR" dirty="0"/>
          </a:p>
        </p:txBody>
      </p:sp>
      <p:sp>
        <p:nvSpPr>
          <p:cNvPr id="4" name="Rectangle 3"/>
          <p:cNvSpPr/>
          <p:nvPr/>
        </p:nvSpPr>
        <p:spPr>
          <a:xfrm>
            <a:off x="2929009" y="4097447"/>
            <a:ext cx="4257821" cy="300082"/>
          </a:xfrm>
          <a:prstGeom prst="rect">
            <a:avLst/>
          </a:prstGeom>
          <a:solidFill>
            <a:schemeClr val="bg1"/>
          </a:solidFill>
        </p:spPr>
        <p:txBody>
          <a:bodyPr wrap="square">
            <a:spAutoFit/>
          </a:bodyPr>
          <a:lstStyle/>
          <a:p>
            <a:r>
              <a:rPr lang="fr-FR" sz="1350" dirty="0">
                <a:ln w="0"/>
                <a:solidFill>
                  <a:prstClr val="black"/>
                </a:solidFill>
                <a:effectLst>
                  <a:outerShdw blurRad="38100" dist="19050" dir="2700000" algn="tl" rotWithShape="0">
                    <a:prstClr val="black">
                      <a:alpha val="40000"/>
                    </a:prstClr>
                  </a:outerShdw>
                </a:effectLst>
                <a:hlinkClick r:id="rId2"/>
              </a:rPr>
              <a:t>https://capgeo.sig.paris.fr/Apps/SecteursScolaires</a:t>
            </a:r>
            <a:r>
              <a:rPr lang="fr-FR" sz="1350" dirty="0" smtClean="0">
                <a:ln w="0"/>
                <a:solidFill>
                  <a:prstClr val="black"/>
                </a:solidFill>
                <a:effectLst>
                  <a:outerShdw blurRad="38100" dist="19050" dir="2700000" algn="tl" rotWithShape="0">
                    <a:prstClr val="black">
                      <a:alpha val="40000"/>
                    </a:prstClr>
                  </a:outerShdw>
                </a:effectLst>
                <a:hlinkClick r:id="rId2"/>
              </a:rPr>
              <a:t>/</a:t>
            </a:r>
            <a:endParaRPr lang="fr-FR" sz="1350" dirty="0" smtClean="0">
              <a:ln w="0"/>
              <a:solidFill>
                <a:prstClr val="black"/>
              </a:solidFill>
              <a:effectLst>
                <a:outerShdw blurRad="38100" dist="19050" dir="2700000" algn="tl" rotWithShape="0">
                  <a:prstClr val="black">
                    <a:alpha val="40000"/>
                  </a:prstClr>
                </a:outerShdw>
              </a:effectLst>
            </a:endParaRPr>
          </a:p>
        </p:txBody>
      </p:sp>
      <p:sp>
        <p:nvSpPr>
          <p:cNvPr id="5" name="Flèche droite rayée 4"/>
          <p:cNvSpPr/>
          <p:nvPr/>
        </p:nvSpPr>
        <p:spPr>
          <a:xfrm>
            <a:off x="2228691" y="4028993"/>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6" name="Rectangle 5"/>
          <p:cNvSpPr/>
          <p:nvPr/>
        </p:nvSpPr>
        <p:spPr>
          <a:xfrm>
            <a:off x="1891040" y="434905"/>
            <a:ext cx="9039007" cy="892552"/>
          </a:xfrm>
          <a:prstGeom prst="rect">
            <a:avLst/>
          </a:prstGeom>
        </p:spPr>
        <p:txBody>
          <a:bodyPr wrap="square">
            <a:spAutoFit/>
          </a:bodyPr>
          <a:lstStyle/>
          <a:p>
            <a:pPr algn="ctr"/>
            <a:r>
              <a:rPr lang="fr-FR" sz="2800" b="1" dirty="0"/>
              <a:t>Comment se passe l’affectation en Seconde GT </a:t>
            </a:r>
            <a:r>
              <a:rPr lang="fr-FR" sz="2800" b="1" dirty="0" smtClean="0"/>
              <a:t>?</a:t>
            </a:r>
          </a:p>
          <a:p>
            <a:pPr algn="ctr"/>
            <a:r>
              <a:rPr lang="fr-FR" sz="2400" i="1" dirty="0" smtClean="0">
                <a:solidFill>
                  <a:srgbClr val="FF0000"/>
                </a:solidFill>
              </a:rPr>
              <a:t>Points de vigilance 2023 sur la sectorisation</a:t>
            </a:r>
            <a:endParaRPr lang="fr-FR" i="1" dirty="0">
              <a:solidFill>
                <a:srgbClr val="FF0000"/>
              </a:solidFill>
            </a:endParaRPr>
          </a:p>
        </p:txBody>
      </p:sp>
    </p:spTree>
    <p:extLst>
      <p:ext uri="{BB962C8B-B14F-4D97-AF65-F5344CB8AC3E}">
        <p14:creationId xmlns:p14="http://schemas.microsoft.com/office/powerpoint/2010/main" val="297100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36705131"/>
              </p:ext>
            </p:extLst>
          </p:nvPr>
        </p:nvGraphicFramePr>
        <p:xfrm>
          <a:off x="2178329" y="360757"/>
          <a:ext cx="4205218" cy="3560689"/>
        </p:xfrm>
        <a:graphic>
          <a:graphicData uri="http://schemas.openxmlformats.org/drawingml/2006/table">
            <a:tbl>
              <a:tblPr firstRow="1" bandRow="1"/>
              <a:tblGrid>
                <a:gridCol w="1208977">
                  <a:extLst>
                    <a:ext uri="{9D8B030D-6E8A-4147-A177-3AD203B41FA5}">
                      <a16:colId xmlns:a16="http://schemas.microsoft.com/office/drawing/2014/main" val="3500077107"/>
                    </a:ext>
                  </a:extLst>
                </a:gridCol>
                <a:gridCol w="1284449">
                  <a:extLst>
                    <a:ext uri="{9D8B030D-6E8A-4147-A177-3AD203B41FA5}">
                      <a16:colId xmlns:a16="http://schemas.microsoft.com/office/drawing/2014/main" val="555924442"/>
                    </a:ext>
                  </a:extLst>
                </a:gridCol>
                <a:gridCol w="1711792">
                  <a:extLst>
                    <a:ext uri="{9D8B030D-6E8A-4147-A177-3AD203B41FA5}">
                      <a16:colId xmlns:a16="http://schemas.microsoft.com/office/drawing/2014/main" val="857791273"/>
                    </a:ext>
                  </a:extLst>
                </a:gridCol>
              </a:tblGrid>
              <a:tr h="468564">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fr-FR" sz="1200" dirty="0" smtClean="0"/>
                        <a:t>COLLEGE</a:t>
                      </a:r>
                      <a:endParaRPr lang="fr-FR"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84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fr-FR" sz="1200" dirty="0" smtClean="0"/>
                        <a:t>Secteur 1 – 2022/2023</a:t>
                      </a:r>
                      <a:endParaRPr lang="fr-FR"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84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fr-FR" sz="1200" dirty="0" smtClean="0">
                          <a:solidFill>
                            <a:srgbClr val="FFC000"/>
                          </a:solidFill>
                        </a:rPr>
                        <a:t>Secteur 1 – 2023/2024</a:t>
                      </a:r>
                      <a:endParaRPr lang="fr-FR" sz="1200" dirty="0">
                        <a:solidFill>
                          <a:srgbClr val="FFC000"/>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841"/>
                    </a:solidFill>
                  </a:tcPr>
                </a:tc>
                <a:extLst>
                  <a:ext uri="{0D108BD9-81ED-4DB2-BD59-A6C34878D82A}">
                    <a16:rowId xmlns:a16="http://schemas.microsoft.com/office/drawing/2014/main" val="4103359457"/>
                  </a:ext>
                </a:extLst>
              </a:tr>
              <a:tr h="38005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G. Courteline</a:t>
                      </a:r>
                      <a:endParaRPr lang="fr-FR" sz="12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E. Lemonnier</a:t>
                      </a:r>
                      <a:endParaRPr lang="fr-FR"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M.</a:t>
                      </a:r>
                      <a:r>
                        <a:rPr lang="fr-FR" sz="1200" baseline="0" dirty="0" smtClean="0"/>
                        <a:t> Ravel</a:t>
                      </a:r>
                      <a:endParaRPr lang="fr-FR"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2635697785"/>
                  </a:ext>
                </a:extLst>
              </a:tr>
              <a:tr h="431719">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G.Tillion</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t>E. Lemonnier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Dorian</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1815991933"/>
                  </a:ext>
                </a:extLst>
              </a:tr>
              <a:tr h="38005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G. Flavien</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t>E. Lemonnier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Dorian</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1693694814"/>
                  </a:ext>
                </a:extLst>
              </a:tr>
              <a:tr h="38005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J. Verne</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E. Lemonnier</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Dorian</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3561725327"/>
                  </a:ext>
                </a:extLst>
              </a:tr>
              <a:tr h="38005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P. Valéry</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E. Lemonnier</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Dorian</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386674928"/>
                  </a:ext>
                </a:extLst>
              </a:tr>
              <a:tr h="38005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V. Hugo</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E. Lemonnier</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Voltaire</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4083059893"/>
                  </a:ext>
                </a:extLst>
              </a:tr>
              <a:tr h="38005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H. Boucher</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t>E. Lemonnier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Dorian</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2661957697"/>
                  </a:ext>
                </a:extLst>
              </a:tr>
              <a:tr h="38005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M. Ravel</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t>E. Lemonnier</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Dorian</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400709284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207460964"/>
              </p:ext>
            </p:extLst>
          </p:nvPr>
        </p:nvGraphicFramePr>
        <p:xfrm>
          <a:off x="6583422" y="360759"/>
          <a:ext cx="4159212" cy="3560687"/>
        </p:xfrm>
        <a:graphic>
          <a:graphicData uri="http://schemas.openxmlformats.org/drawingml/2006/table">
            <a:tbl>
              <a:tblPr firstRow="1" bandRow="1"/>
              <a:tblGrid>
                <a:gridCol w="1386404">
                  <a:extLst>
                    <a:ext uri="{9D8B030D-6E8A-4147-A177-3AD203B41FA5}">
                      <a16:colId xmlns:a16="http://schemas.microsoft.com/office/drawing/2014/main" val="3500077107"/>
                    </a:ext>
                  </a:extLst>
                </a:gridCol>
                <a:gridCol w="1386404">
                  <a:extLst>
                    <a:ext uri="{9D8B030D-6E8A-4147-A177-3AD203B41FA5}">
                      <a16:colId xmlns:a16="http://schemas.microsoft.com/office/drawing/2014/main" val="555924442"/>
                    </a:ext>
                  </a:extLst>
                </a:gridCol>
                <a:gridCol w="1386404">
                  <a:extLst>
                    <a:ext uri="{9D8B030D-6E8A-4147-A177-3AD203B41FA5}">
                      <a16:colId xmlns:a16="http://schemas.microsoft.com/office/drawing/2014/main" val="857791273"/>
                    </a:ext>
                  </a:extLst>
                </a:gridCol>
              </a:tblGrid>
              <a:tr h="597921">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fr-FR" sz="1200" dirty="0" smtClean="0"/>
                        <a:t>COLLEGE</a:t>
                      </a:r>
                      <a:endParaRPr lang="fr-FR"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84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fr-FR" sz="1200" dirty="0" smtClean="0"/>
                        <a:t>Secteur 1 – 2022/2023</a:t>
                      </a:r>
                      <a:endParaRPr lang="fr-FR"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84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fr-FR" sz="1200" dirty="0" smtClean="0">
                          <a:solidFill>
                            <a:srgbClr val="FFC000"/>
                          </a:solidFill>
                        </a:rPr>
                        <a:t>Secteur 1 – 2023/2024</a:t>
                      </a:r>
                      <a:endParaRPr lang="fr-FR" sz="1200" dirty="0">
                        <a:solidFill>
                          <a:srgbClr val="FFC000"/>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841"/>
                    </a:solidFill>
                  </a:tcPr>
                </a:tc>
                <a:extLst>
                  <a:ext uri="{0D108BD9-81ED-4DB2-BD59-A6C34878D82A}">
                    <a16:rowId xmlns:a16="http://schemas.microsoft.com/office/drawing/2014/main" val="4103359457"/>
                  </a:ext>
                </a:extLst>
              </a:tr>
              <a:tr h="37306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228600" indent="-228600">
                        <a:buAutoNum type="alphaUcPeriod"/>
                      </a:pPr>
                      <a:r>
                        <a:rPr lang="fr-FR" sz="1100" b="1" baseline="0" dirty="0" smtClean="0"/>
                        <a:t>Citroën</a:t>
                      </a:r>
                      <a:endParaRPr lang="fr-FR" sz="11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L. Armand</a:t>
                      </a:r>
                      <a:endParaRPr lang="fr-FR" sz="11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Molière</a:t>
                      </a:r>
                      <a:endParaRPr lang="fr-FR" sz="11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2635697785"/>
                  </a:ext>
                </a:extLst>
              </a:tr>
              <a:tr h="35133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100" b="1" dirty="0" smtClean="0"/>
                        <a:t>Buffon</a:t>
                      </a:r>
                      <a:endParaRPr lang="fr-F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smtClean="0"/>
                        <a:t>L.</a:t>
                      </a:r>
                      <a:r>
                        <a:rPr lang="fr-FR" sz="1100" baseline="0" dirty="0" smtClean="0"/>
                        <a:t> Armand</a:t>
                      </a:r>
                      <a:endParaRPr lang="fr-F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Rodin</a:t>
                      </a:r>
                      <a:endParaRPr lang="fr-F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1815991933"/>
                  </a:ext>
                </a:extLst>
              </a:tr>
              <a:tr h="37306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100" b="1" dirty="0" smtClean="0"/>
                        <a:t>C. See</a:t>
                      </a:r>
                      <a:endParaRPr lang="fr-F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smtClean="0"/>
                        <a:t>L.</a:t>
                      </a:r>
                      <a:r>
                        <a:rPr lang="fr-FR" sz="1100" baseline="0" dirty="0" smtClean="0"/>
                        <a:t> Armand</a:t>
                      </a:r>
                      <a:endParaRPr lang="fr-F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C. Bernard</a:t>
                      </a:r>
                      <a:endParaRPr lang="fr-F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1693694814"/>
                  </a:ext>
                </a:extLst>
              </a:tr>
              <a:tr h="37306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100" b="1" dirty="0" smtClean="0"/>
                        <a:t>C. Debussy</a:t>
                      </a:r>
                      <a:endParaRPr lang="fr-F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smtClean="0"/>
                        <a:t>L.</a:t>
                      </a:r>
                      <a:r>
                        <a:rPr lang="fr-FR" sz="1100" baseline="0" dirty="0" smtClean="0"/>
                        <a:t> Armand</a:t>
                      </a:r>
                      <a:endParaRPr lang="fr-F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Molière</a:t>
                      </a:r>
                      <a:endParaRPr lang="fr-F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3561725327"/>
                  </a:ext>
                </a:extLst>
              </a:tr>
              <a:tr h="37306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100" b="1" dirty="0" smtClean="0"/>
                        <a:t>De Staël</a:t>
                      </a:r>
                      <a:endParaRPr lang="fr-F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smtClean="0"/>
                        <a:t>L.</a:t>
                      </a:r>
                      <a:r>
                        <a:rPr lang="fr-FR" sz="1100" baseline="0" dirty="0" smtClean="0"/>
                        <a:t> Armand</a:t>
                      </a:r>
                      <a:endParaRPr lang="fr-F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Rodin</a:t>
                      </a:r>
                      <a:endParaRPr lang="fr-F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386674928"/>
                  </a:ext>
                </a:extLst>
              </a:tr>
              <a:tr h="37306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100" b="1" dirty="0" smtClean="0"/>
                        <a:t>G.</a:t>
                      </a:r>
                      <a:r>
                        <a:rPr lang="fr-FR" sz="1100" b="1" baseline="0" dirty="0" smtClean="0"/>
                        <a:t> Duhamel</a:t>
                      </a:r>
                      <a:endParaRPr lang="fr-F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smtClean="0"/>
                        <a:t>L.</a:t>
                      </a:r>
                      <a:r>
                        <a:rPr lang="fr-FR" sz="1100" baseline="0" dirty="0" smtClean="0"/>
                        <a:t> Armand</a:t>
                      </a:r>
                      <a:endParaRPr lang="fr-F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Rodin</a:t>
                      </a:r>
                      <a:endParaRPr lang="fr-F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4083059893"/>
                  </a:ext>
                </a:extLst>
              </a:tr>
              <a:tr h="37306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100" b="1" dirty="0" smtClean="0"/>
                        <a:t>G. Apollinaire</a:t>
                      </a:r>
                      <a:endParaRPr lang="fr-F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smtClean="0"/>
                        <a:t>L.</a:t>
                      </a:r>
                      <a:r>
                        <a:rPr lang="fr-FR" sz="1100" baseline="0" dirty="0" smtClean="0"/>
                        <a:t> Armand</a:t>
                      </a:r>
                      <a:endParaRPr lang="fr-F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Janson de Sailly</a:t>
                      </a:r>
                      <a:endParaRPr lang="fr-F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2661957697"/>
                  </a:ext>
                </a:extLst>
              </a:tr>
              <a:tr h="373062">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100" b="1" dirty="0" smtClean="0"/>
                        <a:t>J. Romains</a:t>
                      </a:r>
                      <a:endParaRPr lang="fr-FR" sz="11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smtClean="0"/>
                        <a:t>L.</a:t>
                      </a:r>
                      <a:r>
                        <a:rPr lang="fr-FR" sz="1100" baseline="0" dirty="0" smtClean="0"/>
                        <a:t> Armand</a:t>
                      </a:r>
                      <a:endParaRPr lang="fr-FR" sz="1100" dirty="0" smtClean="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100" dirty="0" smtClean="0"/>
                        <a:t>P. Bert</a:t>
                      </a:r>
                      <a:endParaRPr lang="fr-FR"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4007092845"/>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711398149"/>
              </p:ext>
            </p:extLst>
          </p:nvPr>
        </p:nvGraphicFramePr>
        <p:xfrm>
          <a:off x="2810932" y="4042538"/>
          <a:ext cx="7373219" cy="2659380"/>
        </p:xfrm>
        <a:graphic>
          <a:graphicData uri="http://schemas.openxmlformats.org/drawingml/2006/table">
            <a:tbl>
              <a:tblPr firstRow="1" bandRow="1"/>
              <a:tblGrid>
                <a:gridCol w="2116635">
                  <a:extLst>
                    <a:ext uri="{9D8B030D-6E8A-4147-A177-3AD203B41FA5}">
                      <a16:colId xmlns:a16="http://schemas.microsoft.com/office/drawing/2014/main" val="205195380"/>
                    </a:ext>
                  </a:extLst>
                </a:gridCol>
                <a:gridCol w="2304256">
                  <a:extLst>
                    <a:ext uri="{9D8B030D-6E8A-4147-A177-3AD203B41FA5}">
                      <a16:colId xmlns:a16="http://schemas.microsoft.com/office/drawing/2014/main" val="3110435473"/>
                    </a:ext>
                  </a:extLst>
                </a:gridCol>
                <a:gridCol w="2952328">
                  <a:extLst>
                    <a:ext uri="{9D8B030D-6E8A-4147-A177-3AD203B41FA5}">
                      <a16:colId xmlns:a16="http://schemas.microsoft.com/office/drawing/2014/main" val="1210483115"/>
                    </a:ext>
                  </a:extLst>
                </a:gridCol>
              </a:tblGrid>
              <a:tr h="370840">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fr-FR" sz="1200" dirty="0" smtClean="0"/>
                        <a:t>COLLEGE</a:t>
                      </a:r>
                      <a:endParaRPr lang="fr-FR"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84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t>Secteur 1 – 2022/2023</a:t>
                      </a:r>
                    </a:p>
                    <a:p>
                      <a:pPr algn="ctr"/>
                      <a:endParaRPr lang="fr-FR" sz="1050"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841"/>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smtClean="0">
                          <a:solidFill>
                            <a:srgbClr val="FFC000"/>
                          </a:solidFill>
                        </a:rPr>
                        <a:t>Secteur </a:t>
                      </a:r>
                      <a:r>
                        <a:rPr lang="fr-FR" sz="1200" dirty="0" smtClean="0">
                          <a:solidFill>
                            <a:srgbClr val="FFC000"/>
                          </a:solidFill>
                        </a:rPr>
                        <a:t>1 – 2023/2024</a:t>
                      </a:r>
                    </a:p>
                    <a:p>
                      <a:pPr algn="ctr"/>
                      <a:endParaRPr lang="fr-FR" sz="105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5841"/>
                    </a:solidFill>
                  </a:tcPr>
                </a:tc>
                <a:extLst>
                  <a:ext uri="{0D108BD9-81ED-4DB2-BD59-A6C34878D82A}">
                    <a16:rowId xmlns:a16="http://schemas.microsoft.com/office/drawing/2014/main" val="2524655133"/>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Lamartine</a:t>
                      </a:r>
                      <a:endParaRPr lang="fr-FR" sz="1200" b="1"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Quinet</a:t>
                      </a:r>
                      <a:endParaRPr lang="fr-FR" sz="1200" dirty="0"/>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Colbert</a:t>
                      </a:r>
                      <a:endParaRPr lang="fr-FR" sz="12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3777749049"/>
                  </a:ext>
                </a:extLst>
              </a:tr>
              <a:tr h="370840">
                <a:tc>
                  <a:txBody>
                    <a:bodyPr/>
                    <a:lstStyle/>
                    <a:p>
                      <a:r>
                        <a:rPr lang="fr-FR" sz="1200" b="1" dirty="0" smtClean="0">
                          <a:latin typeface="Arial" panose="020B0604020202020204" pitchFamily="34" charset="0"/>
                          <a:cs typeface="Arial" panose="020B0604020202020204" pitchFamily="34" charset="0"/>
                        </a:rPr>
                        <a:t>Condorcet</a:t>
                      </a:r>
                      <a:endParaRPr lang="fr-FR" sz="1200" b="1" dirty="0">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p>
                      <a:pPr algn="ctr"/>
                      <a:r>
                        <a:rPr lang="fr-FR" sz="1200" dirty="0" smtClean="0">
                          <a:latin typeface="Arial" panose="020B0604020202020204" pitchFamily="34" charset="0"/>
                          <a:cs typeface="Arial" panose="020B0604020202020204" pitchFamily="34" charset="0"/>
                        </a:rPr>
                        <a:t>Balzac</a:t>
                      </a:r>
                      <a:endParaRPr lang="fr-FR" sz="1200" dirty="0">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841">
                        <a:tint val="40000"/>
                      </a:srgbClr>
                    </a:solidFill>
                  </a:tcPr>
                </a:tc>
                <a:tc>
                  <a:txBody>
                    <a:bodyPr/>
                    <a:lstStyle/>
                    <a:p>
                      <a:pPr algn="ctr"/>
                      <a:r>
                        <a:rPr lang="fr-FR" sz="1200" dirty="0" smtClean="0">
                          <a:latin typeface="Arial" panose="020B0604020202020204" pitchFamily="34" charset="0"/>
                          <a:cs typeface="Arial" panose="020B0604020202020204" pitchFamily="34" charset="0"/>
                        </a:rPr>
                        <a:t>Colbert</a:t>
                      </a:r>
                      <a:endParaRPr lang="fr-FR" sz="1200" dirty="0">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2225851020"/>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Voltaire</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Bergson</a:t>
                      </a:r>
                      <a:endParaRPr lang="fr-FR" sz="120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Colbert</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4145920676"/>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Beaumarchais</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Diderot</a:t>
                      </a:r>
                      <a:endParaRPr lang="fr-FR" sz="120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Colbert</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2129916099"/>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C. Besson</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Bergson</a:t>
                      </a:r>
                      <a:endParaRPr lang="fr-FR" sz="120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5841">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Colbert</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20000"/>
                      </a:srgbClr>
                    </a:solidFill>
                  </a:tcPr>
                </a:tc>
                <a:extLst>
                  <a:ext uri="{0D108BD9-81ED-4DB2-BD59-A6C34878D82A}">
                    <a16:rowId xmlns:a16="http://schemas.microsoft.com/office/drawing/2014/main" val="1483328203"/>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fr-FR" sz="1200" b="1" dirty="0" smtClean="0"/>
                        <a:t>JB. Clément</a:t>
                      </a:r>
                      <a:endParaRPr lang="fr-FR" sz="12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Bergson</a:t>
                      </a:r>
                      <a:endParaRPr lang="fr-FR" sz="120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5841">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fr-FR" sz="1200" dirty="0" smtClean="0"/>
                        <a:t>Colbert</a:t>
                      </a:r>
                      <a:endParaRPr lang="fr-FR" sz="12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841">
                        <a:tint val="40000"/>
                      </a:srgbClr>
                    </a:solidFill>
                  </a:tcPr>
                </a:tc>
                <a:extLst>
                  <a:ext uri="{0D108BD9-81ED-4DB2-BD59-A6C34878D82A}">
                    <a16:rowId xmlns:a16="http://schemas.microsoft.com/office/drawing/2014/main" val="908550986"/>
                  </a:ext>
                </a:extLst>
              </a:tr>
            </a:tbl>
          </a:graphicData>
        </a:graphic>
      </p:graphicFrame>
    </p:spTree>
    <p:extLst>
      <p:ext uri="{BB962C8B-B14F-4D97-AF65-F5344CB8AC3E}">
        <p14:creationId xmlns:p14="http://schemas.microsoft.com/office/powerpoint/2010/main" val="1752223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8831" y="1775901"/>
            <a:ext cx="11260346" cy="4401062"/>
          </a:xfrm>
        </p:spPr>
        <p:txBody>
          <a:bodyPr>
            <a:normAutofit/>
          </a:bodyPr>
          <a:lstStyle/>
          <a:p>
            <a:pPr algn="just">
              <a:buFont typeface="Wingdings" panose="05000000000000000000" pitchFamily="2" charset="2"/>
              <a:buChar char="Ø"/>
            </a:pPr>
            <a:r>
              <a:rPr lang="fr-FR" b="1" dirty="0"/>
              <a:t> </a:t>
            </a:r>
            <a:r>
              <a:rPr lang="fr-FR" b="1" dirty="0" smtClean="0"/>
              <a:t>Je suis élève en situation de handicap, ou en situation médicale grave </a:t>
            </a:r>
          </a:p>
          <a:p>
            <a:pPr marL="0" indent="0" algn="just">
              <a:buNone/>
            </a:pPr>
            <a:r>
              <a:rPr lang="fr-FR" i="1" dirty="0"/>
              <a:t> </a:t>
            </a:r>
            <a:r>
              <a:rPr lang="fr-FR" i="1" dirty="0" smtClean="0"/>
              <a:t>= je bénéficie d’une affectation hors barème, via une commission prioritaire</a:t>
            </a:r>
          </a:p>
          <a:p>
            <a:pPr marL="0" indent="0" algn="just">
              <a:buNone/>
            </a:pPr>
            <a:r>
              <a:rPr lang="fr-FR" i="1" dirty="0" smtClean="0"/>
              <a:t>= mes parents signalent ma situation au Principal du collège</a:t>
            </a:r>
          </a:p>
          <a:p>
            <a:pPr marL="0" indent="0" algn="just">
              <a:buNone/>
            </a:pPr>
            <a:endParaRPr lang="fr-FR" i="1" dirty="0"/>
          </a:p>
          <a:p>
            <a:pPr algn="just">
              <a:buFont typeface="Wingdings" panose="05000000000000000000" pitchFamily="2" charset="2"/>
              <a:buChar char="Ø"/>
            </a:pPr>
            <a:r>
              <a:rPr lang="fr-FR" b="1" dirty="0" smtClean="0"/>
              <a:t>Je suis élève en situation de garde alternée </a:t>
            </a:r>
          </a:p>
          <a:p>
            <a:pPr marL="0" indent="0" algn="just">
              <a:buNone/>
            </a:pPr>
            <a:r>
              <a:rPr lang="fr-FR" i="1" dirty="0" smtClean="0"/>
              <a:t>= ma résidence principale doit être déterminée chez l’un de mes deux représentants légaux avant la saisie des vœux. </a:t>
            </a:r>
          </a:p>
          <a:p>
            <a:pPr algn="just">
              <a:buFont typeface="Wingdings" panose="05000000000000000000" pitchFamily="2" charset="2"/>
              <a:buChar char="Ø"/>
            </a:pPr>
            <a:endParaRPr lang="fr-FR" i="1" dirty="0" smtClean="0"/>
          </a:p>
          <a:p>
            <a:pPr algn="just">
              <a:buFont typeface="Wingdings" panose="05000000000000000000" pitchFamily="2" charset="2"/>
              <a:buChar char="Ø"/>
            </a:pPr>
            <a:r>
              <a:rPr lang="fr-FR" b="1" dirty="0" smtClean="0"/>
              <a:t>Je déménage prochainement/ j’ai déménagé au cours de l’année de 3</a:t>
            </a:r>
            <a:r>
              <a:rPr lang="fr-FR" b="1" baseline="30000" dirty="0" smtClean="0"/>
              <a:t>ème</a:t>
            </a:r>
            <a:endParaRPr lang="fr-FR" b="1" dirty="0" smtClean="0"/>
          </a:p>
          <a:p>
            <a:pPr marL="0" indent="0" algn="just">
              <a:buNone/>
            </a:pPr>
            <a:r>
              <a:rPr lang="fr-FR" i="1" dirty="0" smtClean="0"/>
              <a:t>= ma nouvelle adresse doit être signalée et justifiée auprès du Principal de collège, dès qu’elle est connue. Si les démarches sont effectuées après le 1</a:t>
            </a:r>
            <a:r>
              <a:rPr lang="fr-FR" i="1" baseline="30000" dirty="0" smtClean="0"/>
              <a:t>ier</a:t>
            </a:r>
            <a:r>
              <a:rPr lang="fr-FR" i="1" dirty="0" smtClean="0"/>
              <a:t> juin, elles ne pourront être prises en compte pour le 1</a:t>
            </a:r>
            <a:r>
              <a:rPr lang="fr-FR" i="1" baseline="30000" dirty="0" smtClean="0"/>
              <a:t>ier</a:t>
            </a:r>
            <a:r>
              <a:rPr lang="fr-FR" i="1" dirty="0" smtClean="0"/>
              <a:t> tour AFFELNET.</a:t>
            </a:r>
          </a:p>
          <a:p>
            <a:pPr algn="just">
              <a:buFont typeface="Wingdings" panose="05000000000000000000" pitchFamily="2" charset="2"/>
              <a:buChar char="Ø"/>
            </a:pPr>
            <a:endParaRPr lang="fr-FR" dirty="0"/>
          </a:p>
        </p:txBody>
      </p:sp>
      <p:sp>
        <p:nvSpPr>
          <p:cNvPr id="4" name="Rectangle 3"/>
          <p:cNvSpPr/>
          <p:nvPr/>
        </p:nvSpPr>
        <p:spPr>
          <a:xfrm>
            <a:off x="2031558" y="359240"/>
            <a:ext cx="9039007" cy="1261884"/>
          </a:xfrm>
          <a:prstGeom prst="rect">
            <a:avLst/>
          </a:prstGeom>
        </p:spPr>
        <p:txBody>
          <a:bodyPr wrap="square">
            <a:spAutoFit/>
          </a:bodyPr>
          <a:lstStyle/>
          <a:p>
            <a:pPr algn="ctr"/>
            <a:r>
              <a:rPr lang="fr-FR" sz="2800" b="1" dirty="0"/>
              <a:t>Comment se passe l’affectation en Seconde GT </a:t>
            </a:r>
            <a:r>
              <a:rPr lang="fr-FR" sz="2800" b="1" dirty="0" smtClean="0"/>
              <a:t>?</a:t>
            </a:r>
          </a:p>
          <a:p>
            <a:pPr marL="457200" indent="-457200" algn="ctr">
              <a:buFont typeface="Wingdings" panose="05000000000000000000" pitchFamily="2" charset="2"/>
              <a:buChar char="Ø"/>
            </a:pPr>
            <a:r>
              <a:rPr lang="fr-FR" sz="2400" i="1" dirty="0">
                <a:solidFill>
                  <a:srgbClr val="7030A0"/>
                </a:solidFill>
              </a:rPr>
              <a:t>Quelle </a:t>
            </a:r>
            <a:r>
              <a:rPr lang="fr-FR" sz="2400" i="1" dirty="0" smtClean="0">
                <a:solidFill>
                  <a:srgbClr val="7030A0"/>
                </a:solidFill>
              </a:rPr>
              <a:t>prise en compte de la situation personnelle de l’élève, au-delà du barème?</a:t>
            </a:r>
            <a:endParaRPr lang="fr-FR" i="1" dirty="0">
              <a:solidFill>
                <a:srgbClr val="7030A0"/>
              </a:solidFill>
            </a:endParaRPr>
          </a:p>
        </p:txBody>
      </p:sp>
    </p:spTree>
    <p:extLst>
      <p:ext uri="{BB962C8B-B14F-4D97-AF65-F5344CB8AC3E}">
        <p14:creationId xmlns:p14="http://schemas.microsoft.com/office/powerpoint/2010/main" val="3701898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16969</TotalTime>
  <Words>5953</Words>
  <Application>Microsoft Office PowerPoint</Application>
  <PresentationFormat>Grand écran</PresentationFormat>
  <Paragraphs>1387</Paragraphs>
  <Slides>46</Slides>
  <Notes>0</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46</vt:i4>
      </vt:variant>
    </vt:vector>
  </HeadingPairs>
  <TitlesOfParts>
    <vt:vector size="60" baseType="lpstr">
      <vt:lpstr>Arial</vt:lpstr>
      <vt:lpstr>Arial Narrow</vt:lpstr>
      <vt:lpstr>Calibri</vt:lpstr>
      <vt:lpstr>Calibri Light</vt:lpstr>
      <vt:lpstr>Freestyle Script</vt:lpstr>
      <vt:lpstr>Marianne</vt:lpstr>
      <vt:lpstr>Symbol</vt:lpstr>
      <vt:lpstr>Times New Roman</vt:lpstr>
      <vt:lpstr>Wingdings</vt:lpstr>
      <vt:lpstr>Thème Office</vt:lpstr>
      <vt:lpstr>1_Thème Office</vt:lpstr>
      <vt:lpstr>2_Thème Office</vt:lpstr>
      <vt:lpstr>3_Thème Office</vt:lpstr>
      <vt:lpstr>4_Thème Office</vt:lpstr>
      <vt:lpstr>Présentation PowerPoint</vt:lpstr>
      <vt:lpstr>Points abordés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Quels sont mes critères de choix?</vt:lpstr>
      <vt:lpstr>Quels étaient les lycées accessibles en secteur 1, 2 et 3 en 2022?</vt:lpstr>
      <vt:lpstr>Quelles étaient les formations professionnelles les plus demandées en 2022?</vt:lpstr>
      <vt:lpstr>Quelles étaient les formations professionnelles (bac pro) les plus demandées en 2022?</vt:lpstr>
      <vt:lpstr>Quelles étaient les formations professionnelles (CAP) les plus demandées en 2022?</vt:lpstr>
      <vt:lpstr>Formulation des vœux : exemples d’élèves</vt:lpstr>
      <vt:lpstr>Formulation des vœux : exemples d’élèves</vt:lpstr>
      <vt:lpstr>Formulation des vœux : exemples d’élèves</vt:lpstr>
      <vt:lpstr>Formulation des vœux : exemples d’élèves</vt:lpstr>
      <vt:lpstr>Présentation PowerPoint</vt:lpstr>
      <vt:lpstr>Présentation PowerPoint</vt:lpstr>
      <vt:lpstr>Présentation PowerPoint</vt:lpstr>
      <vt:lpstr>Présentation PowerPoint</vt:lpstr>
      <vt:lpstr>Présentation PowerPoint</vt:lpstr>
      <vt:lpstr>Formulations de voeux à éviter…</vt:lpstr>
      <vt:lpstr>Formulations de vœux à éviter…</vt:lpstr>
      <vt:lpstr>Formulations de voeux à éviter</vt:lpstr>
      <vt:lpstr>Formulations de voeux à éviter</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Gauthier, NOUAILLER</cp:lastModifiedBy>
  <cp:revision>225</cp:revision>
  <dcterms:created xsi:type="dcterms:W3CDTF">2021-02-22T14:46:11Z</dcterms:created>
  <dcterms:modified xsi:type="dcterms:W3CDTF">2023-04-19T09:21:35Z</dcterms:modified>
</cp:coreProperties>
</file>