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2" r:id="rId25"/>
    <p:sldId id="283" r:id="rId26"/>
    <p:sldId id="284" r:id="rId27"/>
    <p:sldId id="285" r:id="rId28"/>
    <p:sldId id="286" r:id="rId29"/>
    <p:sldId id="287" r:id="rId30"/>
    <p:sldId id="296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7" r:id="rId39"/>
    <p:sldId id="298" r:id="rId4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F2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9E81A-35BC-4D9D-A191-B9ECF4242011}" type="datetimeFigureOut">
              <a:rPr lang="fr-FR" smtClean="0"/>
              <a:t>19/04/2023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1860-A367-4BC7-B596-6275595E4C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3386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9E81A-35BC-4D9D-A191-B9ECF4242011}" type="datetimeFigureOut">
              <a:rPr lang="fr-FR" smtClean="0"/>
              <a:t>19/04/2023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1860-A367-4BC7-B596-6275595E4C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8484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9E81A-35BC-4D9D-A191-B9ECF4242011}" type="datetimeFigureOut">
              <a:rPr lang="fr-FR" smtClean="0"/>
              <a:t>19/04/2023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1860-A367-4BC7-B596-6275595E4C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7004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9E81A-35BC-4D9D-A191-B9ECF4242011}" type="datetimeFigureOut">
              <a:rPr lang="fr-FR" smtClean="0"/>
              <a:t>19/04/2023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1860-A367-4BC7-B596-6275595E4C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6959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9E81A-35BC-4D9D-A191-B9ECF4242011}" type="datetimeFigureOut">
              <a:rPr lang="fr-FR" smtClean="0"/>
              <a:t>19/04/2023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1860-A367-4BC7-B596-6275595E4C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6890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9E81A-35BC-4D9D-A191-B9ECF4242011}" type="datetimeFigureOut">
              <a:rPr lang="fr-FR" smtClean="0"/>
              <a:t>19/04/2023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1860-A367-4BC7-B596-6275595E4C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3346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9E81A-35BC-4D9D-A191-B9ECF4242011}" type="datetimeFigureOut">
              <a:rPr lang="fr-FR" smtClean="0"/>
              <a:t>19/04/2023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1860-A367-4BC7-B596-6275595E4C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1275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9E81A-35BC-4D9D-A191-B9ECF4242011}" type="datetimeFigureOut">
              <a:rPr lang="fr-FR" smtClean="0"/>
              <a:t>19/04/2023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1860-A367-4BC7-B596-6275595E4C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9856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9E81A-35BC-4D9D-A191-B9ECF4242011}" type="datetimeFigureOut">
              <a:rPr lang="fr-FR" smtClean="0"/>
              <a:t>19/04/2023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1860-A367-4BC7-B596-6275595E4C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1835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9E81A-35BC-4D9D-A191-B9ECF4242011}" type="datetimeFigureOut">
              <a:rPr lang="fr-FR" smtClean="0"/>
              <a:t>19/04/2023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1860-A367-4BC7-B596-6275595E4C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1000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9E81A-35BC-4D9D-A191-B9ECF4242011}" type="datetimeFigureOut">
              <a:rPr lang="fr-FR" smtClean="0"/>
              <a:t>19/04/2023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1860-A367-4BC7-B596-6275595E4C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2921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9E81A-35BC-4D9D-A191-B9ECF4242011}" type="datetimeFigureOut">
              <a:rPr lang="fr-FR" smtClean="0"/>
              <a:t>19/04/2023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71860-A367-4BC7-B596-6275595E4C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3916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4197" y="770709"/>
            <a:ext cx="10735673" cy="532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59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u="sng" dirty="0" smtClean="0"/>
              <a:t>L’orientation des élèves de 3ème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• </a:t>
            </a:r>
            <a:r>
              <a:rPr lang="fr-FR" dirty="0"/>
              <a:t>Un élève qui bénéficie d’une décision d’orientation pour la 2nde </a:t>
            </a:r>
            <a:r>
              <a:rPr lang="fr-FR" dirty="0" smtClean="0"/>
              <a:t>générale et </a:t>
            </a:r>
            <a:r>
              <a:rPr lang="fr-FR" dirty="0"/>
              <a:t>technologique peut, s’il a formulé des </a:t>
            </a:r>
            <a:r>
              <a:rPr lang="fr-FR" dirty="0" smtClean="0"/>
              <a:t>vœux </a:t>
            </a:r>
            <a:r>
              <a:rPr lang="fr-FR" dirty="0"/>
              <a:t>dans la </a:t>
            </a:r>
            <a:r>
              <a:rPr lang="fr-FR" dirty="0" smtClean="0"/>
              <a:t>voie professionnelle</a:t>
            </a:r>
            <a:r>
              <a:rPr lang="fr-FR" dirty="0"/>
              <a:t>, y être affecté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r>
              <a:rPr lang="fr-FR" dirty="0" smtClean="0"/>
              <a:t>• </a:t>
            </a:r>
            <a:r>
              <a:rPr lang="fr-FR" dirty="0"/>
              <a:t>Un élève orienté en 2nde professionnelle peut être affecté en CAP s’il </a:t>
            </a:r>
            <a:r>
              <a:rPr lang="fr-FR" dirty="0" smtClean="0"/>
              <a:t>le demande</a:t>
            </a:r>
            <a:r>
              <a:rPr lang="fr-FR" dirty="0"/>
              <a:t>.</a:t>
            </a:r>
          </a:p>
          <a:p>
            <a:r>
              <a:rPr lang="fr-FR" dirty="0"/>
              <a:t>En revanche, un élève orienté en CAP ne peut pas être affecté en </a:t>
            </a:r>
            <a:r>
              <a:rPr lang="fr-FR" dirty="0" smtClean="0"/>
              <a:t>2</a:t>
            </a:r>
            <a:r>
              <a:rPr lang="fr-FR" baseline="30000" dirty="0" smtClean="0"/>
              <a:t>nde</a:t>
            </a:r>
            <a:r>
              <a:rPr lang="fr-FR" dirty="0" smtClean="0"/>
              <a:t> professionnelle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58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u="sng" dirty="0" smtClean="0"/>
              <a:t>L’orientation des élèves de 3ème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Cas des élèves suivant une formation par la voie de </a:t>
            </a:r>
            <a:r>
              <a:rPr lang="fr-FR" dirty="0" smtClean="0"/>
              <a:t>l’apprentissage : </a:t>
            </a:r>
            <a:endParaRPr lang="fr-FR" dirty="0"/>
          </a:p>
          <a:p>
            <a:r>
              <a:rPr lang="fr-FR" dirty="0"/>
              <a:t>La procédure dématérialisée via le </a:t>
            </a:r>
            <a:r>
              <a:rPr lang="fr-FR" dirty="0" err="1"/>
              <a:t>TéléService</a:t>
            </a:r>
            <a:r>
              <a:rPr lang="fr-FR" dirty="0"/>
              <a:t> Orientation permet aux</a:t>
            </a:r>
          </a:p>
          <a:p>
            <a:pPr marL="0" indent="0">
              <a:buNone/>
            </a:pPr>
            <a:r>
              <a:rPr lang="fr-FR" dirty="0"/>
              <a:t>familles d’exprimer des intentions provisoires en précisant, le cas échéant,</a:t>
            </a:r>
          </a:p>
          <a:p>
            <a:pPr marL="0" indent="0">
              <a:buNone/>
            </a:pPr>
            <a:r>
              <a:rPr lang="fr-FR" dirty="0"/>
              <a:t>sous statut d’apprenti.</a:t>
            </a:r>
          </a:p>
          <a:p>
            <a:r>
              <a:rPr lang="fr-FR" dirty="0"/>
              <a:t>Les </a:t>
            </a:r>
            <a:r>
              <a:rPr lang="fr-FR" dirty="0" smtClean="0"/>
              <a:t>vœux </a:t>
            </a:r>
            <a:r>
              <a:rPr lang="fr-FR" dirty="0"/>
              <a:t>des élèves pour une formation sous statut d’apprenti peuvent</a:t>
            </a:r>
          </a:p>
          <a:p>
            <a:pPr marL="0" indent="0">
              <a:buNone/>
            </a:pPr>
            <a:r>
              <a:rPr lang="fr-FR" dirty="0"/>
              <a:t>être saisis dans AFFELNET en tant que </a:t>
            </a:r>
            <a:r>
              <a:rPr lang="fr-FR" dirty="0" smtClean="0"/>
              <a:t>vœux </a:t>
            </a:r>
            <a:r>
              <a:rPr lang="fr-FR" dirty="0"/>
              <a:t>de recensement, mais ils </a:t>
            </a:r>
            <a:r>
              <a:rPr lang="fr-FR" dirty="0" smtClean="0"/>
              <a:t>ne pourront </a:t>
            </a:r>
            <a:r>
              <a:rPr lang="fr-FR" dirty="0"/>
              <a:t>pas donner lieu à une affectation via AFFELNET</a:t>
            </a:r>
          </a:p>
          <a:p>
            <a:r>
              <a:rPr lang="fr-FR" dirty="0"/>
              <a:t>Ils font partie des 10 </a:t>
            </a:r>
            <a:r>
              <a:rPr lang="fr-FR" dirty="0" smtClean="0"/>
              <a:t>vœux </a:t>
            </a:r>
            <a:r>
              <a:rPr lang="fr-FR" dirty="0"/>
              <a:t>possibles dans l’Académie.</a:t>
            </a:r>
          </a:p>
          <a:p>
            <a:r>
              <a:rPr lang="fr-FR" dirty="0"/>
              <a:t>Ils ne bloqueront pas l’affectation sur les autres </a:t>
            </a:r>
            <a:r>
              <a:rPr lang="fr-FR" dirty="0" smtClean="0"/>
              <a:t>vœux.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170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principes généraux d’</a:t>
            </a:r>
            <a:r>
              <a:rPr lang="fr-FR" dirty="0" err="1" smtClean="0"/>
              <a:t>Affelnet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1886" y="1436914"/>
            <a:ext cx="10517777" cy="4361226"/>
          </a:xfrm>
        </p:spPr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• </a:t>
            </a:r>
            <a:r>
              <a:rPr lang="fr-FR" dirty="0"/>
              <a:t>L’affectation des élèves est gérée par l’application nationale </a:t>
            </a:r>
            <a:r>
              <a:rPr lang="fr-FR" dirty="0" smtClean="0"/>
              <a:t>AFFELNET LYCEE</a:t>
            </a:r>
            <a:r>
              <a:rPr lang="fr-FR" dirty="0"/>
              <a:t>.</a:t>
            </a:r>
          </a:p>
          <a:p>
            <a:r>
              <a:rPr lang="fr-FR" dirty="0"/>
              <a:t>Elle est organisée en 2 tours </a:t>
            </a:r>
            <a:endParaRPr lang="fr-FR" dirty="0" smtClean="0"/>
          </a:p>
          <a:p>
            <a:endParaRPr lang="fr-FR" dirty="0"/>
          </a:p>
          <a:p>
            <a:pPr marL="0" indent="0">
              <a:buNone/>
            </a:pPr>
            <a:r>
              <a:rPr lang="fr-FR" dirty="0" smtClean="0"/>
              <a:t>• </a:t>
            </a:r>
            <a:r>
              <a:rPr lang="fr-FR" dirty="0">
                <a:solidFill>
                  <a:srgbClr val="FF0000"/>
                </a:solidFill>
              </a:rPr>
              <a:t>Seules les candidatures enregistrées, du 9 au </a:t>
            </a:r>
            <a:r>
              <a:rPr lang="fr-FR" dirty="0" smtClean="0">
                <a:solidFill>
                  <a:srgbClr val="FF0000"/>
                </a:solidFill>
              </a:rPr>
              <a:t>30 </a:t>
            </a:r>
            <a:r>
              <a:rPr lang="fr-FR" dirty="0">
                <a:solidFill>
                  <a:srgbClr val="FF0000"/>
                </a:solidFill>
              </a:rPr>
              <a:t>mai </a:t>
            </a:r>
            <a:r>
              <a:rPr lang="fr-FR" dirty="0" smtClean="0">
                <a:solidFill>
                  <a:srgbClr val="FF0000"/>
                </a:solidFill>
              </a:rPr>
              <a:t>2023, dans AFFELNET </a:t>
            </a:r>
            <a:r>
              <a:rPr lang="fr-FR" dirty="0">
                <a:solidFill>
                  <a:srgbClr val="FF0000"/>
                </a:solidFill>
              </a:rPr>
              <a:t>LYCEE seront étudiées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640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u="sng" dirty="0" smtClean="0"/>
              <a:t>L’affectation des élèves de 3ème</a:t>
            </a:r>
            <a:br>
              <a:rPr lang="fr-FR" b="1" u="sng" dirty="0" smtClean="0"/>
            </a:br>
            <a:endParaRPr lang="fr-FR" b="1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 smtClean="0"/>
              <a:t>• </a:t>
            </a:r>
            <a:r>
              <a:rPr lang="fr-FR" dirty="0"/>
              <a:t>L’affectation se fait en cohérence avec la décision d’orientation du chef</a:t>
            </a:r>
          </a:p>
          <a:p>
            <a:pPr marL="0" indent="0">
              <a:buNone/>
            </a:pPr>
            <a:r>
              <a:rPr lang="fr-FR" dirty="0"/>
              <a:t>d’établissement ou, le cas échéant, de la commission d’appel.</a:t>
            </a:r>
          </a:p>
          <a:p>
            <a:pPr marL="0" indent="0">
              <a:buNone/>
            </a:pPr>
            <a:r>
              <a:rPr lang="fr-FR" dirty="0"/>
              <a:t>• L’affectation est prononcée en fonction :</a:t>
            </a:r>
          </a:p>
          <a:p>
            <a:pPr marL="0" indent="0">
              <a:buNone/>
            </a:pPr>
            <a:r>
              <a:rPr lang="fr-FR" dirty="0"/>
              <a:t>- l’ordre des </a:t>
            </a:r>
            <a:r>
              <a:rPr lang="fr-FR" dirty="0" err="1"/>
              <a:t>voeux</a:t>
            </a:r>
            <a:r>
              <a:rPr lang="fr-FR" dirty="0"/>
              <a:t> des candidats = le candidat est affecté sur le plus haut</a:t>
            </a:r>
          </a:p>
          <a:p>
            <a:pPr marL="0" indent="0">
              <a:buNone/>
            </a:pPr>
            <a:r>
              <a:rPr lang="fr-FR" dirty="0" smtClean="0"/>
              <a:t>vœu </a:t>
            </a:r>
            <a:r>
              <a:rPr lang="fr-FR" dirty="0"/>
              <a:t>formulé au regard de son barème. La famille peut formuler jusqu’à </a:t>
            </a:r>
            <a:r>
              <a:rPr lang="fr-FR" dirty="0" smtClean="0"/>
              <a:t>10 </a:t>
            </a:r>
            <a:r>
              <a:rPr lang="fr-FR" dirty="0" err="1" smtClean="0"/>
              <a:t>voeux</a:t>
            </a:r>
            <a:r>
              <a:rPr lang="fr-FR" dirty="0"/>
              <a:t>.</a:t>
            </a:r>
          </a:p>
          <a:p>
            <a:pPr>
              <a:buFontTx/>
              <a:buChar char="-"/>
            </a:pPr>
            <a:r>
              <a:rPr lang="fr-FR" dirty="0" smtClean="0"/>
              <a:t>barème</a:t>
            </a:r>
            <a:r>
              <a:rPr lang="fr-FR" dirty="0"/>
              <a:t>, calculé pour chaque </a:t>
            </a:r>
            <a:r>
              <a:rPr lang="fr-FR" dirty="0" smtClean="0"/>
              <a:t>vœu, </a:t>
            </a:r>
            <a:r>
              <a:rPr lang="fr-FR" dirty="0"/>
              <a:t>hors formations à </a:t>
            </a:r>
            <a:r>
              <a:rPr lang="fr-FR" dirty="0" smtClean="0"/>
              <a:t>recrutement particulier</a:t>
            </a:r>
          </a:p>
          <a:p>
            <a:pPr marL="0" indent="0">
              <a:buNone/>
            </a:pPr>
            <a:r>
              <a:rPr lang="fr-FR" dirty="0" smtClean="0"/>
              <a:t>- </a:t>
            </a:r>
            <a:r>
              <a:rPr lang="fr-FR" dirty="0"/>
              <a:t>la capacité d’accueil de chaque formation = nombre de places offertes en</a:t>
            </a:r>
          </a:p>
          <a:p>
            <a:pPr marL="0" indent="0">
              <a:buNone/>
            </a:pPr>
            <a:r>
              <a:rPr lang="fr-FR" dirty="0"/>
              <a:t>Seconde GT dans chaque établissement</a:t>
            </a:r>
          </a:p>
        </p:txBody>
      </p:sp>
    </p:spTree>
    <p:extLst>
      <p:ext uri="{BB962C8B-B14F-4D97-AF65-F5344CB8AC3E}">
        <p14:creationId xmlns:p14="http://schemas.microsoft.com/office/powerpoint/2010/main" val="106681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u="sng" dirty="0" smtClean="0"/>
              <a:t>Les principes généraux d’</a:t>
            </a:r>
            <a:r>
              <a:rPr lang="fr-FR" b="1" u="sng" dirty="0" err="1" smtClean="0"/>
              <a:t>Affelnet</a:t>
            </a:r>
            <a:r>
              <a:rPr lang="fr-FR" b="1" u="sng" dirty="0" smtClean="0"/>
              <a:t/>
            </a:r>
            <a:br>
              <a:rPr lang="fr-FR" b="1" u="sng" dirty="0" smtClean="0"/>
            </a:br>
            <a:endParaRPr lang="fr-FR" b="1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Le </a:t>
            </a:r>
            <a:r>
              <a:rPr lang="fr-FR" dirty="0"/>
              <a:t>logiciel examine tous les </a:t>
            </a:r>
            <a:r>
              <a:rPr lang="fr-FR" dirty="0" smtClean="0"/>
              <a:t>vœux </a:t>
            </a:r>
            <a:r>
              <a:rPr lang="fr-FR" dirty="0"/>
              <a:t>simultanément pour que chaque élève</a:t>
            </a:r>
          </a:p>
          <a:p>
            <a:pPr marL="0" indent="0">
              <a:buNone/>
            </a:pPr>
            <a:r>
              <a:rPr lang="fr-FR" dirty="0"/>
              <a:t>ait son meilleur </a:t>
            </a:r>
            <a:r>
              <a:rPr lang="fr-FR" dirty="0" smtClean="0"/>
              <a:t>vœu </a:t>
            </a:r>
            <a:r>
              <a:rPr lang="fr-FR" dirty="0"/>
              <a:t>en fonction de son barème :</a:t>
            </a:r>
          </a:p>
          <a:p>
            <a:pPr marL="0" indent="0">
              <a:buNone/>
            </a:pPr>
            <a:r>
              <a:rPr lang="fr-FR" dirty="0"/>
              <a:t>- Il est important de hiérarchiser ses </a:t>
            </a:r>
            <a:r>
              <a:rPr lang="fr-FR" dirty="0" smtClean="0"/>
              <a:t>vœux </a:t>
            </a:r>
            <a:r>
              <a:rPr lang="fr-FR" dirty="0"/>
              <a:t>car chaque élève n’aura qu’une</a:t>
            </a:r>
          </a:p>
          <a:p>
            <a:pPr marL="0" indent="0">
              <a:buNone/>
            </a:pPr>
            <a:r>
              <a:rPr lang="fr-FR" dirty="0"/>
              <a:t>seule proposition d’affectation.</a:t>
            </a:r>
          </a:p>
          <a:p>
            <a:pPr marL="0" indent="0">
              <a:buNone/>
            </a:pPr>
            <a:r>
              <a:rPr lang="fr-FR" dirty="0"/>
              <a:t>- Si le barème de votre enfant lui permet d’être affecté sur son 2e </a:t>
            </a:r>
            <a:r>
              <a:rPr lang="fr-FR" dirty="0" smtClean="0"/>
              <a:t>vœu, </a:t>
            </a:r>
            <a:r>
              <a:rPr lang="fr-FR" dirty="0"/>
              <a:t>il</a:t>
            </a:r>
          </a:p>
          <a:p>
            <a:pPr marL="0" indent="0">
              <a:buNone/>
            </a:pPr>
            <a:r>
              <a:rPr lang="fr-FR" dirty="0"/>
              <a:t>ne pourra pas être affecté dans les lycées demandés en 3e, 4e ou 5e </a:t>
            </a:r>
            <a:r>
              <a:rPr lang="fr-FR" dirty="0" smtClean="0"/>
              <a:t>vœu.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Un </a:t>
            </a:r>
            <a:r>
              <a:rPr lang="fr-FR" dirty="0" smtClean="0"/>
              <a:t>vœu </a:t>
            </a:r>
            <a:r>
              <a:rPr lang="fr-FR" dirty="0"/>
              <a:t>en fin de liste n’est pas un </a:t>
            </a:r>
            <a:r>
              <a:rPr lang="fr-FR" dirty="0" smtClean="0"/>
              <a:t>vœu </a:t>
            </a:r>
            <a:r>
              <a:rPr lang="fr-FR" dirty="0"/>
              <a:t>perdu : Votre enfant peut obtenir</a:t>
            </a:r>
          </a:p>
          <a:p>
            <a:pPr marL="0" indent="0">
              <a:buNone/>
            </a:pPr>
            <a:r>
              <a:rPr lang="fr-FR" dirty="0"/>
              <a:t>le lycée X classé en 10e </a:t>
            </a:r>
            <a:r>
              <a:rPr lang="fr-FR" dirty="0" smtClean="0"/>
              <a:t>vœu </a:t>
            </a:r>
            <a:r>
              <a:rPr lang="fr-FR" dirty="0"/>
              <a:t>si son barème est plus élevé que celui d’un</a:t>
            </a:r>
          </a:p>
          <a:p>
            <a:pPr marL="0" indent="0">
              <a:buNone/>
            </a:pPr>
            <a:r>
              <a:rPr lang="fr-FR" dirty="0"/>
              <a:t>autre élève qui aurait classé ce lycée en 1er </a:t>
            </a:r>
            <a:r>
              <a:rPr lang="fr-FR" dirty="0" smtClean="0"/>
              <a:t>vœu.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312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u="sng" dirty="0" smtClean="0"/>
              <a:t>Les principes généraux d’</a:t>
            </a:r>
            <a:r>
              <a:rPr lang="fr-FR" b="1" u="sng" dirty="0" err="1" smtClean="0"/>
              <a:t>Affelnet</a:t>
            </a:r>
            <a:r>
              <a:rPr lang="fr-FR" b="1" u="sng" dirty="0" smtClean="0"/>
              <a:t/>
            </a:r>
            <a:br>
              <a:rPr lang="fr-FR" b="1" u="sng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9269" y="1188720"/>
            <a:ext cx="10829108" cy="5290457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Les langues et les enseignements optionnels ne sont pas pris en compte</a:t>
            </a:r>
          </a:p>
          <a:p>
            <a:pPr marL="0" indent="0">
              <a:buNone/>
            </a:pPr>
            <a:r>
              <a:rPr lang="fr-FR" dirty="0"/>
              <a:t>dans la procédure d’affectation.</a:t>
            </a:r>
          </a:p>
          <a:p>
            <a:pPr marL="0" indent="0">
              <a:buNone/>
            </a:pPr>
            <a:r>
              <a:rPr lang="fr-FR" dirty="0"/>
              <a:t>- Il faut veiller à formuler des </a:t>
            </a:r>
            <a:r>
              <a:rPr lang="fr-FR" dirty="0" smtClean="0"/>
              <a:t>vœux </a:t>
            </a:r>
            <a:r>
              <a:rPr lang="fr-FR" dirty="0"/>
              <a:t>d’établissement proposant les langues</a:t>
            </a:r>
          </a:p>
          <a:p>
            <a:pPr marL="0" indent="0">
              <a:buNone/>
            </a:pPr>
            <a:r>
              <a:rPr lang="fr-FR" dirty="0"/>
              <a:t>étudiées au collège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- Les enseignements optionnels sont attribués, après l’inscription, en</a:t>
            </a:r>
          </a:p>
          <a:p>
            <a:pPr marL="0" indent="0">
              <a:buNone/>
            </a:pPr>
            <a:r>
              <a:rPr lang="fr-FR" dirty="0"/>
              <a:t>fonction des possibilités d’accueil du lycée.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Lorsque </a:t>
            </a:r>
            <a:r>
              <a:rPr lang="fr-FR" dirty="0"/>
              <a:t>le lycée d’affectation ne propose pas un enseignement particulier, il</a:t>
            </a:r>
          </a:p>
          <a:p>
            <a:pPr marL="0" indent="0">
              <a:buNone/>
            </a:pPr>
            <a:r>
              <a:rPr lang="fr-FR" dirty="0"/>
              <a:t>est possible sous certaines conditions, de le suivre dans le cadre d’un</a:t>
            </a:r>
          </a:p>
          <a:p>
            <a:pPr marL="0" indent="0">
              <a:buNone/>
            </a:pPr>
            <a:r>
              <a:rPr lang="fr-FR" dirty="0"/>
              <a:t>enseignement inter-établissements, c’est-à-dire ouvert dans un lycée à</a:t>
            </a:r>
          </a:p>
          <a:p>
            <a:pPr marL="0" indent="0">
              <a:buNone/>
            </a:pPr>
            <a:r>
              <a:rPr lang="fr-FR" dirty="0"/>
              <a:t>destination de plusieurs autres.</a:t>
            </a:r>
          </a:p>
        </p:txBody>
      </p:sp>
    </p:spTree>
    <p:extLst>
      <p:ext uri="{BB962C8B-B14F-4D97-AF65-F5344CB8AC3E}">
        <p14:creationId xmlns:p14="http://schemas.microsoft.com/office/powerpoint/2010/main" val="229242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u="sng" dirty="0" smtClean="0"/>
              <a:t>La fiche de </a:t>
            </a:r>
            <a:r>
              <a:rPr lang="fr-FR" b="1" u="sng" dirty="0" err="1" smtClean="0"/>
              <a:t>voeux</a:t>
            </a:r>
            <a:r>
              <a:rPr lang="fr-FR" b="1" u="sng" dirty="0" smtClean="0"/>
              <a:t>- Affectation en</a:t>
            </a:r>
            <a:br>
              <a:rPr lang="fr-FR" b="1" u="sng" dirty="0" smtClean="0"/>
            </a:br>
            <a:endParaRPr lang="fr-FR" b="1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5760" y="1149531"/>
            <a:ext cx="11338559" cy="5303520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2nde </a:t>
            </a:r>
            <a:r>
              <a:rPr lang="fr-FR" dirty="0"/>
              <a:t>GT, 2nde Pro, 1ère année CAP »</a:t>
            </a:r>
          </a:p>
          <a:p>
            <a:pPr marL="0" indent="0">
              <a:buNone/>
            </a:pPr>
            <a:r>
              <a:rPr lang="fr-FR" dirty="0"/>
              <a:t>• Les chefs d’établissement procèdent au recueil des </a:t>
            </a:r>
            <a:r>
              <a:rPr lang="fr-FR" dirty="0" smtClean="0"/>
              <a:t>vœux </a:t>
            </a:r>
            <a:r>
              <a:rPr lang="fr-FR" dirty="0"/>
              <a:t>de leurs élèves</a:t>
            </a:r>
          </a:p>
          <a:p>
            <a:pPr marL="0" indent="0">
              <a:buNone/>
            </a:pPr>
            <a:r>
              <a:rPr lang="fr-FR" dirty="0"/>
              <a:t>auprès des familles et à la saisie de ces </a:t>
            </a:r>
            <a:r>
              <a:rPr lang="fr-FR" dirty="0" smtClean="0"/>
              <a:t>vœux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• </a:t>
            </a:r>
            <a:r>
              <a:rPr lang="fr-FR" dirty="0" smtClean="0"/>
              <a:t>il est possible et recommandé à la famille de formuler </a:t>
            </a:r>
            <a:r>
              <a:rPr lang="fr-FR" dirty="0"/>
              <a:t>jusqu’à 10 </a:t>
            </a:r>
            <a:r>
              <a:rPr lang="fr-FR" dirty="0" smtClean="0"/>
              <a:t>vœux </a:t>
            </a:r>
            <a:r>
              <a:rPr lang="fr-FR" dirty="0"/>
              <a:t>d’établissement </a:t>
            </a:r>
            <a:endParaRPr lang="fr-FR" dirty="0" smtClean="0"/>
          </a:p>
          <a:p>
            <a:r>
              <a:rPr lang="fr-FR" dirty="0"/>
              <a:t>S</a:t>
            </a:r>
            <a:r>
              <a:rPr lang="fr-FR" dirty="0" smtClean="0"/>
              <a:t>ur </a:t>
            </a:r>
            <a:r>
              <a:rPr lang="fr-FR" dirty="0"/>
              <a:t>la « fiche de </a:t>
            </a:r>
            <a:r>
              <a:rPr lang="fr-FR" dirty="0" smtClean="0"/>
              <a:t>vœux </a:t>
            </a:r>
            <a:r>
              <a:rPr lang="fr-FR" dirty="0"/>
              <a:t>Le chef d’établissement s’assure de la cohérence des </a:t>
            </a:r>
            <a:r>
              <a:rPr lang="fr-FR" dirty="0" smtClean="0"/>
              <a:t>vœux </a:t>
            </a:r>
            <a:r>
              <a:rPr lang="fr-FR" dirty="0"/>
              <a:t>saisis avec </a:t>
            </a:r>
            <a:r>
              <a:rPr lang="fr-FR" dirty="0" smtClean="0"/>
              <a:t>la décision </a:t>
            </a:r>
            <a:r>
              <a:rPr lang="fr-FR" dirty="0"/>
              <a:t>d’orientation.</a:t>
            </a:r>
          </a:p>
        </p:txBody>
      </p:sp>
    </p:spTree>
    <p:extLst>
      <p:ext uri="{BB962C8B-B14F-4D97-AF65-F5344CB8AC3E}">
        <p14:creationId xmlns:p14="http://schemas.microsoft.com/office/powerpoint/2010/main" val="12093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1904736"/>
              </p:ext>
            </p:extLst>
          </p:nvPr>
        </p:nvGraphicFramePr>
        <p:xfrm>
          <a:off x="0" y="875211"/>
          <a:ext cx="12192000" cy="5780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1022">
                  <a:extLst>
                    <a:ext uri="{9D8B030D-6E8A-4147-A177-3AD203B41FA5}">
                      <a16:colId xmlns:a16="http://schemas.microsoft.com/office/drawing/2014/main" val="3671521997"/>
                    </a:ext>
                  </a:extLst>
                </a:gridCol>
                <a:gridCol w="9740978">
                  <a:extLst>
                    <a:ext uri="{9D8B030D-6E8A-4147-A177-3AD203B41FA5}">
                      <a16:colId xmlns:a16="http://schemas.microsoft.com/office/drawing/2014/main" val="3652340894"/>
                    </a:ext>
                  </a:extLst>
                </a:gridCol>
              </a:tblGrid>
              <a:tr h="395758">
                <a:tc>
                  <a:txBody>
                    <a:bodyPr/>
                    <a:lstStyle/>
                    <a:p>
                      <a:r>
                        <a:rPr lang="fr-FR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9 au 30 mai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Saisie des vœux 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4830831"/>
                  </a:ext>
                </a:extLst>
              </a:tr>
              <a:tr h="683089">
                <a:tc>
                  <a:txBody>
                    <a:bodyPr/>
                    <a:lstStyle/>
                    <a:p>
                      <a:r>
                        <a:rPr lang="fr-F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Jusqu’au 7 juin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Notification à la famille de la décision d’orientation du chef</a:t>
                      </a:r>
                    </a:p>
                    <a:p>
                      <a:r>
                        <a:rPr lang="fr-F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d’établissement.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3684310"/>
                  </a:ext>
                </a:extLst>
              </a:tr>
              <a:tr h="975842">
                <a:tc>
                  <a:txBody>
                    <a:bodyPr/>
                    <a:lstStyle/>
                    <a:p>
                      <a:r>
                        <a:rPr lang="fr-F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Mardi 13 juin et</a:t>
                      </a:r>
                    </a:p>
                    <a:p>
                      <a:r>
                        <a:rPr lang="fr-F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mercredi 14 juin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Commissions d’appel de la décision d’orientation de fin de troisième. La famille dispose d’un délai de trois jours ouvrables à compter de la notification de la décision d’orientation du chef d’établissement pour formuler son appel.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924908"/>
                  </a:ext>
                </a:extLst>
              </a:tr>
              <a:tr h="1268594">
                <a:tc>
                  <a:txBody>
                    <a:bodyPr/>
                    <a:lstStyle/>
                    <a:p>
                      <a:r>
                        <a:rPr lang="fr-F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Mardi 27 juin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1er tour d’AFFELNET : Résultat de l’affectation consultable sur le site de l’académie de Paris : https://www.ac-paris.fr/portail/jcms/p2_1549448/resultats-d-affectation-au-lycee?cid=p2_1999921 et</a:t>
                      </a:r>
                    </a:p>
                    <a:p>
                      <a:r>
                        <a:rPr lang="fr-F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sur le service en ligne affectation post 3e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30632"/>
                  </a:ext>
                </a:extLst>
              </a:tr>
              <a:tr h="1268594">
                <a:tc>
                  <a:txBody>
                    <a:bodyPr/>
                    <a:lstStyle/>
                    <a:p>
                      <a:r>
                        <a:rPr lang="fr-F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Du mardi</a:t>
                      </a:r>
                    </a:p>
                    <a:p>
                      <a:r>
                        <a:rPr lang="fr-F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 juin au lundi</a:t>
                      </a:r>
                    </a:p>
                    <a:p>
                      <a:r>
                        <a:rPr lang="fr-F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juillet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 famille doit inscrire son enfant dans le lycée d’affectation, à défaut, la place pourra être réattribuée à un autre élève.</a:t>
                      </a:r>
                    </a:p>
                    <a:p>
                      <a:r>
                        <a:rPr lang="fr-F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 procédure d’inscription en ligne vous permettra d’effectuer plus rapidement cette formalité (jusqu’au 3 juillet</a:t>
                      </a:r>
                      <a:r>
                        <a:rPr lang="fr-FR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)    https://educonnect.education.gouv.fr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8119177"/>
                  </a:ext>
                </a:extLst>
              </a:tr>
              <a:tr h="683089">
                <a:tc>
                  <a:txBody>
                    <a:bodyPr/>
                    <a:lstStyle/>
                    <a:p>
                      <a:r>
                        <a:rPr lang="fr-F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Du 30 juin 12 h</a:t>
                      </a:r>
                    </a:p>
                    <a:p>
                      <a:r>
                        <a:rPr lang="fr-F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 5 juillet 12 h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 famille de l’élève non affecte en voie générale et technologique</a:t>
                      </a:r>
                    </a:p>
                    <a:p>
                      <a:r>
                        <a:rPr lang="fr-F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reformule des vœux auprès de son collège d’origine dans les établissements ayant des places vacantes pour le second tour</a:t>
                      </a:r>
                    </a:p>
                    <a:p>
                      <a:r>
                        <a:rPr lang="fr-F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d’</a:t>
                      </a:r>
                      <a:r>
                        <a:rPr lang="fr-FR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Affelnet</a:t>
                      </a:r>
                      <a:r>
                        <a:rPr lang="fr-F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2213887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149530" y="239877"/>
            <a:ext cx="100061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u="sng" dirty="0" smtClean="0"/>
              <a:t>Calendrier des procédures </a:t>
            </a:r>
            <a:endParaRPr lang="fr-FR" sz="3600" b="1" u="sng" dirty="0"/>
          </a:p>
        </p:txBody>
      </p:sp>
    </p:spTree>
    <p:extLst>
      <p:ext uri="{BB962C8B-B14F-4D97-AF65-F5344CB8AC3E}">
        <p14:creationId xmlns:p14="http://schemas.microsoft.com/office/powerpoint/2010/main" val="281621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u="sng" dirty="0" smtClean="0"/>
              <a:t>Calendrier des procédures </a:t>
            </a:r>
            <a:endParaRPr lang="fr-FR" b="1" u="sng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3744217"/>
              </p:ext>
            </p:extLst>
          </p:nvPr>
        </p:nvGraphicFramePr>
        <p:xfrm>
          <a:off x="838200" y="1825625"/>
          <a:ext cx="1051560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7069">
                  <a:extLst>
                    <a:ext uri="{9D8B030D-6E8A-4147-A177-3AD203B41FA5}">
                      <a16:colId xmlns:a16="http://schemas.microsoft.com/office/drawing/2014/main" val="1214892948"/>
                    </a:ext>
                  </a:extLst>
                </a:gridCol>
                <a:gridCol w="8388531">
                  <a:extLst>
                    <a:ext uri="{9D8B030D-6E8A-4147-A177-3AD203B41FA5}">
                      <a16:colId xmlns:a16="http://schemas.microsoft.com/office/drawing/2014/main" val="19978746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Du 27 juin au</a:t>
                      </a:r>
                    </a:p>
                    <a:p>
                      <a:r>
                        <a:rPr lang="fr-FR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 juillet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La famille de l’élève non affecte en voie professionnelle remplit</a:t>
                      </a:r>
                    </a:p>
                    <a:p>
                      <a:r>
                        <a:rPr lang="fr-FR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une fiche d’élargissement des vœux qu’elle remet au chef d’établissement d’origine pour la commission d’affectation du 10 juillet 2023.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149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Vendredi</a:t>
                      </a:r>
                    </a:p>
                    <a:p>
                      <a:r>
                        <a:rPr lang="fr-F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 juillet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Les familles d’élèves de voie GT sont informées des résultats du 2e tour d’AFFELNET. Elles doivent inscrire leur enfant dans son lycée d’affectation avant le 13 juillet.</a:t>
                      </a:r>
                    </a:p>
                    <a:p>
                      <a:r>
                        <a:rPr lang="fr-F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Les familles des élèves non affectes a l’issue du 2d tour reprennent impérativement contact avec leur établissement d’origine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0557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Mardi 11 juillet</a:t>
                      </a:r>
                    </a:p>
                    <a:p>
                      <a:r>
                        <a:rPr lang="fr-F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et mercredi 12</a:t>
                      </a:r>
                    </a:p>
                    <a:p>
                      <a:r>
                        <a:rPr lang="fr-F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juillet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Les familles d’élèves de voie professionnelle sont informées de</a:t>
                      </a:r>
                    </a:p>
                    <a:p>
                      <a:r>
                        <a:rPr lang="fr-F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leur affectation suite a la commission. Elles doivent inscrire leur</a:t>
                      </a:r>
                    </a:p>
                    <a:p>
                      <a:r>
                        <a:rPr lang="fr-F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enfant dans son </a:t>
                      </a:r>
                      <a:r>
                        <a:rPr lang="fr-FR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lycee</a:t>
                      </a:r>
                      <a:r>
                        <a:rPr lang="fr-F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d’affectation avant le 13 juillet. Les familles</a:t>
                      </a:r>
                    </a:p>
                    <a:p>
                      <a:r>
                        <a:rPr lang="fr-F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 élèves non affectes a l’issue du 2d tour reprennent impérativement</a:t>
                      </a:r>
                    </a:p>
                    <a:p>
                      <a:r>
                        <a:rPr lang="fr-F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contact avec leur établissement d’origine.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789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Lundi</a:t>
                      </a:r>
                    </a:p>
                    <a:p>
                      <a:r>
                        <a:rPr lang="fr-F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septembre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Rentree</a:t>
                      </a:r>
                      <a:r>
                        <a:rPr lang="fr-F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des </a:t>
                      </a:r>
                      <a:r>
                        <a:rPr lang="fr-FR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eleves</a:t>
                      </a:r>
                      <a:r>
                        <a:rPr lang="fr-F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7260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190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b="1" dirty="0"/>
              <a:t>A</a:t>
            </a:r>
            <a:r>
              <a:rPr lang="fr-FR" b="1" dirty="0" smtClean="0"/>
              <a:t>ffectation en classe de 2de dans</a:t>
            </a:r>
            <a:br>
              <a:rPr lang="fr-FR" b="1" dirty="0" smtClean="0"/>
            </a:br>
            <a:r>
              <a:rPr lang="fr-FR" b="1" dirty="0" smtClean="0"/>
              <a:t>l’enseignement général et technologique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6117" y="2638698"/>
            <a:ext cx="10099765" cy="2403565"/>
          </a:xfrm>
          <a:solidFill>
            <a:schemeClr val="accent2">
              <a:lumMod val="75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r>
              <a:rPr lang="fr-FR" dirty="0" smtClean="0"/>
              <a:t>La </a:t>
            </a:r>
            <a:r>
              <a:rPr lang="fr-FR" dirty="0"/>
              <a:t>famille formule jusqu’à 10 </a:t>
            </a:r>
            <a:r>
              <a:rPr lang="fr-FR" dirty="0" smtClean="0"/>
              <a:t>vœux.</a:t>
            </a:r>
            <a:endParaRPr lang="fr-FR" dirty="0"/>
          </a:p>
          <a:p>
            <a:pPr marL="0" indent="0" algn="ctr">
              <a:buNone/>
            </a:pPr>
            <a:r>
              <a:rPr lang="fr-FR" b="1" dirty="0" smtClean="0"/>
              <a:t> UN </a:t>
            </a:r>
            <a:r>
              <a:rPr lang="fr-FR" b="1" dirty="0"/>
              <a:t>VOEU = UN LYCÉE = UNE FORMATION</a:t>
            </a:r>
          </a:p>
          <a:p>
            <a:pPr marL="0" indent="0" algn="ctr">
              <a:buNone/>
            </a:pPr>
            <a:r>
              <a:rPr lang="fr-FR" dirty="0" smtClean="0"/>
              <a:t> Il </a:t>
            </a:r>
            <a:r>
              <a:rPr lang="fr-FR" dirty="0"/>
              <a:t>est possible d’alterner des </a:t>
            </a:r>
            <a:r>
              <a:rPr lang="fr-FR" dirty="0" smtClean="0"/>
              <a:t>vœux </a:t>
            </a:r>
            <a:r>
              <a:rPr lang="fr-FR" dirty="0"/>
              <a:t>de 2de GT et des </a:t>
            </a:r>
            <a:r>
              <a:rPr lang="fr-FR" dirty="0" smtClean="0"/>
              <a:t>vœux </a:t>
            </a:r>
            <a:r>
              <a:rPr lang="fr-FR" dirty="0"/>
              <a:t>en</a:t>
            </a:r>
          </a:p>
          <a:p>
            <a:pPr marL="0" indent="0" algn="ctr">
              <a:buNone/>
            </a:pPr>
            <a:r>
              <a:rPr lang="fr-FR" dirty="0" smtClean="0"/>
              <a:t> voie professionnelle.</a:t>
            </a:r>
          </a:p>
        </p:txBody>
      </p:sp>
    </p:spTree>
    <p:extLst>
      <p:ext uri="{BB962C8B-B14F-4D97-AF65-F5344CB8AC3E}">
        <p14:creationId xmlns:p14="http://schemas.microsoft.com/office/powerpoint/2010/main" val="43063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33303" y="927462"/>
            <a:ext cx="8395064" cy="4898571"/>
          </a:xfrm>
        </p:spPr>
        <p:txBody>
          <a:bodyPr>
            <a:normAutofit fontScale="90000"/>
          </a:bodyPr>
          <a:lstStyle/>
          <a:p>
            <a:r>
              <a:rPr lang="fr-FR" b="1" dirty="0" err="1" smtClean="0"/>
              <a:t>Affelnet</a:t>
            </a:r>
            <a:r>
              <a:rPr lang="fr-FR" b="1" dirty="0" smtClean="0"/>
              <a:t> </a:t>
            </a:r>
            <a:r>
              <a:rPr lang="fr-FR" b="1" dirty="0"/>
              <a:t>:</a:t>
            </a:r>
            <a:br>
              <a:rPr lang="fr-FR" b="1" dirty="0"/>
            </a:br>
            <a:r>
              <a:rPr lang="fr-FR" b="1" dirty="0"/>
              <a:t>Modalités et procédures</a:t>
            </a:r>
            <a:br>
              <a:rPr lang="fr-FR" b="1" dirty="0"/>
            </a:br>
            <a:r>
              <a:rPr lang="fr-FR" b="1" dirty="0"/>
              <a:t>d’affectation des élèves</a:t>
            </a:r>
            <a:br>
              <a:rPr lang="fr-FR" b="1" dirty="0"/>
            </a:br>
            <a:r>
              <a:rPr lang="fr-FR" b="1" dirty="0"/>
              <a:t>de </a:t>
            </a:r>
            <a:r>
              <a:rPr lang="fr-FR" b="1" dirty="0" smtClean="0"/>
              <a:t>3</a:t>
            </a:r>
            <a:r>
              <a:rPr lang="fr-FR" b="1" baseline="30000" dirty="0" smtClean="0"/>
              <a:t>ème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le 17 avril 2023</a:t>
            </a:r>
            <a:br>
              <a:rPr lang="fr-FR" b="1" dirty="0" smtClean="0"/>
            </a:br>
            <a:r>
              <a:rPr lang="fr-FR" b="1" dirty="0" smtClean="0"/>
              <a:t>Collège Maurice Ravel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03891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Affectation en classe de 2de dans</a:t>
            </a:r>
            <a:br>
              <a:rPr lang="fr-FR" b="1" dirty="0"/>
            </a:br>
            <a:r>
              <a:rPr lang="fr-FR" b="1" dirty="0"/>
              <a:t>l’enseignement général et technologique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L’affectation prend en compte </a:t>
            </a:r>
            <a:r>
              <a:rPr lang="fr-FR" dirty="0" smtClean="0"/>
              <a:t>un barème calculé à partir de plusieurs éléments </a:t>
            </a:r>
            <a:r>
              <a:rPr lang="fr-FR" dirty="0"/>
              <a:t>traduits en </a:t>
            </a:r>
            <a:r>
              <a:rPr lang="fr-FR" dirty="0" smtClean="0"/>
              <a:t>points, ce barème vise à guider le processus d’affectation. Ces éléments sont les suivants : </a:t>
            </a:r>
          </a:p>
          <a:p>
            <a:r>
              <a:rPr lang="fr-FR" dirty="0" smtClean="0"/>
              <a:t>L’adresse de l’élève </a:t>
            </a:r>
            <a:r>
              <a:rPr lang="fr-FR" dirty="0"/>
              <a:t>(c’est a partir de votre </a:t>
            </a:r>
            <a:r>
              <a:rPr lang="fr-FR" dirty="0" smtClean="0"/>
              <a:t>collège </a:t>
            </a:r>
            <a:r>
              <a:rPr lang="fr-FR" dirty="0"/>
              <a:t>de secteur qu’est</a:t>
            </a:r>
          </a:p>
          <a:p>
            <a:pPr marL="0" indent="0">
              <a:buNone/>
            </a:pPr>
            <a:r>
              <a:rPr lang="fr-FR" dirty="0" smtClean="0"/>
              <a:t>définie </a:t>
            </a:r>
            <a:r>
              <a:rPr lang="fr-FR" dirty="0"/>
              <a:t>une cartographie des </a:t>
            </a:r>
            <a:r>
              <a:rPr lang="fr-FR" dirty="0" smtClean="0"/>
              <a:t>lycées repartis </a:t>
            </a:r>
            <a:r>
              <a:rPr lang="fr-FR" dirty="0"/>
              <a:t>en 3 secteurs</a:t>
            </a:r>
            <a:r>
              <a:rPr lang="fr-FR" dirty="0" smtClean="0"/>
              <a:t>)</a:t>
            </a:r>
          </a:p>
          <a:p>
            <a:r>
              <a:rPr lang="fr-FR" dirty="0"/>
              <a:t>Le niveau de maitrise du socle commun de connaissances, </a:t>
            </a:r>
            <a:r>
              <a:rPr lang="fr-FR" dirty="0" smtClean="0"/>
              <a:t>de compétences </a:t>
            </a:r>
            <a:r>
              <a:rPr lang="fr-FR" dirty="0"/>
              <a:t>et de culture, et, a part </a:t>
            </a:r>
            <a:r>
              <a:rPr lang="fr-FR" dirty="0" smtClean="0"/>
              <a:t>égale, </a:t>
            </a:r>
            <a:r>
              <a:rPr lang="fr-FR" dirty="0"/>
              <a:t>les </a:t>
            </a:r>
            <a:r>
              <a:rPr lang="fr-FR" dirty="0" smtClean="0"/>
              <a:t>résultats des évaluations périodiques </a:t>
            </a:r>
            <a:r>
              <a:rPr lang="fr-FR" dirty="0"/>
              <a:t>de la classe de </a:t>
            </a:r>
            <a:r>
              <a:rPr lang="fr-FR" dirty="0" smtClean="0"/>
              <a:t>3</a:t>
            </a:r>
            <a:r>
              <a:rPr lang="fr-FR" baseline="30000" dirty="0" smtClean="0"/>
              <a:t>e</a:t>
            </a:r>
            <a:endParaRPr lang="fr-FR" dirty="0" smtClean="0"/>
          </a:p>
          <a:p>
            <a:r>
              <a:rPr lang="fr-FR" dirty="0"/>
              <a:t>La </a:t>
            </a:r>
            <a:r>
              <a:rPr lang="fr-FR" dirty="0" smtClean="0"/>
              <a:t>qualité </a:t>
            </a:r>
            <a:r>
              <a:rPr lang="fr-FR" dirty="0"/>
              <a:t>de </a:t>
            </a:r>
            <a:r>
              <a:rPr lang="fr-FR" dirty="0" smtClean="0"/>
              <a:t>boursier</a:t>
            </a:r>
          </a:p>
          <a:p>
            <a:r>
              <a:rPr lang="fr-FR" dirty="0"/>
              <a:t>◌ L’IPS * du </a:t>
            </a:r>
            <a:r>
              <a:rPr lang="fr-FR" dirty="0" smtClean="0"/>
              <a:t>collège </a:t>
            </a:r>
            <a:r>
              <a:rPr lang="fr-FR" dirty="0"/>
              <a:t>de scolarisation de </a:t>
            </a:r>
            <a:r>
              <a:rPr lang="fr-FR" dirty="0" smtClean="0"/>
              <a:t>l’année </a:t>
            </a:r>
            <a:r>
              <a:rPr lang="fr-FR" dirty="0"/>
              <a:t>de </a:t>
            </a:r>
            <a:r>
              <a:rPr lang="fr-FR" dirty="0" smtClean="0"/>
              <a:t>3</a:t>
            </a:r>
            <a:r>
              <a:rPr lang="fr-FR" baseline="30000" dirty="0" smtClean="0"/>
              <a:t>e</a:t>
            </a:r>
            <a:r>
              <a:rPr lang="fr-FR" dirty="0" smtClean="0"/>
              <a:t> (indice de position sociale)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880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Affectation en classe de 2de dans</a:t>
            </a:r>
            <a:br>
              <a:rPr lang="fr-FR" b="1" dirty="0"/>
            </a:br>
            <a:r>
              <a:rPr lang="fr-FR" b="1" dirty="0"/>
              <a:t>l’enseignement général et technologique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A chaque </a:t>
            </a:r>
            <a:r>
              <a:rPr lang="fr-FR" dirty="0" smtClean="0"/>
              <a:t>collège </a:t>
            </a:r>
            <a:r>
              <a:rPr lang="fr-FR" dirty="0"/>
              <a:t>de secteur correspond une liste de </a:t>
            </a:r>
            <a:r>
              <a:rPr lang="fr-FR" dirty="0" err="1"/>
              <a:t>lycees</a:t>
            </a:r>
            <a:r>
              <a:rPr lang="fr-FR" dirty="0"/>
              <a:t> repartis en</a:t>
            </a:r>
          </a:p>
          <a:p>
            <a:r>
              <a:rPr lang="fr-FR" dirty="0"/>
              <a:t>3 secteurs.</a:t>
            </a:r>
          </a:p>
          <a:p>
            <a:r>
              <a:rPr lang="fr-FR" dirty="0"/>
              <a:t>◌ Secteur 1 : 5 </a:t>
            </a:r>
            <a:r>
              <a:rPr lang="fr-FR" dirty="0" smtClean="0"/>
              <a:t>lycées </a:t>
            </a:r>
            <a:r>
              <a:rPr lang="fr-FR" dirty="0"/>
              <a:t>dont le temps de trajet depuis le </a:t>
            </a:r>
            <a:r>
              <a:rPr lang="fr-FR" dirty="0" err="1"/>
              <a:t>college</a:t>
            </a:r>
            <a:r>
              <a:rPr lang="fr-FR" dirty="0"/>
              <a:t> de</a:t>
            </a:r>
          </a:p>
          <a:p>
            <a:r>
              <a:rPr lang="fr-FR" dirty="0"/>
              <a:t>secteur (transports en commun et/ou marche a pied) est estime a</a:t>
            </a:r>
          </a:p>
          <a:p>
            <a:r>
              <a:rPr lang="fr-FR" dirty="0"/>
              <a:t>moins de 25 minutes</a:t>
            </a:r>
          </a:p>
          <a:p>
            <a:r>
              <a:rPr lang="fr-FR" dirty="0"/>
              <a:t>◌ Secteur 2 : </a:t>
            </a:r>
            <a:r>
              <a:rPr lang="fr-FR" dirty="0" smtClean="0"/>
              <a:t>lycées </a:t>
            </a:r>
            <a:r>
              <a:rPr lang="fr-FR" dirty="0"/>
              <a:t>dont le temps de trajet depuis le </a:t>
            </a:r>
            <a:r>
              <a:rPr lang="fr-FR" dirty="0" smtClean="0"/>
              <a:t>collège </a:t>
            </a:r>
            <a:r>
              <a:rPr lang="fr-FR" dirty="0"/>
              <a:t>de secteur</a:t>
            </a:r>
          </a:p>
          <a:p>
            <a:r>
              <a:rPr lang="fr-FR" dirty="0"/>
              <a:t>est estime a moins de 40 minutes</a:t>
            </a:r>
          </a:p>
          <a:p>
            <a:r>
              <a:rPr lang="fr-FR" dirty="0"/>
              <a:t>◌ Secteur 3 : tous les autres </a:t>
            </a:r>
            <a:r>
              <a:rPr lang="fr-FR" dirty="0" smtClean="0"/>
              <a:t>lycées </a:t>
            </a:r>
            <a:r>
              <a:rPr lang="fr-FR" dirty="0"/>
              <a:t>parisiens</a:t>
            </a:r>
          </a:p>
        </p:txBody>
      </p:sp>
    </p:spTree>
    <p:extLst>
      <p:ext uri="{BB962C8B-B14F-4D97-AF65-F5344CB8AC3E}">
        <p14:creationId xmlns:p14="http://schemas.microsoft.com/office/powerpoint/2010/main" val="27789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u="sng" dirty="0" smtClean="0"/>
              <a:t>Secteur du collège Ravel dans le cas où c’est le collège de votre secteur d’habitation  </a:t>
            </a:r>
            <a:endParaRPr lang="fr-FR" b="1" u="sng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0265463"/>
              </p:ext>
            </p:extLst>
          </p:nvPr>
        </p:nvGraphicFramePr>
        <p:xfrm>
          <a:off x="352698" y="1815739"/>
          <a:ext cx="5394960" cy="3409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4960">
                  <a:extLst>
                    <a:ext uri="{9D8B030D-6E8A-4147-A177-3AD203B41FA5}">
                      <a16:colId xmlns:a16="http://schemas.microsoft.com/office/drawing/2014/main" val="645929948"/>
                    </a:ext>
                  </a:extLst>
                </a:gridCol>
              </a:tblGrid>
              <a:tr h="568234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Secteur 1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89910"/>
                  </a:ext>
                </a:extLst>
              </a:tr>
              <a:tr h="568234">
                <a:tc>
                  <a:txBody>
                    <a:bodyPr/>
                    <a:lstStyle/>
                    <a:p>
                      <a:r>
                        <a:rPr lang="fr-FR" dirty="0" smtClean="0"/>
                        <a:t>Lycée Maurice Ravel 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0463463"/>
                  </a:ext>
                </a:extLst>
              </a:tr>
              <a:tr h="568234">
                <a:tc>
                  <a:txBody>
                    <a:bodyPr/>
                    <a:lstStyle/>
                    <a:p>
                      <a:r>
                        <a:rPr lang="fr-FR" dirty="0" smtClean="0"/>
                        <a:t>Lycée Dorian 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8330930"/>
                  </a:ext>
                </a:extLst>
              </a:tr>
              <a:tr h="568234">
                <a:tc>
                  <a:txBody>
                    <a:bodyPr/>
                    <a:lstStyle/>
                    <a:p>
                      <a:r>
                        <a:rPr lang="fr-FR" dirty="0" smtClean="0"/>
                        <a:t>Lycée Sophie Germain 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047458"/>
                  </a:ext>
                </a:extLst>
              </a:tr>
              <a:tr h="568234">
                <a:tc>
                  <a:txBody>
                    <a:bodyPr/>
                    <a:lstStyle/>
                    <a:p>
                      <a:r>
                        <a:rPr lang="fr-FR" dirty="0" smtClean="0"/>
                        <a:t>Lycée Arago 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7490863"/>
                  </a:ext>
                </a:extLst>
              </a:tr>
              <a:tr h="568234">
                <a:tc>
                  <a:txBody>
                    <a:bodyPr/>
                    <a:lstStyle/>
                    <a:p>
                      <a:r>
                        <a:rPr lang="fr-FR" dirty="0" smtClean="0"/>
                        <a:t>Lycée Paul</a:t>
                      </a:r>
                      <a:r>
                        <a:rPr lang="fr-FR" baseline="0" dirty="0" smtClean="0"/>
                        <a:t> Valéry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972674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747658" y="2461748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>
                <a:solidFill>
                  <a:srgbClr val="4E5DA4"/>
                </a:solidFill>
                <a:latin typeface="Marianne-Bold"/>
              </a:rPr>
              <a:t>Pour connaitre les </a:t>
            </a:r>
            <a:r>
              <a:rPr lang="fr-FR" b="1" dirty="0" smtClean="0">
                <a:solidFill>
                  <a:srgbClr val="4E5DA4"/>
                </a:solidFill>
                <a:latin typeface="Marianne-Bold"/>
              </a:rPr>
              <a:t>lycées </a:t>
            </a:r>
            <a:r>
              <a:rPr lang="fr-FR" b="1" dirty="0">
                <a:solidFill>
                  <a:srgbClr val="4E5DA4"/>
                </a:solidFill>
                <a:latin typeface="Marianne-Bold"/>
              </a:rPr>
              <a:t>correspondant aux 3 secteurs depuis </a:t>
            </a:r>
            <a:r>
              <a:rPr lang="fr-FR" b="1" dirty="0" smtClean="0">
                <a:solidFill>
                  <a:srgbClr val="4E5DA4"/>
                </a:solidFill>
                <a:latin typeface="Marianne-Bold"/>
              </a:rPr>
              <a:t>votre collège </a:t>
            </a:r>
            <a:r>
              <a:rPr lang="fr-FR" b="1" dirty="0">
                <a:solidFill>
                  <a:srgbClr val="4E5DA4"/>
                </a:solidFill>
                <a:latin typeface="Marianne-Bold"/>
              </a:rPr>
              <a:t>de secteur, dirigez-vous vers notre carte interactive :</a:t>
            </a:r>
          </a:p>
          <a:p>
            <a:r>
              <a:rPr lang="fr-FR" dirty="0">
                <a:solidFill>
                  <a:srgbClr val="4E5DA4"/>
                </a:solidFill>
                <a:latin typeface="Marianne-Light"/>
              </a:rPr>
              <a:t>https://www.ac-paris.fr/affectation-seconde</a:t>
            </a:r>
          </a:p>
          <a:p>
            <a:r>
              <a:rPr lang="fr-FR" dirty="0">
                <a:solidFill>
                  <a:srgbClr val="222221"/>
                </a:solidFill>
                <a:latin typeface="Marianne-Medium"/>
              </a:rPr>
              <a:t>Le collège de secteur est défini par la Ville de Paris, en </a:t>
            </a:r>
            <a:r>
              <a:rPr lang="fr-FR" dirty="0" smtClean="0">
                <a:solidFill>
                  <a:srgbClr val="222221"/>
                </a:solidFill>
                <a:latin typeface="Marianne-Medium"/>
              </a:rPr>
              <a:t>fonction de </a:t>
            </a:r>
            <a:r>
              <a:rPr lang="fr-FR" dirty="0">
                <a:solidFill>
                  <a:srgbClr val="222221"/>
                </a:solidFill>
                <a:latin typeface="Marianne-Medium"/>
              </a:rPr>
              <a:t>l’adresse de votre domicile. Pour connaître votre collège </a:t>
            </a:r>
            <a:r>
              <a:rPr lang="fr-FR" dirty="0" smtClean="0">
                <a:solidFill>
                  <a:srgbClr val="222221"/>
                </a:solidFill>
                <a:latin typeface="Marianne-Medium"/>
              </a:rPr>
              <a:t>de secteur</a:t>
            </a:r>
            <a:r>
              <a:rPr lang="fr-FR" dirty="0">
                <a:solidFill>
                  <a:srgbClr val="222221"/>
                </a:solidFill>
                <a:latin typeface="Marianne-Medium"/>
              </a:rPr>
              <a:t>, utilisez le lien suivant : </a:t>
            </a:r>
            <a:r>
              <a:rPr lang="fr-FR" dirty="0">
                <a:solidFill>
                  <a:srgbClr val="4E5DA4"/>
                </a:solidFill>
                <a:latin typeface="Marianne-Light"/>
              </a:rPr>
              <a:t>https://capgeo.sig.paris.fr/Apps/</a:t>
            </a:r>
          </a:p>
          <a:p>
            <a:r>
              <a:rPr lang="fr-FR" dirty="0" err="1">
                <a:solidFill>
                  <a:srgbClr val="4E5DA4"/>
                </a:solidFill>
                <a:latin typeface="Marianne-Light"/>
              </a:rPr>
              <a:t>SecteursScolaires</a:t>
            </a:r>
            <a:r>
              <a:rPr lang="fr-FR" dirty="0">
                <a:solidFill>
                  <a:srgbClr val="4E5DA4"/>
                </a:solidFill>
                <a:latin typeface="Marianne-Light"/>
              </a:rPr>
              <a:t>/ </a:t>
            </a:r>
            <a:r>
              <a:rPr lang="fr-FR" dirty="0">
                <a:solidFill>
                  <a:srgbClr val="222221"/>
                </a:solidFill>
                <a:latin typeface="Marianne-Medium"/>
              </a:rPr>
              <a:t>(sélectionner l’année scolaire 2023-2024).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915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951" y="0"/>
            <a:ext cx="5961413" cy="684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28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SITUATIONS PARTICULIÈRES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/>
            </a:r>
            <a:br>
              <a:rPr lang="fr-FR" dirty="0"/>
            </a:br>
            <a:endParaRPr lang="fr-FR" dirty="0" smtClean="0"/>
          </a:p>
          <a:p>
            <a:r>
              <a:rPr lang="fr-FR" dirty="0" smtClean="0"/>
              <a:t>Tous </a:t>
            </a:r>
            <a:r>
              <a:rPr lang="fr-FR" dirty="0"/>
              <a:t>les élèves candidatant à l’entrée dans les lycées Louis-le-Grand et Henri </a:t>
            </a:r>
            <a:r>
              <a:rPr lang="fr-FR" dirty="0" smtClean="0"/>
              <a:t>IV doivent </a:t>
            </a:r>
            <a:r>
              <a:rPr lang="fr-FR" dirty="0"/>
              <a:t>obligatoirement placer ces établissements en vœu 1 ou 1 et 2. S’ils </a:t>
            </a:r>
            <a:r>
              <a:rPr lang="fr-FR" dirty="0" smtClean="0"/>
              <a:t>sont placés </a:t>
            </a:r>
            <a:r>
              <a:rPr lang="fr-FR" dirty="0"/>
              <a:t>en vœu de rang inférieur, ils ne seront pas pris en compte</a:t>
            </a:r>
          </a:p>
        </p:txBody>
      </p:sp>
    </p:spTree>
    <p:extLst>
      <p:ext uri="{BB962C8B-B14F-4D97-AF65-F5344CB8AC3E}">
        <p14:creationId xmlns:p14="http://schemas.microsoft.com/office/powerpoint/2010/main" val="355485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/>
              <a:t>LES FORMATIONS À RECRUTEMENT PARTICULIER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/>
            </a:r>
            <a:br>
              <a:rPr lang="fr-FR" dirty="0"/>
            </a:br>
            <a:r>
              <a:rPr lang="fr-FR" dirty="0"/>
              <a:t>Certaines formations (sections internationales ou binationales, classes</a:t>
            </a:r>
            <a:br>
              <a:rPr lang="fr-FR" dirty="0"/>
            </a:br>
            <a:r>
              <a:rPr lang="fr-FR" dirty="0"/>
              <a:t>à double cursus, CHASE, etc.) font l’objet d’un recrutement particulier :</a:t>
            </a:r>
            <a:br>
              <a:rPr lang="fr-FR" dirty="0"/>
            </a:br>
            <a:r>
              <a:rPr lang="fr-FR" dirty="0"/>
              <a:t>elles ne sont pas soumises au barème de seconde GT ordinaire mais à</a:t>
            </a:r>
            <a:br>
              <a:rPr lang="fr-FR" dirty="0"/>
            </a:br>
            <a:r>
              <a:rPr lang="fr-FR" dirty="0"/>
              <a:t>l’évaluation d’un dossier de candidature.</a:t>
            </a:r>
            <a:br>
              <a:rPr lang="fr-FR" dirty="0"/>
            </a:br>
            <a:r>
              <a:rPr lang="fr-FR" dirty="0"/>
              <a:t>Attention : Ces formations spécifiques exigent la constitution d’un</a:t>
            </a:r>
            <a:br>
              <a:rPr lang="fr-FR" dirty="0"/>
            </a:br>
            <a:r>
              <a:rPr lang="fr-FR" dirty="0"/>
              <a:t>dossier dématérialisé via la plateforme numérique </a:t>
            </a:r>
            <a:r>
              <a:rPr lang="fr-FR" dirty="0" smtClean="0"/>
              <a:t>dédiée sur </a:t>
            </a:r>
            <a:r>
              <a:rPr lang="fr-FR" dirty="0"/>
              <a:t>le site de l’académie de Paris et selon un calendrier</a:t>
            </a:r>
            <a:br>
              <a:rPr lang="fr-FR" dirty="0"/>
            </a:br>
            <a:r>
              <a:rPr lang="fr-FR" dirty="0"/>
              <a:t>qui leur est propre.</a:t>
            </a:r>
            <a:br>
              <a:rPr lang="fr-FR" dirty="0"/>
            </a:br>
            <a:r>
              <a:rPr lang="fr-FR" dirty="0"/>
              <a:t>Les vœux pour les formations à recrutement </a:t>
            </a:r>
            <a:r>
              <a:rPr lang="fr-FR" dirty="0" smtClean="0"/>
              <a:t>particulier </a:t>
            </a:r>
            <a:r>
              <a:rPr lang="fr-FR" dirty="0"/>
              <a:t>doivent aussi être formulés sur le service </a:t>
            </a:r>
            <a:r>
              <a:rPr lang="fr-FR" dirty="0" smtClean="0"/>
              <a:t>en ligne </a:t>
            </a:r>
            <a:r>
              <a:rPr lang="fr-FR" dirty="0"/>
              <a:t>affectation post 3e et être placés en tête de liste. </a:t>
            </a:r>
            <a:r>
              <a:rPr lang="fr-FR" dirty="0" smtClean="0"/>
              <a:t>La satisfaction </a:t>
            </a:r>
            <a:r>
              <a:rPr lang="fr-FR" dirty="0"/>
              <a:t>d’un de ces vœux exclut naturellement les suivants.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724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b="1" dirty="0" smtClean="0"/>
              <a:t>LES </a:t>
            </a:r>
            <a:r>
              <a:rPr lang="fr-FR" sz="3600" b="1" dirty="0"/>
              <a:t>ÉLÈVES RECONNUS EN SITUATION DE HANDICAP OU</a:t>
            </a:r>
            <a:br>
              <a:rPr lang="fr-FR" sz="3600" b="1" dirty="0"/>
            </a:br>
            <a:r>
              <a:rPr lang="fr-FR" sz="3600" b="1" dirty="0"/>
              <a:t>EN SITUATION DE MALADIE GRAVE</a:t>
            </a:r>
            <a:r>
              <a:rPr lang="fr-FR" sz="3600" dirty="0"/>
              <a:t/>
            </a:r>
            <a:br>
              <a:rPr lang="fr-FR" sz="3600" dirty="0"/>
            </a:b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Ils </a:t>
            </a:r>
            <a:r>
              <a:rPr lang="fr-FR" dirty="0"/>
              <a:t>bénéficient d’une priorité d’affectation pour obtenir un </a:t>
            </a:r>
            <a:r>
              <a:rPr lang="fr-FR" dirty="0" smtClean="0"/>
              <a:t>établissement adapté </a:t>
            </a:r>
            <a:r>
              <a:rPr lang="fr-FR" dirty="0"/>
              <a:t>à leur situation personnelle. </a:t>
            </a:r>
            <a:endParaRPr lang="fr-FR" dirty="0" smtClean="0"/>
          </a:p>
          <a:p>
            <a:r>
              <a:rPr lang="fr-FR" dirty="0" smtClean="0"/>
              <a:t>Pour </a:t>
            </a:r>
            <a:r>
              <a:rPr lang="fr-FR" dirty="0"/>
              <a:t>les élèves reconnus en </a:t>
            </a:r>
            <a:r>
              <a:rPr lang="fr-FR" dirty="0" smtClean="0"/>
              <a:t>situation de </a:t>
            </a:r>
            <a:r>
              <a:rPr lang="fr-FR" dirty="0"/>
              <a:t>handicap, la </a:t>
            </a:r>
            <a:r>
              <a:rPr lang="fr-FR" dirty="0" smtClean="0"/>
              <a:t>case correspondante </a:t>
            </a:r>
            <a:r>
              <a:rPr lang="fr-FR" dirty="0"/>
              <a:t>doit être cochée sur la fiche </a:t>
            </a:r>
            <a:r>
              <a:rPr lang="fr-FR" dirty="0" smtClean="0"/>
              <a:t>de vœux </a:t>
            </a:r>
            <a:r>
              <a:rPr lang="fr-FR" dirty="0"/>
              <a:t>qui doit être transmise au chef d’établissement.</a:t>
            </a:r>
            <a:br>
              <a:rPr lang="fr-FR" dirty="0"/>
            </a:br>
            <a:r>
              <a:rPr lang="fr-FR" dirty="0"/>
              <a:t>Pour les élèves reconnus en situation de maladie grave, la famille </a:t>
            </a:r>
            <a:r>
              <a:rPr lang="fr-FR" dirty="0" smtClean="0"/>
              <a:t>prend contact </a:t>
            </a:r>
            <a:r>
              <a:rPr lang="fr-FR" dirty="0"/>
              <a:t>avec le médecin scolaire. Les dossiers seront étudiés selon </a:t>
            </a:r>
            <a:r>
              <a:rPr lang="fr-FR" dirty="0" smtClean="0"/>
              <a:t>un calendrier </a:t>
            </a:r>
            <a:r>
              <a:rPr lang="fr-FR" dirty="0"/>
              <a:t>spécifique.</a:t>
            </a:r>
            <a:br>
              <a:rPr lang="fr-FR" dirty="0"/>
            </a:br>
            <a:r>
              <a:rPr lang="fr-FR" dirty="0"/>
              <a:t>Dans tous les cas, le chef d’établissement de votre collège doit être informé</a:t>
            </a:r>
          </a:p>
        </p:txBody>
      </p:sp>
    </p:spTree>
    <p:extLst>
      <p:ext uri="{BB962C8B-B14F-4D97-AF65-F5344CB8AC3E}">
        <p14:creationId xmlns:p14="http://schemas.microsoft.com/office/powerpoint/2010/main" val="12778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RÉSIDENCE HORS DE PARIS</a:t>
            </a:r>
            <a:br>
              <a:rPr lang="fr-FR" b="1" dirty="0"/>
            </a:b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Les </a:t>
            </a:r>
            <a:r>
              <a:rPr lang="fr-FR" dirty="0"/>
              <a:t>familles des élèves quittant Paris ou résidant hors de Paris doivent</a:t>
            </a:r>
            <a:br>
              <a:rPr lang="fr-FR" dirty="0"/>
            </a:br>
            <a:r>
              <a:rPr lang="fr-FR" dirty="0"/>
              <a:t>vérifier les modalités d’affectation auprès de la direction des services</a:t>
            </a:r>
            <a:br>
              <a:rPr lang="fr-FR" dirty="0"/>
            </a:br>
            <a:r>
              <a:rPr lang="fr-FR" dirty="0"/>
              <a:t>départementaux de l’éducation nationale (DSDEN) dans leur nouveau</a:t>
            </a:r>
            <a:br>
              <a:rPr lang="fr-FR" dirty="0"/>
            </a:br>
            <a:r>
              <a:rPr lang="fr-FR" dirty="0"/>
              <a:t>département de résidence. </a:t>
            </a:r>
            <a:endParaRPr lang="fr-FR" dirty="0" smtClean="0"/>
          </a:p>
          <a:p>
            <a:r>
              <a:rPr lang="fr-FR" dirty="0" smtClean="0"/>
              <a:t>La </a:t>
            </a:r>
            <a:r>
              <a:rPr lang="fr-FR" dirty="0"/>
              <a:t>saisie de leurs vœux se fera en ligne </a:t>
            </a:r>
            <a:r>
              <a:rPr lang="fr-FR" dirty="0" smtClean="0"/>
              <a:t>via le </a:t>
            </a:r>
            <a:r>
              <a:rPr lang="fr-FR" dirty="0"/>
              <a:t>service en ligne affectation post 3e ou auprès de leur collège d’origine.</a:t>
            </a:r>
            <a:br>
              <a:rPr lang="fr-FR" dirty="0"/>
            </a:br>
            <a:r>
              <a:rPr lang="fr-FR" dirty="0"/>
              <a:t>Il convient toutefois d’être attentif aux calendriers qui peuvent </a:t>
            </a:r>
            <a:r>
              <a:rPr lang="fr-FR" dirty="0" smtClean="0"/>
              <a:t>différer légèrement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3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/>
              <a:t>DEMANDES </a:t>
            </a:r>
            <a:r>
              <a:rPr lang="fr-FR" b="1" dirty="0"/>
              <a:t>D’AFFECTATION DANS UN LYCÉE PRIVÉ</a:t>
            </a:r>
            <a:br>
              <a:rPr lang="fr-FR" b="1" dirty="0"/>
            </a:br>
            <a:r>
              <a:rPr lang="fr-FR" b="1" dirty="0"/>
              <a:t>SOUS CONTRAT</a:t>
            </a:r>
            <a:br>
              <a:rPr lang="fr-FR" b="1" dirty="0"/>
            </a:b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Les </a:t>
            </a:r>
            <a:r>
              <a:rPr lang="fr-FR" dirty="0"/>
              <a:t>familles des élèves scolarisés dans un établissement public </a:t>
            </a:r>
            <a:r>
              <a:rPr lang="fr-FR" dirty="0" smtClean="0"/>
              <a:t>demandant un </a:t>
            </a:r>
            <a:r>
              <a:rPr lang="fr-FR" dirty="0"/>
              <a:t>établissement privé sous contrat doivent faire le vœu en tête de liste </a:t>
            </a:r>
            <a:r>
              <a:rPr lang="fr-FR" dirty="0" smtClean="0"/>
              <a:t>dans AFFELNET</a:t>
            </a:r>
            <a:r>
              <a:rPr lang="fr-FR" dirty="0"/>
              <a:t>. </a:t>
            </a:r>
            <a:endParaRPr lang="fr-FR" dirty="0" smtClean="0"/>
          </a:p>
          <a:p>
            <a:r>
              <a:rPr lang="fr-FR" dirty="0" smtClean="0"/>
              <a:t>Les </a:t>
            </a:r>
            <a:r>
              <a:rPr lang="fr-FR" dirty="0"/>
              <a:t>parents doivent réaliser en amont les formalités d’admission</a:t>
            </a:r>
            <a:br>
              <a:rPr lang="fr-FR" dirty="0"/>
            </a:br>
            <a:r>
              <a:rPr lang="fr-FR" dirty="0"/>
              <a:t>prévues par l’établissement privé sous contrat.</a:t>
            </a:r>
          </a:p>
        </p:txBody>
      </p:sp>
    </p:spTree>
    <p:extLst>
      <p:ext uri="{BB962C8B-B14F-4D97-AF65-F5344CB8AC3E}">
        <p14:creationId xmlns:p14="http://schemas.microsoft.com/office/powerpoint/2010/main" val="109393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8129" y="95003"/>
            <a:ext cx="11661569" cy="1595685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b="1" dirty="0" smtClean="0"/>
              <a:t>Affectation </a:t>
            </a:r>
            <a:r>
              <a:rPr lang="fr-FR" sz="3600" b="1" dirty="0"/>
              <a:t>en classe de 2de générale</a:t>
            </a:r>
            <a:br>
              <a:rPr lang="fr-FR" sz="3600" b="1" dirty="0"/>
            </a:br>
            <a:r>
              <a:rPr lang="fr-FR" sz="3600" b="1" dirty="0"/>
              <a:t>et technologique : comment formuler</a:t>
            </a:r>
            <a:br>
              <a:rPr lang="fr-FR" sz="3600" b="1" dirty="0"/>
            </a:br>
            <a:r>
              <a:rPr lang="fr-FR" sz="3600" b="1" dirty="0"/>
              <a:t>ses vœux </a:t>
            </a:r>
            <a:r>
              <a:rPr lang="fr-FR" b="1" dirty="0"/>
              <a:t>?</a:t>
            </a:r>
            <a:br>
              <a:rPr lang="fr-FR" b="1" dirty="0"/>
            </a:b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Je </a:t>
            </a:r>
            <a:r>
              <a:rPr lang="fr-FR" dirty="0"/>
              <a:t>suis scolarisé au collège </a:t>
            </a:r>
            <a:r>
              <a:rPr lang="fr-FR" dirty="0" smtClean="0"/>
              <a:t>Maurice Ravel  (20 </a:t>
            </a:r>
            <a:r>
              <a:rPr lang="fr-FR" dirty="0"/>
              <a:t>e ). </a:t>
            </a:r>
            <a:endParaRPr lang="fr-FR" dirty="0" smtClean="0"/>
          </a:p>
          <a:p>
            <a:r>
              <a:rPr lang="fr-FR" dirty="0" smtClean="0"/>
              <a:t>Sur </a:t>
            </a:r>
            <a:r>
              <a:rPr lang="fr-FR" dirty="0"/>
              <a:t>le service en </a:t>
            </a:r>
            <a:r>
              <a:rPr lang="fr-FR" dirty="0" smtClean="0"/>
              <a:t>ligne affectation </a:t>
            </a:r>
            <a:r>
              <a:rPr lang="fr-FR" dirty="0"/>
              <a:t>post 3 e , ma famille peut émettre</a:t>
            </a:r>
            <a:br>
              <a:rPr lang="fr-FR" dirty="0"/>
            </a:br>
            <a:r>
              <a:rPr lang="fr-FR" dirty="0"/>
              <a:t>des vœux dans tous les lycées parisiens </a:t>
            </a:r>
            <a:r>
              <a:rPr lang="fr-FR" dirty="0" smtClean="0"/>
              <a:t>selon les </a:t>
            </a:r>
            <a:r>
              <a:rPr lang="fr-FR" dirty="0"/>
              <a:t>trois secteurs. </a:t>
            </a:r>
            <a:endParaRPr lang="fr-FR" dirty="0" smtClean="0"/>
          </a:p>
          <a:p>
            <a:r>
              <a:rPr lang="fr-FR" dirty="0" smtClean="0"/>
              <a:t>Parmi </a:t>
            </a:r>
            <a:r>
              <a:rPr lang="fr-FR" dirty="0"/>
              <a:t>mes 10 vœux, ma </a:t>
            </a:r>
            <a:r>
              <a:rPr lang="fr-FR" dirty="0" smtClean="0"/>
              <a:t>famille demande: </a:t>
            </a:r>
          </a:p>
          <a:p>
            <a:r>
              <a:rPr lang="fr-FR" dirty="0" smtClean="0"/>
              <a:t>les </a:t>
            </a:r>
            <a:r>
              <a:rPr lang="fr-FR" dirty="0"/>
              <a:t>5 lycées de secteur 1. </a:t>
            </a:r>
            <a:endParaRPr lang="fr-FR" dirty="0" smtClean="0"/>
          </a:p>
          <a:p>
            <a:r>
              <a:rPr lang="fr-FR" dirty="0" smtClean="0"/>
              <a:t>Elle demande également </a:t>
            </a:r>
            <a:r>
              <a:rPr lang="fr-FR" dirty="0"/>
              <a:t>quatre lycées de secteur 2 et un lycée</a:t>
            </a:r>
            <a:br>
              <a:rPr lang="fr-FR" dirty="0"/>
            </a:br>
            <a:r>
              <a:rPr lang="fr-FR" dirty="0"/>
              <a:t>de secteur 3. </a:t>
            </a:r>
            <a:endParaRPr lang="fr-FR" dirty="0" smtClean="0"/>
          </a:p>
          <a:p>
            <a:r>
              <a:rPr lang="fr-FR" dirty="0" smtClean="0"/>
              <a:t>Ma </a:t>
            </a:r>
            <a:r>
              <a:rPr lang="fr-FR" dirty="0"/>
              <a:t>famille les classera </a:t>
            </a:r>
            <a:r>
              <a:rPr lang="fr-FR" dirty="0" smtClean="0"/>
              <a:t>ensuite par </a:t>
            </a:r>
            <a:r>
              <a:rPr lang="fr-FR" dirty="0"/>
              <a:t>ordre de préférence</a:t>
            </a:r>
          </a:p>
        </p:txBody>
      </p:sp>
    </p:spTree>
    <p:extLst>
      <p:ext uri="{BB962C8B-B14F-4D97-AF65-F5344CB8AC3E}">
        <p14:creationId xmlns:p14="http://schemas.microsoft.com/office/powerpoint/2010/main" val="133962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39585" y="209006"/>
            <a:ext cx="10220598" cy="1319347"/>
          </a:xfrm>
        </p:spPr>
        <p:txBody>
          <a:bodyPr>
            <a:normAutofit/>
          </a:bodyPr>
          <a:lstStyle/>
          <a:p>
            <a:pPr algn="ctr"/>
            <a:r>
              <a:rPr lang="fr-FR" b="1" dirty="0" smtClean="0"/>
              <a:t>L’orientation des élèves de 3ème</a:t>
            </a:r>
            <a:br>
              <a:rPr lang="fr-FR" b="1" dirty="0" smtClean="0"/>
            </a:b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96834" y="1332411"/>
            <a:ext cx="10556966" cy="4844552"/>
          </a:xfrm>
        </p:spPr>
        <p:txBody>
          <a:bodyPr>
            <a:normAutofit/>
          </a:bodyPr>
          <a:lstStyle/>
          <a:p>
            <a:r>
              <a:rPr lang="fr-FR" b="1" u="sng" dirty="0" smtClean="0"/>
              <a:t>Pour </a:t>
            </a:r>
            <a:r>
              <a:rPr lang="fr-FR" b="1" u="sng" dirty="0"/>
              <a:t>rappel :</a:t>
            </a:r>
          </a:p>
          <a:p>
            <a:r>
              <a:rPr lang="fr-FR" dirty="0"/>
              <a:t>A partir des conseils de classe du 2ème trimestre, les différentes étapes de </a:t>
            </a:r>
            <a:r>
              <a:rPr lang="fr-FR" dirty="0" smtClean="0"/>
              <a:t>la procédure </a:t>
            </a:r>
            <a:r>
              <a:rPr lang="fr-FR" dirty="0"/>
              <a:t>d’orientation sont retracées sur la fiche de dialogue, </a:t>
            </a:r>
            <a:r>
              <a:rPr lang="fr-FR" dirty="0" smtClean="0"/>
              <a:t>qui constitue </a:t>
            </a:r>
            <a:r>
              <a:rPr lang="fr-FR" dirty="0"/>
              <a:t>le document de référence pour les procédures d’orientation </a:t>
            </a:r>
            <a:r>
              <a:rPr lang="fr-FR" dirty="0" smtClean="0"/>
              <a:t>et d’appel 2023 </a:t>
            </a:r>
          </a:p>
          <a:p>
            <a:r>
              <a:rPr lang="fr-FR" dirty="0" smtClean="0"/>
              <a:t> </a:t>
            </a:r>
            <a:r>
              <a:rPr lang="fr-FR" dirty="0"/>
              <a:t>cette fiche peut être dématérialisée. Grâce au </a:t>
            </a:r>
            <a:r>
              <a:rPr lang="fr-FR" dirty="0" err="1"/>
              <a:t>TéléService</a:t>
            </a:r>
            <a:endParaRPr lang="fr-FR" dirty="0"/>
          </a:p>
          <a:p>
            <a:r>
              <a:rPr lang="fr-FR" dirty="0"/>
              <a:t>Orientation, les familles peuvent exprimer jusqu’à 3 intentions dites</a:t>
            </a:r>
          </a:p>
          <a:p>
            <a:r>
              <a:rPr lang="fr-FR" dirty="0"/>
              <a:t>« provisoires »</a:t>
            </a:r>
          </a:p>
        </p:txBody>
      </p:sp>
    </p:spTree>
    <p:extLst>
      <p:ext uri="{BB962C8B-B14F-4D97-AF65-F5344CB8AC3E}">
        <p14:creationId xmlns:p14="http://schemas.microsoft.com/office/powerpoint/2010/main" val="155016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031" y="1021278"/>
            <a:ext cx="10367159" cy="480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59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Les vœux de Paul pour son affectation en 2</a:t>
            </a:r>
            <a:r>
              <a:rPr lang="fr-FR" b="1" baseline="30000" dirty="0" smtClean="0"/>
              <a:t>nde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306286"/>
            <a:ext cx="10515600" cy="5415147"/>
          </a:xfrm>
          <a:solidFill>
            <a:srgbClr val="00B0F0"/>
          </a:solidFill>
        </p:spPr>
        <p:txBody>
          <a:bodyPr/>
          <a:lstStyle/>
          <a:p>
            <a:pPr marL="0" indent="0">
              <a:buNone/>
            </a:pPr>
            <a:r>
              <a:rPr lang="fr-FR" b="1" u="sng" dirty="0" smtClean="0"/>
              <a:t>Secteur 1 :                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1800" dirty="0" smtClean="0">
                <a:solidFill>
                  <a:srgbClr val="FFFF00"/>
                </a:solidFill>
              </a:rPr>
              <a:t>Paul Valery </a:t>
            </a:r>
          </a:p>
          <a:p>
            <a:pPr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fr-FR" sz="1800" dirty="0" smtClean="0">
                <a:solidFill>
                  <a:srgbClr val="FFFF00"/>
                </a:solidFill>
              </a:rPr>
              <a:t>Maurice Ravel           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1800" dirty="0" smtClean="0">
                <a:solidFill>
                  <a:srgbClr val="FFFF00"/>
                </a:solidFill>
              </a:rPr>
              <a:t>Dorian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1800" dirty="0" smtClean="0">
                <a:solidFill>
                  <a:srgbClr val="FFFF00"/>
                </a:solidFill>
              </a:rPr>
              <a:t>Sophie Germain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1800" dirty="0" smtClean="0">
                <a:solidFill>
                  <a:srgbClr val="FFFF00"/>
                </a:solidFill>
              </a:rPr>
              <a:t>Arago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fr-FR" sz="1800" dirty="0" smtClean="0">
                <a:solidFill>
                  <a:schemeClr val="accent6">
                    <a:lumMod val="75000"/>
                  </a:schemeClr>
                </a:solidFill>
              </a:rPr>
              <a:t>Bergson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fr-FR" sz="1800" dirty="0" smtClean="0">
                <a:solidFill>
                  <a:schemeClr val="accent6">
                    <a:lumMod val="75000"/>
                  </a:schemeClr>
                </a:solidFill>
              </a:rPr>
              <a:t>Charlemagne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fr-FR" sz="1800" dirty="0" smtClean="0">
                <a:solidFill>
                  <a:schemeClr val="accent6">
                    <a:lumMod val="75000"/>
                  </a:schemeClr>
                </a:solidFill>
              </a:rPr>
              <a:t>Voltaire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fr-FR" sz="1800" dirty="0" smtClean="0">
                <a:solidFill>
                  <a:schemeClr val="accent6">
                    <a:lumMod val="75000"/>
                  </a:schemeClr>
                </a:solidFill>
              </a:rPr>
              <a:t>Turgot</a:t>
            </a:r>
            <a:r>
              <a:rPr lang="fr-FR" sz="1800" dirty="0" smtClean="0">
                <a:solidFill>
                  <a:srgbClr val="FFFF00"/>
                </a:solidFill>
              </a:rPr>
              <a:t> </a:t>
            </a:r>
          </a:p>
          <a:p>
            <a:pPr>
              <a:buClr>
                <a:srgbClr val="3FF236"/>
              </a:buClr>
              <a:buFont typeface="Wingdings" panose="05000000000000000000" pitchFamily="2" charset="2"/>
              <a:buChar char="q"/>
            </a:pPr>
            <a:r>
              <a:rPr lang="fr-FR" sz="1800" dirty="0" smtClean="0">
                <a:solidFill>
                  <a:srgbClr val="3FF236"/>
                </a:solidFill>
              </a:rPr>
              <a:t>Lamartine</a:t>
            </a:r>
            <a:r>
              <a:rPr lang="fr-FR" sz="1800" dirty="0" smtClean="0">
                <a:solidFill>
                  <a:srgbClr val="FFFF00"/>
                </a:solidFill>
              </a:rPr>
              <a:t> </a:t>
            </a:r>
          </a:p>
          <a:p>
            <a:pPr>
              <a:buClr>
                <a:srgbClr val="3FF236"/>
              </a:buClr>
              <a:buFont typeface="Wingdings" panose="05000000000000000000" pitchFamily="2" charset="2"/>
              <a:buChar char="q"/>
            </a:pPr>
            <a:r>
              <a:rPr lang="fr-FR" sz="1800" dirty="0" smtClean="0">
                <a:solidFill>
                  <a:srgbClr val="3FF236"/>
                </a:solidFill>
              </a:rPr>
              <a:t>Chaptal </a:t>
            </a:r>
          </a:p>
          <a:p>
            <a:pPr marL="0" indent="0">
              <a:buNone/>
            </a:pPr>
            <a:endParaRPr lang="fr-FR" sz="1800" dirty="0">
              <a:solidFill>
                <a:srgbClr val="FFFF00"/>
              </a:solidFill>
            </a:endParaRPr>
          </a:p>
        </p:txBody>
      </p:sp>
      <p:sp>
        <p:nvSpPr>
          <p:cNvPr id="9" name="Bouton d'action : Personnalisé 8">
            <a:hlinkClick r:id="" action="ppaction://noaction" highlightClick="1"/>
          </p:cNvPr>
          <p:cNvSpPr/>
          <p:nvPr/>
        </p:nvSpPr>
        <p:spPr>
          <a:xfrm>
            <a:off x="2933205" y="5581403"/>
            <a:ext cx="1042416" cy="1042416"/>
          </a:xfrm>
          <a:prstGeom prst="actionButtonBlan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Secteur  1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0" name="Bouton d'action : Personnalisé 9">
            <a:hlinkClick r:id="" action="ppaction://noaction" highlightClick="1"/>
          </p:cNvPr>
          <p:cNvSpPr/>
          <p:nvPr/>
        </p:nvSpPr>
        <p:spPr>
          <a:xfrm>
            <a:off x="7173963" y="5581403"/>
            <a:ext cx="1042416" cy="1042416"/>
          </a:xfrm>
          <a:prstGeom prst="actionButtonBlank">
            <a:avLst/>
          </a:prstGeom>
          <a:solidFill>
            <a:srgbClr val="3FF2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Secteur 3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1" name="Bouton d'action : Personnalisé 10">
            <a:hlinkClick r:id="" action="ppaction://noaction" highlightClick="1"/>
          </p:cNvPr>
          <p:cNvSpPr/>
          <p:nvPr/>
        </p:nvSpPr>
        <p:spPr>
          <a:xfrm>
            <a:off x="5053584" y="5581403"/>
            <a:ext cx="1042416" cy="1042416"/>
          </a:xfrm>
          <a:prstGeom prst="actionButtonBlank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Secteur 2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640740" y="3099459"/>
            <a:ext cx="49290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Saisie des vœux : 9 au 30 mai</a:t>
            </a:r>
            <a:br>
              <a:rPr lang="fr-FR" sz="2800" b="1" dirty="0"/>
            </a:br>
            <a:r>
              <a:rPr lang="fr-FR" sz="2800" b="1" dirty="0"/>
              <a:t>Résultats : 27 juin</a:t>
            </a:r>
            <a:endParaRPr lang="fr-F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74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Paul </a:t>
            </a:r>
            <a:r>
              <a:rPr lang="fr-FR" dirty="0"/>
              <a:t>a émis 10 vœux. Chaque vœu lui</a:t>
            </a:r>
            <a:br>
              <a:rPr lang="fr-FR" dirty="0"/>
            </a:br>
            <a:r>
              <a:rPr lang="fr-FR" dirty="0"/>
              <a:t>rapporte des points selon le secteur.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FR" dirty="0" smtClean="0"/>
              <a:t>1 </a:t>
            </a:r>
            <a:r>
              <a:rPr lang="fr-FR" dirty="0"/>
              <a:t>vœu de secteur 1 </a:t>
            </a:r>
            <a:r>
              <a:rPr lang="fr-FR" dirty="0" smtClean="0"/>
              <a:t>rapporte 32 </a:t>
            </a:r>
            <a:r>
              <a:rPr lang="fr-FR" dirty="0"/>
              <a:t>640 points + 9600 + bonus IPS* </a:t>
            </a:r>
            <a:r>
              <a:rPr lang="fr-FR" dirty="0" smtClean="0"/>
              <a:t>+bonus </a:t>
            </a:r>
            <a:r>
              <a:rPr lang="fr-FR" dirty="0"/>
              <a:t>«boursier» = 44 040 au maximum.</a:t>
            </a:r>
            <a:br>
              <a:rPr lang="fr-FR" dirty="0"/>
            </a:br>
            <a:r>
              <a:rPr lang="fr-FR" dirty="0"/>
              <a:t>La famille de Paul en a formulé </a:t>
            </a:r>
            <a:r>
              <a:rPr lang="fr-FR" dirty="0" smtClean="0"/>
              <a:t>5,  </a:t>
            </a:r>
            <a:r>
              <a:rPr lang="fr-FR" dirty="0"/>
              <a:t>c</a:t>
            </a:r>
            <a:r>
              <a:rPr lang="fr-FR" dirty="0" smtClean="0"/>
              <a:t>ela lui </a:t>
            </a:r>
            <a:r>
              <a:rPr lang="fr-FR" dirty="0"/>
              <a:t>rapporte donc au maximum 44 </a:t>
            </a:r>
            <a:r>
              <a:rPr lang="fr-FR" dirty="0" smtClean="0"/>
              <a:t>040 points </a:t>
            </a:r>
          </a:p>
          <a:p>
            <a:endParaRPr lang="fr-FR" dirty="0" smtClean="0"/>
          </a:p>
          <a:p>
            <a:r>
              <a:rPr lang="fr-FR" dirty="0" smtClean="0"/>
              <a:t>1 </a:t>
            </a:r>
            <a:r>
              <a:rPr lang="fr-FR" dirty="0"/>
              <a:t>vœu de secteur 2 </a:t>
            </a:r>
            <a:r>
              <a:rPr lang="fr-FR" dirty="0" smtClean="0"/>
              <a:t>rapporte 17 </a:t>
            </a:r>
            <a:r>
              <a:rPr lang="fr-FR" dirty="0"/>
              <a:t>760 points + 9600 + bonus IPS </a:t>
            </a:r>
            <a:r>
              <a:rPr lang="fr-FR" dirty="0" smtClean="0"/>
              <a:t>+ bonus </a:t>
            </a:r>
            <a:r>
              <a:rPr lang="fr-FR" dirty="0"/>
              <a:t>«boursier». La </a:t>
            </a:r>
            <a:r>
              <a:rPr lang="fr-FR" dirty="0" smtClean="0"/>
              <a:t>famille </a:t>
            </a:r>
            <a:r>
              <a:rPr lang="fr-FR" dirty="0"/>
              <a:t>de Paul </a:t>
            </a:r>
            <a:r>
              <a:rPr lang="fr-FR" dirty="0" smtClean="0"/>
              <a:t>en a </a:t>
            </a:r>
            <a:r>
              <a:rPr lang="fr-FR" dirty="0"/>
              <a:t>formulé 4. Cela lui rapporte donc </a:t>
            </a:r>
            <a:r>
              <a:rPr lang="fr-FR" dirty="0" smtClean="0"/>
              <a:t>au maximum </a:t>
            </a:r>
            <a:r>
              <a:rPr lang="fr-FR" dirty="0"/>
              <a:t>29 160 </a:t>
            </a:r>
            <a:r>
              <a:rPr lang="fr-FR" dirty="0" smtClean="0"/>
              <a:t>points</a:t>
            </a:r>
          </a:p>
          <a:p>
            <a:endParaRPr lang="fr-FR" dirty="0" smtClean="0"/>
          </a:p>
          <a:p>
            <a:r>
              <a:rPr lang="fr-FR" dirty="0" smtClean="0"/>
              <a:t>1 </a:t>
            </a:r>
            <a:r>
              <a:rPr lang="fr-FR" dirty="0"/>
              <a:t>vœu de secteur 3 </a:t>
            </a:r>
            <a:r>
              <a:rPr lang="fr-FR" dirty="0" smtClean="0"/>
              <a:t>rapporte 16 </a:t>
            </a:r>
            <a:r>
              <a:rPr lang="fr-FR" dirty="0"/>
              <a:t>800 points + 9600 + bonus IPS </a:t>
            </a:r>
            <a:r>
              <a:rPr lang="fr-FR" dirty="0" smtClean="0"/>
              <a:t>+ bonus </a:t>
            </a:r>
            <a:r>
              <a:rPr lang="fr-FR" dirty="0"/>
              <a:t>«boursier». La famille de Paul </a:t>
            </a:r>
            <a:r>
              <a:rPr lang="fr-FR" dirty="0" smtClean="0"/>
              <a:t>en a </a:t>
            </a:r>
            <a:r>
              <a:rPr lang="fr-FR" dirty="0"/>
              <a:t>formulé 1. Cela lui rapporte donc </a:t>
            </a:r>
            <a:r>
              <a:rPr lang="fr-FR" dirty="0" smtClean="0"/>
              <a:t>au maximum </a:t>
            </a:r>
            <a:r>
              <a:rPr lang="fr-FR" dirty="0"/>
              <a:t>28 200 points sur ce vœu</a:t>
            </a:r>
            <a:r>
              <a:rPr lang="fr-FR" dirty="0" smtClean="0"/>
              <a:t>.</a:t>
            </a:r>
            <a:r>
              <a:rPr lang="fr-FR" dirty="0"/>
              <a:t/>
            </a:r>
            <a:br>
              <a:rPr lang="fr-FR" dirty="0"/>
            </a:br>
            <a:endParaRPr lang="fr-FR" dirty="0" smtClean="0"/>
          </a:p>
          <a:p>
            <a:r>
              <a:rPr lang="fr-FR" dirty="0" smtClean="0"/>
              <a:t>Les </a:t>
            </a:r>
            <a:r>
              <a:rPr lang="fr-FR" dirty="0"/>
              <a:t>bonus s’additionnent pour chacun </a:t>
            </a:r>
            <a:r>
              <a:rPr lang="fr-FR" dirty="0" smtClean="0"/>
              <a:t>des vœux </a:t>
            </a:r>
            <a:r>
              <a:rPr lang="fr-FR" dirty="0"/>
              <a:t>formulés par la famille et les vœux</a:t>
            </a:r>
            <a:br>
              <a:rPr lang="fr-FR" dirty="0"/>
            </a:br>
            <a:r>
              <a:rPr lang="fr-FR" dirty="0"/>
              <a:t>sont traités simultanément. L’élève </a:t>
            </a:r>
            <a:r>
              <a:rPr lang="fr-FR" dirty="0" smtClean="0"/>
              <a:t>est affecté </a:t>
            </a:r>
            <a:r>
              <a:rPr lang="fr-FR" dirty="0"/>
              <a:t>sur le vœu de plus haut rang que</a:t>
            </a:r>
            <a:br>
              <a:rPr lang="fr-FR" dirty="0"/>
            </a:br>
            <a:r>
              <a:rPr lang="fr-FR" dirty="0"/>
              <a:t>son barème lui permet d’atteindre.</a:t>
            </a:r>
            <a:br>
              <a:rPr lang="fr-FR" dirty="0"/>
            </a:br>
            <a:endParaRPr lang="fr-FR" dirty="0" smtClean="0"/>
          </a:p>
          <a:p>
            <a:endParaRPr lang="fr-FR" dirty="0"/>
          </a:p>
          <a:p>
            <a:pPr marL="0" indent="0">
              <a:buNone/>
            </a:pPr>
            <a:r>
              <a:rPr lang="fr-FR" dirty="0" smtClean="0"/>
              <a:t>* </a:t>
            </a:r>
            <a:r>
              <a:rPr lang="fr-FR" dirty="0"/>
              <a:t>Indice de position sociale</a:t>
            </a:r>
          </a:p>
        </p:txBody>
      </p:sp>
    </p:spTree>
    <p:extLst>
      <p:ext uri="{BB962C8B-B14F-4D97-AF65-F5344CB8AC3E}">
        <p14:creationId xmlns:p14="http://schemas.microsoft.com/office/powerpoint/2010/main" val="299165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L’affectation en voie professionnelle</a:t>
            </a:r>
            <a:br>
              <a:rPr lang="fr-FR" b="1" dirty="0"/>
            </a:br>
            <a:r>
              <a:rPr lang="fr-FR" b="1" dirty="0"/>
              <a:t>dans un lycée public après la 3e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À Paris, la voie professionnelle c’est :</a:t>
            </a:r>
            <a:br>
              <a:rPr lang="fr-FR" dirty="0"/>
            </a:br>
            <a:r>
              <a:rPr lang="fr-FR" dirty="0"/>
              <a:t>- Plus de 80 formations préparant au diplôme de Bac professionnel ou au </a:t>
            </a:r>
            <a:r>
              <a:rPr lang="fr-FR" dirty="0" smtClean="0"/>
              <a:t>CAP dans </a:t>
            </a:r>
            <a:r>
              <a:rPr lang="fr-FR" dirty="0"/>
              <a:t>48 établissements publics </a:t>
            </a:r>
            <a:r>
              <a:rPr lang="fr-FR" dirty="0" smtClean="0"/>
              <a:t>;</a:t>
            </a:r>
          </a:p>
          <a:p>
            <a:pPr marL="0" indent="0">
              <a:buNone/>
            </a:pPr>
            <a:r>
              <a:rPr lang="fr-FR" dirty="0"/>
              <a:t> </a:t>
            </a:r>
            <a:br>
              <a:rPr lang="fr-FR" dirty="0"/>
            </a:br>
            <a:r>
              <a:rPr lang="fr-FR" dirty="0" smtClean="0"/>
              <a:t>   - </a:t>
            </a:r>
            <a:r>
              <a:rPr lang="fr-FR" dirty="0"/>
              <a:t>12 familles de métiers en Bac professionnel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/>
              <a:t>Une voie diplômante menant à une poursuite d’études ou à une </a:t>
            </a:r>
            <a:r>
              <a:rPr lang="fr-FR" dirty="0" smtClean="0"/>
              <a:t>insertion professionnelle </a:t>
            </a:r>
            <a:r>
              <a:rPr lang="fr-FR" dirty="0"/>
              <a:t>immédiate</a:t>
            </a:r>
          </a:p>
        </p:txBody>
      </p:sp>
    </p:spTree>
    <p:extLst>
      <p:ext uri="{BB962C8B-B14F-4D97-AF65-F5344CB8AC3E}">
        <p14:creationId xmlns:p14="http://schemas.microsoft.com/office/powerpoint/2010/main" val="400148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err="1" smtClean="0"/>
              <a:t>Passpro</a:t>
            </a:r>
            <a:r>
              <a:rPr lang="fr-FR" b="1" dirty="0" smtClean="0"/>
              <a:t> </a:t>
            </a:r>
            <a:r>
              <a:rPr lang="fr-FR" b="1" dirty="0"/>
              <a:t>: un dispositif </a:t>
            </a:r>
            <a:r>
              <a:rPr lang="fr-FR" b="1" dirty="0" smtClean="0"/>
              <a:t>pour préparer </a:t>
            </a:r>
            <a:r>
              <a:rPr lang="fr-FR" b="1" dirty="0"/>
              <a:t>mon parcours</a:t>
            </a:r>
            <a:br>
              <a:rPr lang="fr-FR" b="1" dirty="0"/>
            </a:br>
            <a:r>
              <a:rPr lang="fr-FR" b="1" dirty="0"/>
              <a:t>professionnel</a:t>
            </a:r>
            <a:br>
              <a:rPr lang="fr-FR" b="1" dirty="0"/>
            </a:b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dirty="0" smtClean="0"/>
              <a:t>1-  Je </a:t>
            </a:r>
            <a:r>
              <a:rPr lang="fr-FR" dirty="0"/>
              <a:t>découvre des formations </a:t>
            </a:r>
            <a:r>
              <a:rPr lang="fr-FR" dirty="0" smtClean="0"/>
              <a:t>et des </a:t>
            </a:r>
            <a:r>
              <a:rPr lang="fr-FR" dirty="0"/>
              <a:t>métiers que je ne connais </a:t>
            </a:r>
            <a:r>
              <a:rPr lang="fr-FR" dirty="0" smtClean="0"/>
              <a:t>pas vraiment </a:t>
            </a:r>
          </a:p>
          <a:p>
            <a:pPr marL="0" indent="0">
              <a:buNone/>
            </a:pPr>
            <a:r>
              <a:rPr lang="fr-FR" dirty="0" smtClean="0"/>
              <a:t>2- J’exprime </a:t>
            </a:r>
            <a:r>
              <a:rPr lang="fr-FR" dirty="0"/>
              <a:t>ma motivation grâce à </a:t>
            </a:r>
            <a:r>
              <a:rPr lang="fr-FR" dirty="0" smtClean="0"/>
              <a:t>la « </a:t>
            </a:r>
            <a:r>
              <a:rPr lang="fr-FR" dirty="0"/>
              <a:t>Lettre de motivation guidée » ;</a:t>
            </a:r>
            <a:br>
              <a:rPr lang="fr-FR" dirty="0"/>
            </a:br>
            <a:r>
              <a:rPr lang="fr-FR" dirty="0" smtClean="0"/>
              <a:t>3- Je </a:t>
            </a:r>
            <a:r>
              <a:rPr lang="fr-FR" dirty="0"/>
              <a:t>suis reçu(e) par les professeurs </a:t>
            </a:r>
            <a:r>
              <a:rPr lang="fr-FR" dirty="0" smtClean="0"/>
              <a:t>des lycées </a:t>
            </a:r>
            <a:r>
              <a:rPr lang="fr-FR" dirty="0"/>
              <a:t>professionnels pour une visite</a:t>
            </a:r>
            <a:br>
              <a:rPr lang="fr-FR" dirty="0"/>
            </a:br>
            <a:r>
              <a:rPr lang="fr-FR" dirty="0"/>
              <a:t>de l’établissement/un </a:t>
            </a:r>
            <a:r>
              <a:rPr lang="fr-FR" dirty="0" smtClean="0"/>
              <a:t>entretien/un mini-stage </a:t>
            </a:r>
            <a:r>
              <a:rPr lang="fr-FR" dirty="0"/>
              <a:t>;</a:t>
            </a:r>
            <a:br>
              <a:rPr lang="fr-FR" dirty="0"/>
            </a:br>
            <a:r>
              <a:rPr lang="fr-FR" dirty="0" smtClean="0"/>
              <a:t>4- Je </a:t>
            </a:r>
            <a:r>
              <a:rPr lang="fr-FR" dirty="0"/>
              <a:t>profite de ces moments pour voir </a:t>
            </a:r>
            <a:r>
              <a:rPr lang="fr-FR" dirty="0" smtClean="0"/>
              <a:t>qui </a:t>
            </a:r>
            <a:r>
              <a:rPr lang="fr-FR" dirty="0"/>
              <a:t>me plaît et ainsi faire mon choix.</a:t>
            </a:r>
            <a:br>
              <a:rPr lang="fr-FR" dirty="0"/>
            </a:br>
            <a:r>
              <a:rPr lang="fr-FR" dirty="0" smtClean="0"/>
              <a:t>5- L’équipe </a:t>
            </a:r>
            <a:r>
              <a:rPr lang="fr-FR" dirty="0"/>
              <a:t>pédagogique que </a:t>
            </a:r>
            <a:r>
              <a:rPr lang="fr-FR" dirty="0" smtClean="0"/>
              <a:t>j’ai rencontrée </a:t>
            </a:r>
            <a:r>
              <a:rPr lang="fr-FR" dirty="0"/>
              <a:t>s’appuie sur ma motivation</a:t>
            </a:r>
            <a:br>
              <a:rPr lang="fr-FR" dirty="0"/>
            </a:br>
            <a:r>
              <a:rPr lang="fr-FR" dirty="0"/>
              <a:t>pour émettre un avis. Si ce dernier </a:t>
            </a:r>
            <a:r>
              <a:rPr lang="fr-FR" dirty="0" smtClean="0"/>
              <a:t>est favorable </a:t>
            </a:r>
            <a:r>
              <a:rPr lang="fr-FR" dirty="0"/>
              <a:t>je bénéficie d’un bonus </a:t>
            </a:r>
            <a:r>
              <a:rPr lang="fr-FR" dirty="0" smtClean="0"/>
              <a:t>pour mon </a:t>
            </a:r>
            <a:r>
              <a:rPr lang="fr-FR" dirty="0"/>
              <a:t>affectation.</a:t>
            </a:r>
            <a:br>
              <a:rPr lang="fr-FR" dirty="0"/>
            </a:br>
            <a:r>
              <a:rPr lang="fr-FR" dirty="0"/>
              <a:t>→ Plus d’informations sur</a:t>
            </a:r>
            <a:br>
              <a:rPr lang="fr-FR" dirty="0"/>
            </a:br>
            <a:r>
              <a:rPr lang="fr-FR" dirty="0"/>
              <a:t>le portail académique → </a:t>
            </a:r>
            <a:r>
              <a:rPr lang="fr-FR" dirty="0" err="1"/>
              <a:t>passpro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106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4457" y="0"/>
            <a:ext cx="62345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7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POUR VOUS AIDER DANS VOS DÉMARCHES</a:t>
            </a:r>
            <a:br>
              <a:rPr lang="fr-FR" b="1" dirty="0"/>
            </a:b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UN </a:t>
            </a:r>
            <a:r>
              <a:rPr lang="fr-FR" dirty="0"/>
              <a:t>ACCUEIL DES FAMILLES DANS VOTRE </a:t>
            </a:r>
            <a:r>
              <a:rPr lang="fr-FR" dirty="0" smtClean="0"/>
              <a:t>COLLÈGE OU </a:t>
            </a:r>
            <a:r>
              <a:rPr lang="fr-FR" dirty="0"/>
              <a:t>ÉTABLISSEMENT D’ORIGINE EST POSSIBLE </a:t>
            </a:r>
            <a:r>
              <a:rPr lang="fr-FR" dirty="0" smtClean="0"/>
              <a:t>TOUT AU </a:t>
            </a:r>
            <a:r>
              <a:rPr lang="fr-FR" dirty="0"/>
              <a:t>LONG DE LA PROCÉDURE D’AFFECTATION </a:t>
            </a:r>
            <a:r>
              <a:rPr lang="fr-FR" dirty="0" smtClean="0"/>
              <a:t>ET D’INSCRIPTION</a:t>
            </a:r>
          </a:p>
          <a:p>
            <a:r>
              <a:rPr lang="fr-FR" dirty="0" smtClean="0"/>
              <a:t>Votre </a:t>
            </a:r>
            <a:r>
              <a:rPr lang="fr-FR" dirty="0"/>
              <a:t>établissement d’origine est votre interlocuteur privilégié à</a:t>
            </a:r>
            <a:br>
              <a:rPr lang="fr-FR" dirty="0"/>
            </a:br>
            <a:r>
              <a:rPr lang="fr-FR" dirty="0"/>
              <a:t>contacter en priorité. Il est le garant du suivi de la scolarisation de ses</a:t>
            </a:r>
            <a:br>
              <a:rPr lang="fr-FR" dirty="0"/>
            </a:br>
            <a:r>
              <a:rPr lang="fr-FR" dirty="0"/>
              <a:t>élèves et assure le relais avec le rectorat de Paris. En cas de problème,</a:t>
            </a:r>
            <a:br>
              <a:rPr lang="fr-FR" dirty="0"/>
            </a:br>
            <a:r>
              <a:rPr lang="fr-FR" dirty="0"/>
              <a:t>c’est avec lui que vous devez prendre contact</a:t>
            </a:r>
            <a:r>
              <a:rPr lang="fr-FR" dirty="0" smtClean="0"/>
              <a:t>.</a:t>
            </a:r>
          </a:p>
          <a:p>
            <a:endParaRPr lang="fr-FR" dirty="0" smtClean="0"/>
          </a:p>
          <a:p>
            <a:r>
              <a:rPr lang="fr-FR" dirty="0" smtClean="0"/>
              <a:t>Une </a:t>
            </a:r>
            <a:r>
              <a:rPr lang="fr-FR" dirty="0"/>
              <a:t>fois l’établissement d’affectation connu, celui-ci devient le point</a:t>
            </a:r>
            <a:br>
              <a:rPr lang="fr-FR" dirty="0"/>
            </a:br>
            <a:r>
              <a:rPr lang="fr-FR" dirty="0"/>
              <a:t>d’entrée de vos démarches.</a:t>
            </a:r>
          </a:p>
        </p:txBody>
      </p:sp>
    </p:spTree>
    <p:extLst>
      <p:ext uri="{BB962C8B-B14F-4D97-AF65-F5344CB8AC3E}">
        <p14:creationId xmlns:p14="http://schemas.microsoft.com/office/powerpoint/2010/main" val="196522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L’OFFRE DE FORMATION CONSULTABLE EN LIGNE</a:t>
            </a:r>
            <a:br>
              <a:rPr lang="fr-FR" dirty="0"/>
            </a:br>
            <a:r>
              <a:rPr lang="fr-FR" dirty="0"/>
              <a:t>◌ Depuis l’espace Parents/Élèves sur le site de l’académie, dans l’onglet</a:t>
            </a:r>
            <a:br>
              <a:rPr lang="fr-FR" dirty="0"/>
            </a:br>
            <a:r>
              <a:rPr lang="fr-FR" dirty="0"/>
              <a:t>Scolarité Études : rubrique Affectation après la classe de 3e</a:t>
            </a:r>
            <a:br>
              <a:rPr lang="fr-FR" dirty="0"/>
            </a:br>
            <a:r>
              <a:rPr lang="fr-FR" dirty="0"/>
              <a:t>◌ Sur la page https://affectation3e.phm.education.gouv.fr du site</a:t>
            </a:r>
            <a:br>
              <a:rPr lang="fr-FR" dirty="0"/>
            </a:br>
            <a:r>
              <a:rPr lang="fr-FR" dirty="0"/>
              <a:t>du </a:t>
            </a:r>
            <a:r>
              <a:rPr lang="fr-FR" dirty="0" smtClean="0"/>
              <a:t>ministère</a:t>
            </a:r>
          </a:p>
          <a:p>
            <a:endParaRPr lang="fr-FR" dirty="0" smtClean="0"/>
          </a:p>
          <a:p>
            <a:r>
              <a:rPr lang="fr-FR" dirty="0" smtClean="0"/>
              <a:t>UN </a:t>
            </a:r>
            <a:r>
              <a:rPr lang="fr-FR" dirty="0"/>
              <a:t>ACCUEIL TÉLÉPHONIQUE</a:t>
            </a:r>
            <a:br>
              <a:rPr lang="fr-FR" dirty="0"/>
            </a:br>
            <a:r>
              <a:rPr lang="fr-FR" dirty="0"/>
              <a:t>Un accueil téléphonique est mis en place de 9 h 00 à 17 h 00</a:t>
            </a:r>
            <a:br>
              <a:rPr lang="fr-FR" dirty="0"/>
            </a:br>
            <a:r>
              <a:rPr lang="fr-FR" dirty="0"/>
              <a:t>sans interruption au numéro d’appel suivant : 01 44 62 43 99</a:t>
            </a:r>
          </a:p>
        </p:txBody>
      </p:sp>
    </p:spTree>
    <p:extLst>
      <p:ext uri="{BB962C8B-B14F-4D97-AF65-F5344CB8AC3E}">
        <p14:creationId xmlns:p14="http://schemas.microsoft.com/office/powerpoint/2010/main" val="256775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PSYCHOLOGUE de l’Education Nationale</a:t>
            </a:r>
            <a:br>
              <a:rPr lang="fr-FR" b="1" dirty="0"/>
            </a:b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fr-FR" dirty="0"/>
          </a:p>
          <a:p>
            <a:r>
              <a:rPr lang="fr-FR" dirty="0"/>
              <a:t>Mme </a:t>
            </a:r>
            <a:r>
              <a:rPr lang="fr-FR" dirty="0" err="1" smtClean="0"/>
              <a:t>Hamidi</a:t>
            </a:r>
            <a:r>
              <a:rPr lang="fr-FR" dirty="0" smtClean="0"/>
              <a:t>  Accueil </a:t>
            </a:r>
            <a:r>
              <a:rPr lang="fr-FR" dirty="0"/>
              <a:t>au CIO</a:t>
            </a:r>
          </a:p>
          <a:p>
            <a:endParaRPr lang="fr-FR" dirty="0"/>
          </a:p>
          <a:p>
            <a:r>
              <a:rPr lang="fr-FR" dirty="0" smtClean="0"/>
              <a:t>Le lundi matin </a:t>
            </a:r>
            <a:r>
              <a:rPr lang="fr-FR" dirty="0"/>
              <a:t>(</a:t>
            </a:r>
            <a:r>
              <a:rPr lang="fr-FR" dirty="0" smtClean="0"/>
              <a:t>9h30-13h30)  Au collège M. Ravel, </a:t>
            </a:r>
            <a:r>
              <a:rPr lang="fr-FR" dirty="0"/>
              <a:t>le lundi </a:t>
            </a:r>
            <a:r>
              <a:rPr lang="fr-FR" dirty="0" smtClean="0"/>
              <a:t>après-midi </a:t>
            </a:r>
            <a:endParaRPr lang="fr-FR" dirty="0"/>
          </a:p>
          <a:p>
            <a:endParaRPr lang="fr-FR" dirty="0"/>
          </a:p>
          <a:p>
            <a:r>
              <a:rPr lang="fr-FR" dirty="0"/>
              <a:t>s'inscrire sur le cahier au bureau des Psy EN, au RDC à côté du CDI ou</a:t>
            </a:r>
          </a:p>
          <a:p>
            <a:pPr marL="0" indent="0">
              <a:buNone/>
            </a:pPr>
            <a:r>
              <a:rPr lang="fr-FR" dirty="0" smtClean="0"/>
              <a:t>     envoyer </a:t>
            </a:r>
            <a:r>
              <a:rPr lang="fr-FR" dirty="0"/>
              <a:t>un mail : Farida.Hamidi@ac-paris.fr</a:t>
            </a:r>
          </a:p>
          <a:p>
            <a:endParaRPr lang="fr-FR" dirty="0"/>
          </a:p>
          <a:p>
            <a:r>
              <a:rPr lang="fr-FR" dirty="0"/>
              <a:t>CENTRE D'INFORMATION ET </a:t>
            </a:r>
            <a:r>
              <a:rPr lang="fr-FR" dirty="0" smtClean="0"/>
              <a:t>D'ORIENTATION    Est </a:t>
            </a:r>
            <a:r>
              <a:rPr lang="fr-FR" dirty="0"/>
              <a:t>2 - Gambetta</a:t>
            </a:r>
          </a:p>
          <a:p>
            <a:pPr marL="0" indent="0">
              <a:buNone/>
            </a:pPr>
            <a:r>
              <a:rPr lang="fr-FR" dirty="0" smtClean="0"/>
              <a:t>     153 </a:t>
            </a:r>
            <a:r>
              <a:rPr lang="fr-FR" dirty="0"/>
              <a:t>Avenue Gambetta 75020 </a:t>
            </a:r>
            <a:r>
              <a:rPr lang="fr-FR" dirty="0" smtClean="0"/>
              <a:t>PARIS             01 </a:t>
            </a:r>
            <a:r>
              <a:rPr lang="fr-FR" dirty="0"/>
              <a:t>44 62 39 77</a:t>
            </a:r>
          </a:p>
        </p:txBody>
      </p:sp>
    </p:spTree>
    <p:extLst>
      <p:ext uri="{BB962C8B-B14F-4D97-AF65-F5344CB8AC3E}">
        <p14:creationId xmlns:p14="http://schemas.microsoft.com/office/powerpoint/2010/main" val="405921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/>
              <a:t>Pour aller plus loin 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pour découvrir les 5 étapes au Lycée</a:t>
            </a:r>
          </a:p>
          <a:p>
            <a:r>
              <a:rPr lang="fr-FR" dirty="0">
                <a:solidFill>
                  <a:srgbClr val="0070C0"/>
                </a:solidFill>
              </a:rPr>
              <a:t>https://</a:t>
            </a:r>
            <a:r>
              <a:rPr lang="fr-FR" dirty="0" smtClean="0">
                <a:solidFill>
                  <a:srgbClr val="0070C0"/>
                </a:solidFill>
              </a:rPr>
              <a:t>www.secondes-premieres2022-2023.fr</a:t>
            </a:r>
            <a:r>
              <a:rPr lang="fr-FR" dirty="0">
                <a:solidFill>
                  <a:srgbClr val="0070C0"/>
                </a:solidFill>
              </a:rPr>
              <a:t>/</a:t>
            </a:r>
          </a:p>
          <a:p>
            <a:endParaRPr lang="fr-FR" dirty="0">
              <a:solidFill>
                <a:srgbClr val="0070C0"/>
              </a:solidFill>
            </a:endParaRPr>
          </a:p>
          <a:p>
            <a:r>
              <a:rPr lang="fr-FR" dirty="0"/>
              <a:t>pour plus d’information sur la voie pro :</a:t>
            </a:r>
          </a:p>
          <a:p>
            <a:r>
              <a:rPr lang="fr-FR" dirty="0">
                <a:solidFill>
                  <a:srgbClr val="0070C0"/>
                </a:solidFill>
              </a:rPr>
              <a:t>nouvelle-voiepro.fr</a:t>
            </a:r>
          </a:p>
        </p:txBody>
      </p:sp>
    </p:spTree>
    <p:extLst>
      <p:ext uri="{BB962C8B-B14F-4D97-AF65-F5344CB8AC3E}">
        <p14:creationId xmlns:p14="http://schemas.microsoft.com/office/powerpoint/2010/main" val="1292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Rappel : les </a:t>
            </a:r>
            <a:r>
              <a:rPr lang="fr-FR" dirty="0" err="1" smtClean="0"/>
              <a:t>Téléservices</a:t>
            </a:r>
            <a:r>
              <a:rPr lang="fr-FR" dirty="0" smtClean="0"/>
              <a:t> orientation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0080" y="1515291"/>
            <a:ext cx="10713720" cy="4661672"/>
          </a:xfrm>
        </p:spPr>
        <p:txBody>
          <a:bodyPr>
            <a:normAutofit fontScale="85000" lnSpcReduction="10000"/>
          </a:bodyPr>
          <a:lstStyle/>
          <a:p>
            <a:endParaRPr lang="fr-FR" dirty="0"/>
          </a:p>
          <a:p>
            <a:r>
              <a:rPr lang="fr-FR" dirty="0"/>
              <a:t>RAPPEL : Pour la campagne d’orientation </a:t>
            </a:r>
            <a:r>
              <a:rPr lang="fr-FR" dirty="0" smtClean="0"/>
              <a:t>2022-2023, </a:t>
            </a:r>
            <a:r>
              <a:rPr lang="fr-FR" dirty="0"/>
              <a:t>un </a:t>
            </a:r>
            <a:r>
              <a:rPr lang="fr-FR" dirty="0" err="1"/>
              <a:t>téléservice</a:t>
            </a:r>
            <a:r>
              <a:rPr lang="fr-FR" dirty="0"/>
              <a:t> </a:t>
            </a:r>
            <a:r>
              <a:rPr lang="fr-FR" dirty="0" smtClean="0"/>
              <a:t>Orientation, intégré </a:t>
            </a:r>
            <a:r>
              <a:rPr lang="fr-FR" dirty="0"/>
              <a:t>au portail Scolarité Services ( déjà utilisé pour les demandes de Bourses</a:t>
            </a:r>
            <a:r>
              <a:rPr lang="fr-FR" dirty="0" smtClean="0"/>
              <a:t>),vous </a:t>
            </a:r>
            <a:r>
              <a:rPr lang="fr-FR" dirty="0"/>
              <a:t>est proposé. </a:t>
            </a:r>
            <a:endParaRPr lang="fr-FR" dirty="0" smtClean="0"/>
          </a:p>
          <a:p>
            <a:r>
              <a:rPr lang="fr-FR" dirty="0" smtClean="0"/>
              <a:t>Cela </a:t>
            </a:r>
            <a:r>
              <a:rPr lang="fr-FR" dirty="0"/>
              <a:t>vous donne la </a:t>
            </a:r>
            <a:r>
              <a:rPr lang="fr-FR" dirty="0" smtClean="0"/>
              <a:t>possibilité : 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• De saisir vos demandes d’orientation lors de la phase provisoire et de la </a:t>
            </a:r>
            <a:r>
              <a:rPr lang="fr-FR" dirty="0" smtClean="0"/>
              <a:t>phase définitive après </a:t>
            </a:r>
            <a:r>
              <a:rPr lang="fr-FR" dirty="0"/>
              <a:t>avoir accusé réception de l’avis </a:t>
            </a:r>
            <a:r>
              <a:rPr lang="fr-FR" dirty="0" smtClean="0"/>
              <a:t>du conseil </a:t>
            </a:r>
            <a:r>
              <a:rPr lang="fr-FR" dirty="0"/>
              <a:t>de classe pour la phase provisoire</a:t>
            </a:r>
          </a:p>
          <a:p>
            <a:pPr marL="0" indent="0">
              <a:buNone/>
            </a:pPr>
            <a:r>
              <a:rPr lang="fr-FR" dirty="0"/>
              <a:t>• De consulter les réponses du conseil de classe aux demandes formulées</a:t>
            </a:r>
          </a:p>
          <a:p>
            <a:pPr marL="0" indent="0">
              <a:buNone/>
            </a:pPr>
            <a:r>
              <a:rPr lang="fr-FR" dirty="0"/>
              <a:t>• D’accuser réception ( phase provisoire) ou de faire part de votre accord </a:t>
            </a:r>
            <a:r>
              <a:rPr lang="fr-FR" dirty="0" smtClean="0"/>
              <a:t>ou désaccord </a:t>
            </a:r>
            <a:r>
              <a:rPr lang="fr-FR" dirty="0"/>
              <a:t>( phase définitive) suite aux réponses du conseil de classe</a:t>
            </a:r>
          </a:p>
          <a:p>
            <a:pPr marL="0" indent="0">
              <a:buNone/>
            </a:pPr>
            <a:r>
              <a:rPr lang="fr-FR" dirty="0"/>
              <a:t>• De consulter la décision d’orientation du chef d’établissement en cas d’accord. </a:t>
            </a:r>
            <a:r>
              <a:rPr lang="fr-FR" dirty="0" smtClean="0"/>
              <a:t>La procédure </a:t>
            </a:r>
            <a:r>
              <a:rPr lang="fr-FR" dirty="0"/>
              <a:t>papier est maintenue pour les situations de désaccord et la </a:t>
            </a:r>
            <a:r>
              <a:rPr lang="fr-FR" dirty="0" smtClean="0"/>
              <a:t>phase d’appel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242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37" y="415261"/>
            <a:ext cx="11175060" cy="5867973"/>
          </a:xfrm>
        </p:spPr>
      </p:pic>
    </p:spTree>
    <p:extLst>
      <p:ext uri="{BB962C8B-B14F-4D97-AF65-F5344CB8AC3E}">
        <p14:creationId xmlns:p14="http://schemas.microsoft.com/office/powerpoint/2010/main" val="36800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706" y="2416"/>
            <a:ext cx="6385363" cy="685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16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u="sng" dirty="0" smtClean="0"/>
              <a:t>L’orientation des élèves de 3ème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u="sng" dirty="0" smtClean="0"/>
              <a:t>La </a:t>
            </a:r>
            <a:r>
              <a:rPr lang="fr-FR" b="1" u="sng" dirty="0"/>
              <a:t>proposition </a:t>
            </a:r>
            <a:r>
              <a:rPr lang="fr-FR" b="1" u="sng" dirty="0" smtClean="0"/>
              <a:t>d’orientation : </a:t>
            </a:r>
            <a:endParaRPr lang="fr-FR" b="1" u="sng" dirty="0"/>
          </a:p>
          <a:p>
            <a:pPr marL="0" indent="0">
              <a:buNone/>
            </a:pPr>
            <a:r>
              <a:rPr lang="fr-FR" dirty="0"/>
              <a:t>- si elle correspond à la demande de l’élève et sa famille, elle devient </a:t>
            </a:r>
            <a:r>
              <a:rPr lang="fr-FR" dirty="0" smtClean="0"/>
              <a:t>alors la </a:t>
            </a:r>
            <a:r>
              <a:rPr lang="fr-FR" dirty="0"/>
              <a:t>décision d’orientation, notifiée par le chef d’établissement ;</a:t>
            </a:r>
          </a:p>
          <a:p>
            <a:pPr>
              <a:buFontTx/>
              <a:buChar char="-"/>
            </a:pPr>
            <a:r>
              <a:rPr lang="fr-FR" dirty="0" smtClean="0"/>
              <a:t>si </a:t>
            </a:r>
            <a:r>
              <a:rPr lang="fr-FR" dirty="0"/>
              <a:t>elle est différente, le chef d’établissement prend la décision définitive</a:t>
            </a:r>
            <a:r>
              <a:rPr lang="fr-FR" dirty="0" smtClean="0"/>
              <a:t>,</a:t>
            </a:r>
          </a:p>
          <a:p>
            <a:pPr>
              <a:buFontTx/>
              <a:buChar char="-"/>
            </a:pPr>
            <a:endParaRPr lang="fr-FR" dirty="0"/>
          </a:p>
          <a:p>
            <a:r>
              <a:rPr lang="fr-FR" dirty="0"/>
              <a:t>après un entretien avec l’élève et sa famille</a:t>
            </a:r>
          </a:p>
        </p:txBody>
      </p:sp>
    </p:spTree>
    <p:extLst>
      <p:ext uri="{BB962C8B-B14F-4D97-AF65-F5344CB8AC3E}">
        <p14:creationId xmlns:p14="http://schemas.microsoft.com/office/powerpoint/2010/main" val="162189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u="sng" dirty="0" smtClean="0"/>
              <a:t>L’orientation des élèves de 3ème</a:t>
            </a:r>
            <a:br>
              <a:rPr lang="fr-FR" b="1" u="sng" dirty="0" smtClean="0"/>
            </a:br>
            <a:endParaRPr lang="fr-FR" b="1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• </a:t>
            </a:r>
            <a:r>
              <a:rPr lang="fr-FR" dirty="0"/>
              <a:t>En cas de désaccord avec cette décision, la famille peut, dans un délai </a:t>
            </a:r>
            <a:r>
              <a:rPr lang="fr-FR" dirty="0" smtClean="0"/>
              <a:t>de 3 </a:t>
            </a:r>
            <a:r>
              <a:rPr lang="fr-FR" dirty="0"/>
              <a:t>jours, faire appel auprès d’une commission qui arrêtera la décision</a:t>
            </a:r>
          </a:p>
          <a:p>
            <a:pPr marL="0" indent="0">
              <a:buNone/>
            </a:pPr>
            <a:r>
              <a:rPr lang="fr-FR" dirty="0"/>
              <a:t>d’orientation </a:t>
            </a:r>
            <a:r>
              <a:rPr lang="fr-FR" dirty="0" smtClean="0"/>
              <a:t>définitive  ( elles se tiennent généralement à la (mi-juin)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• À tout moment de la procédure, l’élève et votre famille peuvent </a:t>
            </a:r>
            <a:r>
              <a:rPr lang="fr-FR" dirty="0" smtClean="0"/>
              <a:t>opter</a:t>
            </a:r>
          </a:p>
          <a:p>
            <a:pPr marL="0" indent="0">
              <a:buNone/>
            </a:pPr>
            <a:r>
              <a:rPr lang="fr-FR" dirty="0" smtClean="0"/>
              <a:t>pour </a:t>
            </a:r>
            <a:r>
              <a:rPr lang="fr-FR" dirty="0"/>
              <a:t>le maintien dans la classe d’origine.</a:t>
            </a:r>
          </a:p>
        </p:txBody>
      </p:sp>
    </p:spTree>
    <p:extLst>
      <p:ext uri="{BB962C8B-B14F-4D97-AF65-F5344CB8AC3E}">
        <p14:creationId xmlns:p14="http://schemas.microsoft.com/office/powerpoint/2010/main" val="253978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u="sng" dirty="0" smtClean="0"/>
              <a:t>L’orientation des élèves de 3ème</a:t>
            </a:r>
            <a:endParaRPr lang="fr-FR" b="1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Le maintien en </a:t>
            </a:r>
            <a:r>
              <a:rPr lang="fr-FR" dirty="0" smtClean="0"/>
              <a:t>3</a:t>
            </a:r>
            <a:r>
              <a:rPr lang="fr-FR" baseline="30000" dirty="0" smtClean="0"/>
              <a:t>ème</a:t>
            </a:r>
            <a:r>
              <a:rPr lang="fr-FR" dirty="0" smtClean="0"/>
              <a:t> : </a:t>
            </a:r>
            <a:endParaRPr lang="fr-FR" dirty="0"/>
          </a:p>
          <a:p>
            <a:r>
              <a:rPr lang="fr-FR" dirty="0" smtClean="0"/>
              <a:t>Il est </a:t>
            </a:r>
            <a:r>
              <a:rPr lang="fr-FR" dirty="0"/>
              <a:t>de droit dans le même établissement dans la limite </a:t>
            </a:r>
            <a:r>
              <a:rPr lang="fr-FR" dirty="0" smtClean="0"/>
              <a:t>d’une seule </a:t>
            </a:r>
            <a:r>
              <a:rPr lang="fr-FR" dirty="0"/>
              <a:t>année scolaire</a:t>
            </a:r>
          </a:p>
          <a:p>
            <a:r>
              <a:rPr lang="fr-FR" dirty="0"/>
              <a:t>Il peut être sollicité par la famille lorsque la décision d’orientation n’est </a:t>
            </a:r>
            <a:r>
              <a:rPr lang="fr-FR" dirty="0" smtClean="0"/>
              <a:t>pas conforme </a:t>
            </a:r>
            <a:r>
              <a:rPr lang="fr-FR" dirty="0"/>
              <a:t>à sa demande</a:t>
            </a:r>
          </a:p>
        </p:txBody>
      </p:sp>
    </p:spTree>
    <p:extLst>
      <p:ext uri="{BB962C8B-B14F-4D97-AF65-F5344CB8AC3E}">
        <p14:creationId xmlns:p14="http://schemas.microsoft.com/office/powerpoint/2010/main" val="407589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2008</Words>
  <Application>Microsoft Office PowerPoint</Application>
  <PresentationFormat>Grand écran</PresentationFormat>
  <Paragraphs>248</Paragraphs>
  <Slides>39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39</vt:i4>
      </vt:variant>
    </vt:vector>
  </HeadingPairs>
  <TitlesOfParts>
    <vt:vector size="47" baseType="lpstr">
      <vt:lpstr>Arial</vt:lpstr>
      <vt:lpstr>Calibri</vt:lpstr>
      <vt:lpstr>Calibri Light</vt:lpstr>
      <vt:lpstr>Marianne-Bold</vt:lpstr>
      <vt:lpstr>Marianne-Light</vt:lpstr>
      <vt:lpstr>Marianne-Medium</vt:lpstr>
      <vt:lpstr>Wingdings</vt:lpstr>
      <vt:lpstr>Thème Office</vt:lpstr>
      <vt:lpstr>Présentation PowerPoint</vt:lpstr>
      <vt:lpstr>Affelnet : Modalités et procédures d’affectation des élèves de 3ème le 17 avril 2023 Collège Maurice Ravel </vt:lpstr>
      <vt:lpstr>L’orientation des élèves de 3ème </vt:lpstr>
      <vt:lpstr>Rappel : les Téléservices orientation </vt:lpstr>
      <vt:lpstr>Présentation PowerPoint</vt:lpstr>
      <vt:lpstr>Présentation PowerPoint</vt:lpstr>
      <vt:lpstr>L’orientation des élèves de 3ème </vt:lpstr>
      <vt:lpstr>L’orientation des élèves de 3ème </vt:lpstr>
      <vt:lpstr>L’orientation des élèves de 3ème</vt:lpstr>
      <vt:lpstr>L’orientation des élèves de 3ème</vt:lpstr>
      <vt:lpstr>L’orientation des élèves de 3ème</vt:lpstr>
      <vt:lpstr>Les principes généraux d’Affelnet </vt:lpstr>
      <vt:lpstr>L’affectation des élèves de 3ème </vt:lpstr>
      <vt:lpstr>Les principes généraux d’Affelnet </vt:lpstr>
      <vt:lpstr>Les principes généraux d’Affelnet </vt:lpstr>
      <vt:lpstr>La fiche de voeux- Affectation en </vt:lpstr>
      <vt:lpstr>Présentation PowerPoint</vt:lpstr>
      <vt:lpstr>Calendrier des procédures </vt:lpstr>
      <vt:lpstr>Affectation en classe de 2de dans l’enseignement général et technologique</vt:lpstr>
      <vt:lpstr>Affectation en classe de 2de dans l’enseignement général et technologique</vt:lpstr>
      <vt:lpstr>Affectation en classe de 2de dans l’enseignement général et technologique</vt:lpstr>
      <vt:lpstr>Secteur du collège Ravel dans le cas où c’est le collège de votre secteur d’habitation  </vt:lpstr>
      <vt:lpstr>Présentation PowerPoint</vt:lpstr>
      <vt:lpstr>SITUATIONS PARTICULIÈRES</vt:lpstr>
      <vt:lpstr>LES FORMATIONS À RECRUTEMENT PARTICULIER </vt:lpstr>
      <vt:lpstr> LES ÉLÈVES RECONNUS EN SITUATION DE HANDICAP OU EN SITUATION DE MALADIE GRAVE </vt:lpstr>
      <vt:lpstr>RÉSIDENCE HORS DE PARIS </vt:lpstr>
      <vt:lpstr> DEMANDES D’AFFECTATION DANS UN LYCÉE PRIVÉ SOUS CONTRAT </vt:lpstr>
      <vt:lpstr>  Affectation en classe de 2de générale et technologique : comment formuler ses vœux ? </vt:lpstr>
      <vt:lpstr>Présentation PowerPoint</vt:lpstr>
      <vt:lpstr>Les vœux de Paul pour son affectation en 2nde </vt:lpstr>
      <vt:lpstr> Paul a émis 10 vœux. Chaque vœu lui rapporte des points selon le secteur. </vt:lpstr>
      <vt:lpstr>L’affectation en voie professionnelle dans un lycée public après la 3e </vt:lpstr>
      <vt:lpstr> Passpro : un dispositif pour préparer mon parcours professionnel </vt:lpstr>
      <vt:lpstr>Présentation PowerPoint</vt:lpstr>
      <vt:lpstr>POUR VOUS AIDER DANS VOS DÉMARCHES </vt:lpstr>
      <vt:lpstr>Présentation PowerPoint</vt:lpstr>
      <vt:lpstr>PSYCHOLOGUE de l’Education Nationale </vt:lpstr>
      <vt:lpstr>Pour aller plus loin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cop</dc:creator>
  <cp:lastModifiedBy>Gauthier, NOUAILLER</cp:lastModifiedBy>
  <cp:revision>24</cp:revision>
  <dcterms:created xsi:type="dcterms:W3CDTF">2023-04-14T10:42:03Z</dcterms:created>
  <dcterms:modified xsi:type="dcterms:W3CDTF">2023-04-19T09:32:51Z</dcterms:modified>
</cp:coreProperties>
</file>