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13" r:id="rId3"/>
    <p:sldMasterId id="2147483730" r:id="rId4"/>
  </p:sldMasterIdLst>
  <p:notesMasterIdLst>
    <p:notesMasterId r:id="rId80"/>
  </p:notesMasterIdLst>
  <p:sldIdLst>
    <p:sldId id="256" r:id="rId5"/>
    <p:sldId id="286" r:id="rId6"/>
    <p:sldId id="287" r:id="rId7"/>
    <p:sldId id="288" r:id="rId8"/>
    <p:sldId id="289" r:id="rId9"/>
    <p:sldId id="290" r:id="rId10"/>
    <p:sldId id="291" r:id="rId11"/>
    <p:sldId id="302" r:id="rId12"/>
    <p:sldId id="313" r:id="rId13"/>
    <p:sldId id="314" r:id="rId14"/>
    <p:sldId id="315" r:id="rId15"/>
    <p:sldId id="316" r:id="rId16"/>
    <p:sldId id="317" r:id="rId17"/>
    <p:sldId id="318" r:id="rId18"/>
    <p:sldId id="319" r:id="rId19"/>
    <p:sldId id="320" r:id="rId20"/>
    <p:sldId id="321" r:id="rId21"/>
    <p:sldId id="322" r:id="rId22"/>
    <p:sldId id="275" r:id="rId23"/>
    <p:sldId id="276" r:id="rId24"/>
    <p:sldId id="277" r:id="rId25"/>
    <p:sldId id="278" r:id="rId26"/>
    <p:sldId id="279" r:id="rId27"/>
    <p:sldId id="280" r:id="rId28"/>
    <p:sldId id="281" r:id="rId29"/>
    <p:sldId id="282" r:id="rId30"/>
    <p:sldId id="283" r:id="rId31"/>
    <p:sldId id="284" r:id="rId32"/>
    <p:sldId id="285" r:id="rId33"/>
    <p:sldId id="292" r:id="rId34"/>
    <p:sldId id="293" r:id="rId35"/>
    <p:sldId id="294" r:id="rId36"/>
    <p:sldId id="295" r:id="rId37"/>
    <p:sldId id="296" r:id="rId38"/>
    <p:sldId id="297" r:id="rId39"/>
    <p:sldId id="298" r:id="rId40"/>
    <p:sldId id="299" r:id="rId41"/>
    <p:sldId id="300" r:id="rId42"/>
    <p:sldId id="301" r:id="rId43"/>
    <p:sldId id="267" r:id="rId44"/>
    <p:sldId id="268" r:id="rId45"/>
    <p:sldId id="269" r:id="rId46"/>
    <p:sldId id="270" r:id="rId47"/>
    <p:sldId id="323" r:id="rId48"/>
    <p:sldId id="324" r:id="rId49"/>
    <p:sldId id="325" r:id="rId50"/>
    <p:sldId id="326" r:id="rId51"/>
    <p:sldId id="327" r:id="rId52"/>
    <p:sldId id="328" r:id="rId53"/>
    <p:sldId id="329" r:id="rId54"/>
    <p:sldId id="330" r:id="rId55"/>
    <p:sldId id="331" r:id="rId56"/>
    <p:sldId id="333" r:id="rId57"/>
    <p:sldId id="332" r:id="rId58"/>
    <p:sldId id="334" r:id="rId59"/>
    <p:sldId id="335" r:id="rId60"/>
    <p:sldId id="336" r:id="rId61"/>
    <p:sldId id="337" r:id="rId62"/>
    <p:sldId id="338" r:id="rId63"/>
    <p:sldId id="339" r:id="rId64"/>
    <p:sldId id="340" r:id="rId65"/>
    <p:sldId id="271" r:id="rId66"/>
    <p:sldId id="272" r:id="rId67"/>
    <p:sldId id="273" r:id="rId68"/>
    <p:sldId id="274" r:id="rId69"/>
    <p:sldId id="257" r:id="rId70"/>
    <p:sldId id="258" r:id="rId71"/>
    <p:sldId id="259" r:id="rId72"/>
    <p:sldId id="260" r:id="rId73"/>
    <p:sldId id="261" r:id="rId74"/>
    <p:sldId id="262" r:id="rId75"/>
    <p:sldId id="263" r:id="rId76"/>
    <p:sldId id="264" r:id="rId77"/>
    <p:sldId id="265" r:id="rId78"/>
    <p:sldId id="266" r:id="rId7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8C60E21-6D9F-454B-B73B-8B603DCD5056}">
          <p14:sldIdLst>
            <p14:sldId id="256"/>
          </p14:sldIdLst>
        </p14:section>
        <p14:section name="Mathématiques" id="{5EF3A205-01D8-4E94-877F-12ECC62C419D}">
          <p14:sldIdLst>
            <p14:sldId id="286"/>
            <p14:sldId id="287"/>
            <p14:sldId id="288"/>
            <p14:sldId id="289"/>
            <p14:sldId id="290"/>
            <p14:sldId id="291"/>
          </p14:sldIdLst>
        </p14:section>
        <p14:section name="HLP" id="{F7D74F3D-D033-4ACE-85C8-94CBF56C0620}">
          <p14:sldIdLst>
            <p14:sldId id="302"/>
            <p14:sldId id="313"/>
            <p14:sldId id="314"/>
            <p14:sldId id="315"/>
            <p14:sldId id="316"/>
            <p14:sldId id="317"/>
            <p14:sldId id="318"/>
            <p14:sldId id="319"/>
            <p14:sldId id="320"/>
            <p14:sldId id="321"/>
            <p14:sldId id="322"/>
          </p14:sldIdLst>
        </p14:section>
        <p14:section name="Physique-Chimie" id="{495C9AB6-C0D5-488A-9015-6FB8F3ED53E5}">
          <p14:sldIdLst>
            <p14:sldId id="275"/>
            <p14:sldId id="276"/>
            <p14:sldId id="277"/>
            <p14:sldId id="278"/>
            <p14:sldId id="279"/>
            <p14:sldId id="280"/>
            <p14:sldId id="281"/>
            <p14:sldId id="282"/>
            <p14:sldId id="283"/>
            <p14:sldId id="284"/>
            <p14:sldId id="285"/>
          </p14:sldIdLst>
        </p14:section>
        <p14:section name="Sciences et Vie de la Terre" id="{F8937085-0C2E-4152-858B-B7D0BC3B3736}">
          <p14:sldIdLst>
            <p14:sldId id="292"/>
            <p14:sldId id="293"/>
            <p14:sldId id="294"/>
            <p14:sldId id="295"/>
            <p14:sldId id="296"/>
            <p14:sldId id="297"/>
            <p14:sldId id="298"/>
            <p14:sldId id="299"/>
            <p14:sldId id="300"/>
            <p14:sldId id="301"/>
          </p14:sldIdLst>
        </p14:section>
        <p14:section name="Numérique et Sciences Informatiques" id="{7F80B94E-9C9C-4D1C-994D-AB312ABFDF26}">
          <p14:sldIdLst>
            <p14:sldId id="267"/>
            <p14:sldId id="268"/>
            <p14:sldId id="269"/>
            <p14:sldId id="270"/>
          </p14:sldIdLst>
        </p14:section>
        <p14:section name="HGGSP" id="{B799EA98-B821-4B98-B782-9126C8316806}">
          <p14:sldIdLst>
            <p14:sldId id="323"/>
            <p14:sldId id="324"/>
            <p14:sldId id="325"/>
            <p14:sldId id="326"/>
            <p14:sldId id="327"/>
            <p14:sldId id="328"/>
            <p14:sldId id="329"/>
            <p14:sldId id="330"/>
            <p14:sldId id="331"/>
            <p14:sldId id="333"/>
            <p14:sldId id="332"/>
            <p14:sldId id="334"/>
            <p14:sldId id="335"/>
            <p14:sldId id="336"/>
            <p14:sldId id="337"/>
            <p14:sldId id="338"/>
            <p14:sldId id="339"/>
            <p14:sldId id="340"/>
          </p14:sldIdLst>
        </p14:section>
        <p14:section name="SES" id="{C2211959-5DB8-482C-8D6E-A2F591A0ACE3}">
          <p14:sldIdLst>
            <p14:sldId id="271"/>
            <p14:sldId id="272"/>
            <p14:sldId id="273"/>
            <p14:sldId id="274"/>
          </p14:sldIdLst>
        </p14:section>
        <p14:section name="LLCER Anglais" id="{E98FA2D9-9D31-40AC-8CAF-F32C13ED8C7D}">
          <p14:sldIdLst>
            <p14:sldId id="257"/>
            <p14:sldId id="258"/>
            <p14:sldId id="259"/>
            <p14:sldId id="260"/>
            <p14:sldId id="261"/>
            <p14:sldId id="262"/>
            <p14:sldId id="263"/>
            <p14:sldId id="264"/>
            <p14:sldId id="265"/>
            <p14:sldId id="26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5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1A7460-13C6-4AD9-A887-B0A1F4358B98}" v="11" dt="2022-01-17T16:59:32.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notesMaster" Target="notesMasters/notesMaster1.xml"/><Relationship Id="rId85"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Waeffler" userId="560f6f71a735076a" providerId="LiveId" clId="{8C1A7460-13C6-4AD9-A887-B0A1F4358B98}"/>
    <pc:docChg chg="custSel addSld modSld">
      <pc:chgData name="Nicolas Waeffler" userId="560f6f71a735076a" providerId="LiveId" clId="{8C1A7460-13C6-4AD9-A887-B0A1F4358B98}" dt="2022-01-17T16:58:20.300" v="19"/>
      <pc:docMkLst>
        <pc:docMk/>
      </pc:docMkLst>
      <pc:sldChg chg="modSp add">
        <pc:chgData name="Nicolas Waeffler" userId="560f6f71a735076a" providerId="LiveId" clId="{8C1A7460-13C6-4AD9-A887-B0A1F4358B98}" dt="2022-01-16T16:20:42.239" v="4"/>
        <pc:sldMkLst>
          <pc:docMk/>
          <pc:sldMk cId="3874450348" sldId="267"/>
        </pc:sldMkLst>
        <pc:spChg chg="mod">
          <ac:chgData name="Nicolas Waeffler" userId="560f6f71a735076a" providerId="LiveId" clId="{8C1A7460-13C6-4AD9-A887-B0A1F4358B98}" dt="2022-01-16T16:20:42.239" v="4"/>
          <ac:spMkLst>
            <pc:docMk/>
            <pc:sldMk cId="3874450348" sldId="267"/>
            <ac:spMk id="2" creationId="{00000000-0000-0000-0000-000000000000}"/>
          </ac:spMkLst>
        </pc:spChg>
        <pc:spChg chg="mod">
          <ac:chgData name="Nicolas Waeffler" userId="560f6f71a735076a" providerId="LiveId" clId="{8C1A7460-13C6-4AD9-A887-B0A1F4358B98}" dt="2022-01-16T16:20:42.239" v="4"/>
          <ac:spMkLst>
            <pc:docMk/>
            <pc:sldMk cId="3874450348" sldId="267"/>
            <ac:spMk id="3" creationId="{00000000-0000-0000-0000-000000000000}"/>
          </ac:spMkLst>
        </pc:spChg>
      </pc:sldChg>
      <pc:sldChg chg="add">
        <pc:chgData name="Nicolas Waeffler" userId="560f6f71a735076a" providerId="LiveId" clId="{8C1A7460-13C6-4AD9-A887-B0A1F4358B98}" dt="2022-01-16T16:20:09.703" v="0"/>
        <pc:sldMkLst>
          <pc:docMk/>
          <pc:sldMk cId="1809846811" sldId="268"/>
        </pc:sldMkLst>
      </pc:sldChg>
      <pc:sldChg chg="modSp add mod">
        <pc:chgData name="Nicolas Waeffler" userId="560f6f71a735076a" providerId="LiveId" clId="{8C1A7460-13C6-4AD9-A887-B0A1F4358B98}" dt="2022-01-16T16:20:42.317" v="7" actId="27636"/>
        <pc:sldMkLst>
          <pc:docMk/>
          <pc:sldMk cId="2274040566" sldId="269"/>
        </pc:sldMkLst>
        <pc:spChg chg="mod">
          <ac:chgData name="Nicolas Waeffler" userId="560f6f71a735076a" providerId="LiveId" clId="{8C1A7460-13C6-4AD9-A887-B0A1F4358B98}" dt="2022-01-16T16:20:42.317" v="6" actId="27636"/>
          <ac:spMkLst>
            <pc:docMk/>
            <pc:sldMk cId="2274040566" sldId="269"/>
            <ac:spMk id="3" creationId="{00000000-0000-0000-0000-000000000000}"/>
          </ac:spMkLst>
        </pc:spChg>
        <pc:spChg chg="mod">
          <ac:chgData name="Nicolas Waeffler" userId="560f6f71a735076a" providerId="LiveId" clId="{8C1A7460-13C6-4AD9-A887-B0A1F4358B98}" dt="2022-01-16T16:20:42.317" v="7" actId="27636"/>
          <ac:spMkLst>
            <pc:docMk/>
            <pc:sldMk cId="2274040566" sldId="269"/>
            <ac:spMk id="7" creationId="{00000000-0000-0000-0000-000000000000}"/>
          </ac:spMkLst>
        </pc:spChg>
      </pc:sldChg>
      <pc:sldChg chg="add">
        <pc:chgData name="Nicolas Waeffler" userId="560f6f71a735076a" providerId="LiveId" clId="{8C1A7460-13C6-4AD9-A887-B0A1F4358B98}" dt="2022-01-16T16:20:09.703" v="0"/>
        <pc:sldMkLst>
          <pc:docMk/>
          <pc:sldMk cId="669358809" sldId="270"/>
        </pc:sldMkLst>
      </pc:sldChg>
      <pc:sldChg chg="modSp mod">
        <pc:chgData name="Nicolas Waeffler" userId="560f6f71a735076a" providerId="LiveId" clId="{8C1A7460-13C6-4AD9-A887-B0A1F4358B98}" dt="2022-01-17T16:56:22.206" v="13" actId="27636"/>
        <pc:sldMkLst>
          <pc:docMk/>
          <pc:sldMk cId="2670962695" sldId="278"/>
        </pc:sldMkLst>
        <pc:spChg chg="mod">
          <ac:chgData name="Nicolas Waeffler" userId="560f6f71a735076a" providerId="LiveId" clId="{8C1A7460-13C6-4AD9-A887-B0A1F4358B98}" dt="2022-01-17T16:56:22.206" v="13" actId="27636"/>
          <ac:spMkLst>
            <pc:docMk/>
            <pc:sldMk cId="2670962695" sldId="278"/>
            <ac:spMk id="7" creationId="{00000000-0000-0000-0000-000000000000}"/>
          </ac:spMkLst>
        </pc:spChg>
        <pc:spChg chg="mod">
          <ac:chgData name="Nicolas Waeffler" userId="560f6f71a735076a" providerId="LiveId" clId="{8C1A7460-13C6-4AD9-A887-B0A1F4358B98}" dt="2022-01-17T16:56:22.204" v="12" actId="27636"/>
          <ac:spMkLst>
            <pc:docMk/>
            <pc:sldMk cId="2670962695" sldId="278"/>
            <ac:spMk id="8" creationId="{00000000-0000-0000-0000-000000000000}"/>
          </ac:spMkLst>
        </pc:spChg>
      </pc:sldChg>
      <pc:sldChg chg="modSp mod">
        <pc:chgData name="Nicolas Waeffler" userId="560f6f71a735076a" providerId="LiveId" clId="{8C1A7460-13C6-4AD9-A887-B0A1F4358B98}" dt="2022-01-17T16:56:22.208" v="14" actId="27636"/>
        <pc:sldMkLst>
          <pc:docMk/>
          <pc:sldMk cId="3455984916" sldId="279"/>
        </pc:sldMkLst>
        <pc:spChg chg="mod">
          <ac:chgData name="Nicolas Waeffler" userId="560f6f71a735076a" providerId="LiveId" clId="{8C1A7460-13C6-4AD9-A887-B0A1F4358B98}" dt="2022-01-17T16:56:22.208" v="14" actId="27636"/>
          <ac:spMkLst>
            <pc:docMk/>
            <pc:sldMk cId="3455984916" sldId="279"/>
            <ac:spMk id="5" creationId="{00000000-0000-0000-0000-000000000000}"/>
          </ac:spMkLst>
        </pc:spChg>
      </pc:sldChg>
      <pc:sldChg chg="modSp add mod setBg">
        <pc:chgData name="Nicolas Waeffler" userId="560f6f71a735076a" providerId="LiveId" clId="{8C1A7460-13C6-4AD9-A887-B0A1F4358B98}" dt="2022-01-17T16:58:20.300" v="19"/>
        <pc:sldMkLst>
          <pc:docMk/>
          <pc:sldMk cId="1697932219" sldId="286"/>
        </pc:sldMkLst>
        <pc:spChg chg="mod">
          <ac:chgData name="Nicolas Waeffler" userId="560f6f71a735076a" providerId="LiveId" clId="{8C1A7460-13C6-4AD9-A887-B0A1F4358B98}" dt="2022-01-17T16:56:22.176" v="9" actId="27636"/>
          <ac:spMkLst>
            <pc:docMk/>
            <pc:sldMk cId="1697932219" sldId="286"/>
            <ac:spMk id="2" creationId="{888CECE1-8B98-4300-8EA4-64724E41FEFA}"/>
          </ac:spMkLst>
        </pc:spChg>
      </pc:sldChg>
      <pc:sldChg chg="add setBg">
        <pc:chgData name="Nicolas Waeffler" userId="560f6f71a735076a" providerId="LiveId" clId="{8C1A7460-13C6-4AD9-A887-B0A1F4358B98}" dt="2022-01-17T16:58:20.300" v="19"/>
        <pc:sldMkLst>
          <pc:docMk/>
          <pc:sldMk cId="3817632901" sldId="287"/>
        </pc:sldMkLst>
      </pc:sldChg>
      <pc:sldChg chg="add setBg">
        <pc:chgData name="Nicolas Waeffler" userId="560f6f71a735076a" providerId="LiveId" clId="{8C1A7460-13C6-4AD9-A887-B0A1F4358B98}" dt="2022-01-17T16:58:20.300" v="19"/>
        <pc:sldMkLst>
          <pc:docMk/>
          <pc:sldMk cId="557497375" sldId="288"/>
        </pc:sldMkLst>
      </pc:sldChg>
      <pc:sldChg chg="modSp add mod setBg">
        <pc:chgData name="Nicolas Waeffler" userId="560f6f71a735076a" providerId="LiveId" clId="{8C1A7460-13C6-4AD9-A887-B0A1F4358B98}" dt="2022-01-17T16:58:20.300" v="19"/>
        <pc:sldMkLst>
          <pc:docMk/>
          <pc:sldMk cId="1607090467" sldId="289"/>
        </pc:sldMkLst>
        <pc:spChg chg="mod">
          <ac:chgData name="Nicolas Waeffler" userId="560f6f71a735076a" providerId="LiveId" clId="{8C1A7460-13C6-4AD9-A887-B0A1F4358B98}" dt="2022-01-17T16:56:22.195" v="11" actId="27636"/>
          <ac:spMkLst>
            <pc:docMk/>
            <pc:sldMk cId="1607090467" sldId="289"/>
            <ac:spMk id="2" creationId="{89C81D12-0FEE-4775-82EC-E3DC2A84CB32}"/>
          </ac:spMkLst>
        </pc:spChg>
        <pc:spChg chg="mod">
          <ac:chgData name="Nicolas Waeffler" userId="560f6f71a735076a" providerId="LiveId" clId="{8C1A7460-13C6-4AD9-A887-B0A1F4358B98}" dt="2022-01-17T16:57:03.337" v="15" actId="27636"/>
          <ac:spMkLst>
            <pc:docMk/>
            <pc:sldMk cId="1607090467" sldId="289"/>
            <ac:spMk id="3" creationId="{DAEECE1A-428C-4127-9493-1E21F1797D67}"/>
          </ac:spMkLst>
        </pc:spChg>
      </pc:sldChg>
      <pc:sldChg chg="add setBg">
        <pc:chgData name="Nicolas Waeffler" userId="560f6f71a735076a" providerId="LiveId" clId="{8C1A7460-13C6-4AD9-A887-B0A1F4358B98}" dt="2022-01-17T16:58:20.300" v="19"/>
        <pc:sldMkLst>
          <pc:docMk/>
          <pc:sldMk cId="3875998653" sldId="290"/>
        </pc:sldMkLst>
      </pc:sldChg>
      <pc:sldChg chg="add setBg">
        <pc:chgData name="Nicolas Waeffler" userId="560f6f71a735076a" providerId="LiveId" clId="{8C1A7460-13C6-4AD9-A887-B0A1F4358B98}" dt="2022-01-17T16:58:20.300" v="19"/>
        <pc:sldMkLst>
          <pc:docMk/>
          <pc:sldMk cId="2783304262"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B984F2-DC8D-4235-A3CB-49615F60E65A}" type="datetimeFigureOut">
              <a:rPr lang="fr-FR" smtClean="0"/>
              <a:t>27/01/2022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4C633C-5A1B-401D-918C-BA2E5E6BBB8E}" type="slidenum">
              <a:rPr lang="fr-FR" smtClean="0"/>
              <a:t>‹N°›</a:t>
            </a:fld>
            <a:endParaRPr lang="fr-FR"/>
          </a:p>
        </p:txBody>
      </p:sp>
    </p:spTree>
    <p:extLst>
      <p:ext uri="{BB962C8B-B14F-4D97-AF65-F5344CB8AC3E}">
        <p14:creationId xmlns:p14="http://schemas.microsoft.com/office/powerpoint/2010/main" val="3178749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1040BFE-30CE-428D-BAC3-24AC926B213E}" type="slidenum">
              <a:rPr lang="fr-FR" smtClean="0"/>
              <a:t>8</a:t>
            </a:fld>
            <a:endParaRPr lang="fr-FR" dirty="0"/>
          </a:p>
        </p:txBody>
      </p:sp>
    </p:spTree>
    <p:extLst>
      <p:ext uri="{BB962C8B-B14F-4D97-AF65-F5344CB8AC3E}">
        <p14:creationId xmlns:p14="http://schemas.microsoft.com/office/powerpoint/2010/main" val="2878972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15D48104-4EBD-4592-92A7-C7640E8103F1}" type="slidenum">
              <a:t>24</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390182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C2B30408-92F7-49E4-8F29-A8C47CB09CE6}" type="slidenum">
              <a:t>25</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9699600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0C23FAF5-E057-4261-967B-129B781CEB29}" type="slidenum">
              <a:t>26</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2184309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400EF862-D9D0-45AE-AB29-7ED71C3ABF38}" type="slidenum">
              <a:t>27</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634556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A56E9A79-CADA-4773-8FF9-4B98118D110B}" type="slidenum">
              <a:t>28</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1743345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77FF090E-6A87-4692-B074-F848E0C687D1}" type="slidenum">
              <a:t>29</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3184037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MPII : Math, Physique, Informatique et </a:t>
            </a:r>
            <a:r>
              <a:rPr lang="fr-FR" dirty="0" err="1"/>
              <a:t>Ingéniérie</a:t>
            </a:r>
            <a:endParaRPr lang="fr-FR" dirty="0"/>
          </a:p>
          <a:p>
            <a:r>
              <a:rPr lang="fr-FR" dirty="0"/>
              <a:t>MPI : Math, Physique, Informatique</a:t>
            </a:r>
          </a:p>
        </p:txBody>
      </p:sp>
      <p:sp>
        <p:nvSpPr>
          <p:cNvPr id="4" name="Espace réservé du numéro de diapositive 3"/>
          <p:cNvSpPr>
            <a:spLocks noGrp="1"/>
          </p:cNvSpPr>
          <p:nvPr>
            <p:ph type="sldNum" sz="quarter" idx="10"/>
          </p:nvPr>
        </p:nvSpPr>
        <p:spPr/>
        <p:txBody>
          <a:bodyPr/>
          <a:lstStyle/>
          <a:p>
            <a:fld id="{D9F1FA27-86EF-4960-B6D3-D18AB2BF0C87}" type="slidenum">
              <a:rPr lang="fr-FR" smtClean="0"/>
              <a:t>43</a:t>
            </a:fld>
            <a:endParaRPr lang="fr-FR"/>
          </a:p>
        </p:txBody>
      </p:sp>
    </p:spTree>
    <p:extLst>
      <p:ext uri="{BB962C8B-B14F-4D97-AF65-F5344CB8AC3E}">
        <p14:creationId xmlns:p14="http://schemas.microsoft.com/office/powerpoint/2010/main" val="1438563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b9b71ef7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b9b71ef7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2548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b9b71ef78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b9b71ef78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162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b9b71ef78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b9b71ef78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814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1040BFE-30CE-428D-BAC3-24AC926B213E}" type="slidenum">
              <a:rPr lang="fr-FR" smtClean="0"/>
              <a:t>11</a:t>
            </a:fld>
            <a:endParaRPr lang="fr-FR" dirty="0"/>
          </a:p>
        </p:txBody>
      </p:sp>
    </p:spTree>
    <p:extLst>
      <p:ext uri="{BB962C8B-B14F-4D97-AF65-F5344CB8AC3E}">
        <p14:creationId xmlns:p14="http://schemas.microsoft.com/office/powerpoint/2010/main" val="2186993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b9b71ef782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b9b71ef782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449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9b71ef782_0_2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b9b71ef782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1674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b9b71ef78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b9b71ef78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9982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b9b71ef782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b9b71ef78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15811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9b71ef782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9b71ef782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32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b9b71ef78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b9b71ef78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33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b9b71ef78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b9b71ef78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7852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0" i="0" u="none" strike="noStrike" kern="1200" baseline="0" dirty="0">
                <a:solidFill>
                  <a:schemeClr val="tx1"/>
                </a:solidFill>
                <a:latin typeface="+mn-lt"/>
                <a:ea typeface="+mn-ea"/>
                <a:cs typeface="+mn-cs"/>
              </a:rPr>
              <a:t>Cet ancrage historique ne doit pas se concevoir de manière rigide. On désigne par « période de référence » une ou plusieurs époques de l’histoire de la culture au cours desquelles les thèmes retenus sont venus au premier plan et ont connu un développement particulièrement important. Les problématiques développées au cours de la période de référence peuvent être approfondies par des comparaisons avec des problématiques plus anciennes ou plus récentes. Ces comparaisons, pratiquées à travers l’étude de textes significatifs (</a:t>
            </a:r>
            <a:r>
              <a:rPr lang="fr-FR" sz="1200" b="0" i="0" u="none" strike="noStrike" kern="1200" baseline="0" dirty="0" err="1">
                <a:solidFill>
                  <a:schemeClr val="tx1"/>
                </a:solidFill>
                <a:latin typeface="+mn-lt"/>
                <a:ea typeface="+mn-ea"/>
                <a:cs typeface="+mn-cs"/>
              </a:rPr>
              <a:t>oeuvres</a:t>
            </a:r>
            <a:r>
              <a:rPr lang="fr-FR" sz="1200" b="0" i="0" u="none" strike="noStrike" kern="1200" baseline="0" dirty="0">
                <a:solidFill>
                  <a:schemeClr val="tx1"/>
                </a:solidFill>
                <a:latin typeface="+mn-lt"/>
                <a:ea typeface="+mn-ea"/>
                <a:cs typeface="+mn-cs"/>
              </a:rPr>
              <a:t> </a:t>
            </a:r>
            <a:r>
              <a:rPr lang="fr-FR" sz="1200" b="0" i="0" u="none" strike="noStrike" kern="1200" baseline="0" dirty="0" err="1">
                <a:solidFill>
                  <a:schemeClr val="tx1"/>
                </a:solidFill>
                <a:latin typeface="+mn-lt"/>
                <a:ea typeface="+mn-ea"/>
                <a:cs typeface="+mn-cs"/>
              </a:rPr>
              <a:t>intégralesgran</a:t>
            </a:r>
            <a:r>
              <a:rPr lang="fr-FR" sz="1200" b="0" i="0" u="none" strike="noStrike" kern="1200" baseline="0" dirty="0">
                <a:solidFill>
                  <a:schemeClr val="tx1"/>
                </a:solidFill>
                <a:latin typeface="+mn-lt"/>
                <a:ea typeface="+mn-ea"/>
                <a:cs typeface="+mn-cs"/>
              </a:rPr>
              <a:t> ou extraits), permettent aux élèves tout à la fois de développer leur conscience historique, d’affiner leur jugement critique et d’enrichir leur approche des grands problèmes d’aujourd’hui. </a:t>
            </a:r>
          </a:p>
          <a:p>
            <a:endParaRPr lang="fr-FR" sz="1200" b="0" i="0" u="none" strike="noStrike" kern="1200" baseline="0" dirty="0">
              <a:solidFill>
                <a:schemeClr val="tx1"/>
              </a:solidFill>
              <a:latin typeface="+mn-lt"/>
              <a:ea typeface="+mn-ea"/>
              <a:cs typeface="+mn-cs"/>
            </a:endParaRPr>
          </a:p>
          <a:p>
            <a:r>
              <a:rPr lang="fr-FR" sz="1200" kern="1200" dirty="0">
                <a:solidFill>
                  <a:schemeClr val="tx1"/>
                </a:solidFill>
                <a:effectLst/>
                <a:latin typeface="+mn-lt"/>
                <a:ea typeface="+mn-ea"/>
                <a:cs typeface="+mn-cs"/>
              </a:rPr>
              <a:t>Du reste, le programme n’interdit nullement de travailler à rebours de la chronologie, en partant du temps présent et des questions contemporaines vers les jalons qui les rendent intelligibles sans toutefois accréditer l’idée contestable d’une précursion. S’il s’agit en définitive de rendre le monde contemporain aussi intelligible que possible, une meilleure connaissance de l’histoire des représentations à travers les œuvres, est précisément le moyen de prendre une distance par rapport à l’immédiateté que l’on cherche à éclairer. Le contemporain est donc objet en deux sens : il est ce dont la connaissance est visée et qui fait de tout le reste un moyen ; il est également une période de la réflexion, c’est-à-dire par lui-même un </a:t>
            </a:r>
            <a:r>
              <a:rPr lang="fr-FR" sz="1200" i="1" kern="1200" dirty="0">
                <a:solidFill>
                  <a:schemeClr val="tx1"/>
                </a:solidFill>
                <a:effectLst/>
                <a:latin typeface="+mn-lt"/>
                <a:ea typeface="+mn-ea"/>
                <a:cs typeface="+mn-cs"/>
              </a:rPr>
              <a:t>moment</a:t>
            </a:r>
            <a:r>
              <a:rPr lang="fr-FR" sz="1200" kern="1200" dirty="0">
                <a:solidFill>
                  <a:schemeClr val="tx1"/>
                </a:solidFill>
                <a:effectLst/>
                <a:latin typeface="+mn-lt"/>
                <a:ea typeface="+mn-ea"/>
                <a:cs typeface="+mn-cs"/>
              </a:rPr>
              <a:t>. Ce sont alors les grands enjeux contemporains qui invitent à une mise en perspective rétrospective. Il n’y a pas lieu de se demander qui de la période de référence ou de la question contemporaine doit être premier, elles se rejoignent quelque commencement que l’on se donne. La culture historique, sans opposition à la culture du temps présent, permet d’identifier et de comprendre des problèmes nouveaux ou inédits. </a:t>
            </a:r>
            <a:endParaRPr lang="fr-FR" dirty="0"/>
          </a:p>
        </p:txBody>
      </p:sp>
      <p:sp>
        <p:nvSpPr>
          <p:cNvPr id="4" name="Espace réservé du numéro de diapositive 3"/>
          <p:cNvSpPr>
            <a:spLocks noGrp="1"/>
          </p:cNvSpPr>
          <p:nvPr>
            <p:ph type="sldNum" sz="quarter" idx="10"/>
          </p:nvPr>
        </p:nvSpPr>
        <p:spPr/>
        <p:txBody>
          <a:bodyPr/>
          <a:lstStyle/>
          <a:p>
            <a:fld id="{61040BFE-30CE-428D-BAC3-24AC926B213E}" type="slidenum">
              <a:rPr lang="fr-FR" smtClean="0"/>
              <a:t>12</a:t>
            </a:fld>
            <a:endParaRPr lang="fr-FR" dirty="0"/>
          </a:p>
        </p:txBody>
      </p:sp>
    </p:spTree>
    <p:extLst>
      <p:ext uri="{BB962C8B-B14F-4D97-AF65-F5344CB8AC3E}">
        <p14:creationId xmlns:p14="http://schemas.microsoft.com/office/powerpoint/2010/main" val="8622851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dirty="0"/>
              <a:t>L'ensemble des connaissances acquises est mobilisable à bon escient dans les deux parties de l'examen. Les deux questions donnent lieu à des développements d'ampleur comparable</a:t>
            </a:r>
            <a:endParaRPr lang="fr-FR" dirty="0"/>
          </a:p>
        </p:txBody>
      </p:sp>
      <p:sp>
        <p:nvSpPr>
          <p:cNvPr id="4" name="Espace réservé du numéro de diapositive 3"/>
          <p:cNvSpPr>
            <a:spLocks noGrp="1"/>
          </p:cNvSpPr>
          <p:nvPr>
            <p:ph type="sldNum" sz="quarter" idx="10"/>
          </p:nvPr>
        </p:nvSpPr>
        <p:spPr/>
        <p:txBody>
          <a:bodyPr/>
          <a:lstStyle/>
          <a:p>
            <a:fld id="{61040BFE-30CE-428D-BAC3-24AC926B213E}" type="slidenum">
              <a:rPr lang="fr-FR" smtClean="0"/>
              <a:t>17</a:t>
            </a:fld>
            <a:endParaRPr lang="fr-FR" dirty="0"/>
          </a:p>
        </p:txBody>
      </p:sp>
    </p:spTree>
    <p:extLst>
      <p:ext uri="{BB962C8B-B14F-4D97-AF65-F5344CB8AC3E}">
        <p14:creationId xmlns:p14="http://schemas.microsoft.com/office/powerpoint/2010/main" val="2094196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4E60B17B-41FC-42D8-B964-0BC31E4C8E12}" type="slidenum">
              <a:t>19</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240299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00D62C3B-43E9-4783-82D2-6C682AD3F02C}" type="slidenum">
              <a:t>20</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2927183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2E480CA1-2AF2-4C3F-9076-490F5BCCD47C}" type="slidenum">
              <a:t>21</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64127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DC7DFC34-4DFC-4243-9E47-50A126B7FC02}" type="slidenum">
              <a:t>22</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3018036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p:cNvSpPr txBox="1">
            <a:spLocks noGrp="1"/>
          </p:cNvSpPr>
          <p:nvPr>
            <p:ph type="sldNum" sz="quarter" idx="5"/>
          </p:nvPr>
        </p:nvSpPr>
        <p:spPr>
          <a:ln/>
        </p:spPr>
        <p:txBody>
          <a:bodyPr vert="horz" lIns="0" tIns="0" rIns="0" bIns="0" anchor="b" anchorCtr="0">
            <a:noAutofit/>
          </a:bodyPr>
          <a:lstStyle/>
          <a:p>
            <a:pPr lvl="0"/>
            <a:fld id="{B14A3ECE-E85A-469D-8E3F-679C99E8992F}" type="slidenum">
              <a:t>23</a:t>
            </a:fld>
            <a:endParaRPr lang="fr-FR"/>
          </a:p>
        </p:txBody>
      </p:sp>
      <p:sp>
        <p:nvSpPr>
          <p:cNvPr id="2" name="Espace réservé de l'image des diapositives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Espace réservé des notes 2"/>
          <p:cNvSpPr txBox="1">
            <a:spLocks noGrp="1"/>
          </p:cNvSpPr>
          <p:nvPr>
            <p:ph type="body" sz="quarter" idx="1"/>
          </p:nvPr>
        </p:nvSpPr>
        <p:spPr/>
        <p:txBody>
          <a:bodyPr vert="horz"/>
          <a:lstStyle/>
          <a:p>
            <a:pPr rtl="0"/>
            <a:endParaRPr lang="fr-FR"/>
          </a:p>
        </p:txBody>
      </p:sp>
    </p:spTree>
    <p:extLst>
      <p:ext uri="{BB962C8B-B14F-4D97-AF65-F5344CB8AC3E}">
        <p14:creationId xmlns:p14="http://schemas.microsoft.com/office/powerpoint/2010/main" val="237778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fr-FR"/>
              <a:t>Modifiez le style du titre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2296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BF01E176-97EF-48B8-9619-EECA4D6CCF56}" type="datetimeFigureOut">
              <a:rPr lang="fr-FR" smtClean="0"/>
              <a:t>27/01/2022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303326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679080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64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fr-FR"/>
              <a:t>Modifiez le style du titre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429679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fr-FR"/>
              <a:t>Modifiez le style du titre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758104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fr-FR"/>
              <a:t>Modifiez le style du titre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fr-FR"/>
              <a:t>Cliquez pour modifier les styles du texte du masque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537581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414355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007337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256916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909701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478220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68100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7848695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F01E176-97EF-48B8-9619-EECA4D6CCF56}" type="datetimeFigureOut">
              <a:rPr lang="fr-FR" smtClean="0"/>
              <a:t>27/01/2022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004897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F01E176-97EF-48B8-9619-EECA4D6CCF56}" type="datetimeFigureOut">
              <a:rPr lang="fr-FR" smtClean="0"/>
              <a:t>27/01/2022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414362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176-97EF-48B8-9619-EECA4D6CCF56}" type="datetimeFigureOut">
              <a:rPr lang="fr-FR" smtClean="0"/>
              <a:t>27/01/2022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2231314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fr-FR"/>
              <a:t>Modifiez le style du titre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55369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042210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09FB5C15-C714-4E09-9D2B-C82EF5DED1D9}"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354CE92E-8FC1-48E2-BC4B-6BDAA69AB11C}" type="slidenum">
              <a:rPr lang="fr-FR" smtClean="0"/>
              <a:t>‹N°›</a:t>
            </a:fld>
            <a:endParaRPr lang="fr-FR"/>
          </a:p>
        </p:txBody>
      </p:sp>
    </p:spTree>
    <p:extLst>
      <p:ext uri="{BB962C8B-B14F-4D97-AF65-F5344CB8AC3E}">
        <p14:creationId xmlns:p14="http://schemas.microsoft.com/office/powerpoint/2010/main" val="40772391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311540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fr-FR"/>
              <a:t>Modifiez le style du titre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599020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fr-FR"/>
              <a:t>Modifiez le style du titre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1002284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50136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fr-FR"/>
              <a:t>Modifiez le style du titre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a:t>Cliquez pour modifier les styles du texte du masque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587192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899229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fr-FR"/>
              <a:t>Modifiez le style du titre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7725964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Modifier le style des sous-titres du masque</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0873608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smtClean="0"/>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8049788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980864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459198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F01E176-97EF-48B8-9619-EECA4D6CCF56}" type="datetimeFigureOut">
              <a:rPr lang="fr-FR" smtClean="0"/>
              <a:t>27/01/2022</a:t>
            </a:fld>
            <a:endParaRPr lang="fr-FR"/>
          </a:p>
        </p:txBody>
      </p:sp>
      <p:sp>
        <p:nvSpPr>
          <p:cNvPr id="8" name="Footer Placeholder 7"/>
          <p:cNvSpPr>
            <a:spLocks noGrp="1"/>
          </p:cNvSpPr>
          <p:nvPr>
            <p:ph type="ftr" sz="quarter" idx="11"/>
          </p:nvPr>
        </p:nvSpPr>
        <p:spPr/>
        <p:txBody>
          <a:bodyPr/>
          <a:lstStyle/>
          <a:p>
            <a:endParaRPr lang="fr-F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4161879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F01E176-97EF-48B8-9619-EECA4D6CCF56}" type="datetimeFigureOut">
              <a:rPr lang="fr-FR" smtClean="0"/>
              <a:t>27/01/2022</a:t>
            </a:fld>
            <a:endParaRPr lang="fr-FR"/>
          </a:p>
        </p:txBody>
      </p:sp>
      <p:sp>
        <p:nvSpPr>
          <p:cNvPr id="4" name="Footer Placeholder 3"/>
          <p:cNvSpPr>
            <a:spLocks noGrp="1"/>
          </p:cNvSpPr>
          <p:nvPr>
            <p:ph type="ftr" sz="quarter" idx="11"/>
          </p:nvPr>
        </p:nvSpPr>
        <p:spPr/>
        <p:txBody>
          <a:bodyPr/>
          <a:lstStyle/>
          <a:p>
            <a:endParaRPr lang="fr-F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344909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100094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176-97EF-48B8-9619-EECA4D6CCF56}" type="datetimeFigureOut">
              <a:rPr lang="fr-FR" smtClean="0"/>
              <a:t>27/01/2022</a:t>
            </a:fld>
            <a:endParaRPr lang="fr-FR"/>
          </a:p>
        </p:txBody>
      </p:sp>
      <p:sp>
        <p:nvSpPr>
          <p:cNvPr id="3" name="Footer Placeholder 2"/>
          <p:cNvSpPr>
            <a:spLocks noGrp="1"/>
          </p:cNvSpPr>
          <p:nvPr>
            <p:ph type="ftr" sz="quarter" idx="11"/>
          </p:nvPr>
        </p:nvSpPr>
        <p:spPr/>
        <p:txBody>
          <a:bodyPr/>
          <a:lstStyle/>
          <a:p>
            <a:endParaRPr lang="fr-F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2956962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9857701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4817428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9FB5C15-C714-4E09-9D2B-C82EF5DED1D9}"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354CE92E-8FC1-48E2-BC4B-6BDAA69AB11C}" type="slidenum">
              <a:rPr lang="fr-FR" smtClean="0"/>
              <a:t>‹N°›</a:t>
            </a:fld>
            <a:endParaRPr lang="fr-FR"/>
          </a:p>
        </p:txBody>
      </p:sp>
    </p:spTree>
    <p:extLst>
      <p:ext uri="{BB962C8B-B14F-4D97-AF65-F5344CB8AC3E}">
        <p14:creationId xmlns:p14="http://schemas.microsoft.com/office/powerpoint/2010/main" val="23826121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A88769A-704B-4DAC-9D06-C70558B2E3C0}" type="slidenum">
              <a:rPr lang="fr-FR" smtClean="0"/>
              <a:t>‹N°›</a:t>
            </a:fld>
            <a:endParaRPr lang="fr-FR"/>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72154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488944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88769A-704B-4DAC-9D06-C70558B2E3C0}" type="slidenum">
              <a:rPr lang="fr-FR" smtClean="0"/>
              <a:t>‹N°›</a:t>
            </a:fld>
            <a:endParaRPr lang="fr-FR"/>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076695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754620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6921963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Footer Placeholder 4"/>
          <p:cNvSpPr>
            <a:spLocks noGrp="1"/>
          </p:cNvSpPr>
          <p:nvPr>
            <p:ph type="ftr" sz="quarter" idx="11"/>
          </p:nvPr>
        </p:nvSpPr>
        <p:spPr/>
        <p:txBody>
          <a:bodyPr/>
          <a:lstStyle/>
          <a:p>
            <a:endParaRPr lang="fr-F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07589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F01E176-97EF-48B8-9619-EECA4D6CCF56}" type="datetimeFigureOut">
              <a:rPr lang="fr-FR" smtClean="0"/>
              <a:t>27/01/2022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19085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1E8CB9-5FF3-451B-9E37-33A9F4F5D817}"/>
              </a:ext>
            </a:extLst>
          </p:cNvPr>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a:extLst>
              <a:ext uri="{FF2B5EF4-FFF2-40B4-BE49-F238E27FC236}">
                <a16:creationId xmlns:a16="http://schemas.microsoft.com/office/drawing/2014/main" id="{4A569231-6116-4F6C-A507-26DE5DEB9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a:extLst>
              <a:ext uri="{FF2B5EF4-FFF2-40B4-BE49-F238E27FC236}">
                <a16:creationId xmlns:a16="http://schemas.microsoft.com/office/drawing/2014/main" id="{182C6185-9E1C-4B81-92A8-F8A313BC9CD1}"/>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4193780B-7041-41B9-A0F6-5147C3F43F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975D54-920F-4490-8944-4F44EB0686E9}"/>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2071018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6BDAFC-551B-4A09-B6BD-80E0367E93AE}"/>
              </a:ext>
            </a:extLst>
          </p:cNvPr>
          <p:cNvSpPr>
            <a:spLocks noGrp="1"/>
          </p:cNvSpPr>
          <p:nvPr>
            <p:ph type="title"/>
          </p:nvPr>
        </p:nvSpPr>
        <p:spPr/>
        <p:txBody>
          <a:bodyPr/>
          <a:lstStyle/>
          <a:p>
            <a:r>
              <a:rPr lang="fr-FR" smtClean="0"/>
              <a:t>Modifiez le style du titre</a:t>
            </a:r>
            <a:endParaRPr lang="fr-FR"/>
          </a:p>
        </p:txBody>
      </p:sp>
      <p:sp>
        <p:nvSpPr>
          <p:cNvPr id="3" name="Espace réservé du contenu 2">
            <a:extLst>
              <a:ext uri="{FF2B5EF4-FFF2-40B4-BE49-F238E27FC236}">
                <a16:creationId xmlns:a16="http://schemas.microsoft.com/office/drawing/2014/main" id="{954E05A2-7C2D-4CF8-A58A-3EDEF8115EE6}"/>
              </a:ext>
            </a:extLst>
          </p:cNvPr>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a:extLst>
              <a:ext uri="{FF2B5EF4-FFF2-40B4-BE49-F238E27FC236}">
                <a16:creationId xmlns:a16="http://schemas.microsoft.com/office/drawing/2014/main" id="{D10CC7EE-A590-4B21-8595-D391815584A2}"/>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A91C64A3-B4B7-4E8A-811C-DE139AA5139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A2C6110-AAFC-478D-86CE-958F21C8799D}"/>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0332570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7DD8F98-E46F-4DBC-BBC8-471C350D3511}"/>
              </a:ext>
            </a:extLst>
          </p:cNvPr>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a:extLst>
              <a:ext uri="{FF2B5EF4-FFF2-40B4-BE49-F238E27FC236}">
                <a16:creationId xmlns:a16="http://schemas.microsoft.com/office/drawing/2014/main" id="{BF448A47-A7C5-4255-ACEF-6A4464DAE9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a:extLst>
              <a:ext uri="{FF2B5EF4-FFF2-40B4-BE49-F238E27FC236}">
                <a16:creationId xmlns:a16="http://schemas.microsoft.com/office/drawing/2014/main" id="{C2AC25E6-99E3-4ED2-83C9-2CD12DD094D1}"/>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6BAB7BF4-F4F7-456E-9610-6EBA3BD376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224D163-FD01-4D6C-9EF9-666577D94F2C}"/>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500452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FAB25-FCE5-4132-9CA1-9D4B73D9D067}"/>
              </a:ext>
            </a:extLst>
          </p:cNvPr>
          <p:cNvSpPr>
            <a:spLocks noGrp="1"/>
          </p:cNvSpPr>
          <p:nvPr>
            <p:ph type="title"/>
          </p:nvPr>
        </p:nvSpPr>
        <p:spPr/>
        <p:txBody>
          <a:bodyPr/>
          <a:lstStyle/>
          <a:p>
            <a:r>
              <a:rPr lang="fr-FR" smtClean="0"/>
              <a:t>Modifiez le style du titre</a:t>
            </a:r>
            <a:endParaRPr lang="fr-FR"/>
          </a:p>
        </p:txBody>
      </p:sp>
      <p:sp>
        <p:nvSpPr>
          <p:cNvPr id="3" name="Espace réservé du contenu 2">
            <a:extLst>
              <a:ext uri="{FF2B5EF4-FFF2-40B4-BE49-F238E27FC236}">
                <a16:creationId xmlns:a16="http://schemas.microsoft.com/office/drawing/2014/main" id="{09C20ACC-AA34-4401-9454-A47137149417}"/>
              </a:ext>
            </a:extLst>
          </p:cNvPr>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a:extLst>
              <a:ext uri="{FF2B5EF4-FFF2-40B4-BE49-F238E27FC236}">
                <a16:creationId xmlns:a16="http://schemas.microsoft.com/office/drawing/2014/main" id="{B9F5A4B5-02DB-490B-9A30-27549D70CF8F}"/>
              </a:ext>
            </a:extLst>
          </p:cNvPr>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a:extLst>
              <a:ext uri="{FF2B5EF4-FFF2-40B4-BE49-F238E27FC236}">
                <a16:creationId xmlns:a16="http://schemas.microsoft.com/office/drawing/2014/main" id="{D4B0C276-B9FB-450B-87AC-914C8855DEBD}"/>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Espace réservé du pied de page 5">
            <a:extLst>
              <a:ext uri="{FF2B5EF4-FFF2-40B4-BE49-F238E27FC236}">
                <a16:creationId xmlns:a16="http://schemas.microsoft.com/office/drawing/2014/main" id="{AE3B1F18-6FC1-4A79-844C-88B3E46050F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03A994-6B0B-408E-B393-56ABD0FE2B20}"/>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9205341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A5954D-6EE8-4355-AD8E-AC9C3BF28E99}"/>
              </a:ext>
            </a:extLst>
          </p:cNvPr>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a:extLst>
              <a:ext uri="{FF2B5EF4-FFF2-40B4-BE49-F238E27FC236}">
                <a16:creationId xmlns:a16="http://schemas.microsoft.com/office/drawing/2014/main" id="{FB9A5818-C479-4A6F-94EF-3DB730E792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a:extLst>
              <a:ext uri="{FF2B5EF4-FFF2-40B4-BE49-F238E27FC236}">
                <a16:creationId xmlns:a16="http://schemas.microsoft.com/office/drawing/2014/main" id="{595016DC-7D6C-4A15-96AB-04D90CFF9397}"/>
              </a:ext>
            </a:extLst>
          </p:cNvPr>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a:extLst>
              <a:ext uri="{FF2B5EF4-FFF2-40B4-BE49-F238E27FC236}">
                <a16:creationId xmlns:a16="http://schemas.microsoft.com/office/drawing/2014/main" id="{780C5F6E-B6EC-4FCD-9380-A20E12541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a:extLst>
              <a:ext uri="{FF2B5EF4-FFF2-40B4-BE49-F238E27FC236}">
                <a16:creationId xmlns:a16="http://schemas.microsoft.com/office/drawing/2014/main" id="{EBCB68BF-3B4D-486D-B631-110FAF1FBE03}"/>
              </a:ext>
            </a:extLst>
          </p:cNvPr>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a:extLst>
              <a:ext uri="{FF2B5EF4-FFF2-40B4-BE49-F238E27FC236}">
                <a16:creationId xmlns:a16="http://schemas.microsoft.com/office/drawing/2014/main" id="{AD89F244-3E21-4988-B02B-4CCFADB7D28E}"/>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8" name="Espace réservé du pied de page 7">
            <a:extLst>
              <a:ext uri="{FF2B5EF4-FFF2-40B4-BE49-F238E27FC236}">
                <a16:creationId xmlns:a16="http://schemas.microsoft.com/office/drawing/2014/main" id="{233CD168-DD87-44B9-A398-D86432EFEC9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7039BE6C-8C83-47C1-B856-F05D9A9D852F}"/>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222188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4A8ED7-7321-4F3C-8B3B-3285F932D79D}"/>
              </a:ext>
            </a:extLst>
          </p:cNvPr>
          <p:cNvSpPr>
            <a:spLocks noGrp="1"/>
          </p:cNvSpPr>
          <p:nvPr>
            <p:ph type="title"/>
          </p:nvPr>
        </p:nvSpPr>
        <p:spPr/>
        <p:txBody>
          <a:bodyPr/>
          <a:lstStyle/>
          <a:p>
            <a:r>
              <a:rPr lang="fr-FR" smtClean="0"/>
              <a:t>Modifiez le style du titre</a:t>
            </a:r>
            <a:endParaRPr lang="fr-FR"/>
          </a:p>
        </p:txBody>
      </p:sp>
      <p:sp>
        <p:nvSpPr>
          <p:cNvPr id="3" name="Espace réservé de la date 2">
            <a:extLst>
              <a:ext uri="{FF2B5EF4-FFF2-40B4-BE49-F238E27FC236}">
                <a16:creationId xmlns:a16="http://schemas.microsoft.com/office/drawing/2014/main" id="{E922D455-FCA8-4409-998A-DCB307620B75}"/>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4" name="Espace réservé du pied de page 3">
            <a:extLst>
              <a:ext uri="{FF2B5EF4-FFF2-40B4-BE49-F238E27FC236}">
                <a16:creationId xmlns:a16="http://schemas.microsoft.com/office/drawing/2014/main" id="{5F010537-711F-4FCB-BA7A-562A8F164FA4}"/>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09EFAC1-52A9-4A0F-8FA3-168B22977142}"/>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140830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A93F87F-7993-4F4E-97C1-5AF2ADA20AD3}"/>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3" name="Espace réservé du pied de page 2">
            <a:extLst>
              <a:ext uri="{FF2B5EF4-FFF2-40B4-BE49-F238E27FC236}">
                <a16:creationId xmlns:a16="http://schemas.microsoft.com/office/drawing/2014/main" id="{D60BB8A7-B3C7-4F51-895A-C64098DD925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3050223-1B5F-4E03-95B0-0BDECB52ABF5}"/>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181890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922D71-B428-460C-B6D8-035B3A9E9328}"/>
              </a:ext>
            </a:extLst>
          </p:cNvPr>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a:extLst>
              <a:ext uri="{FF2B5EF4-FFF2-40B4-BE49-F238E27FC236}">
                <a16:creationId xmlns:a16="http://schemas.microsoft.com/office/drawing/2014/main" id="{00A45A0B-6E88-4E0B-82C8-C7D6C94679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a:extLst>
              <a:ext uri="{FF2B5EF4-FFF2-40B4-BE49-F238E27FC236}">
                <a16:creationId xmlns:a16="http://schemas.microsoft.com/office/drawing/2014/main" id="{040006D2-C16D-4F13-91D2-2BAB606636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a:extLst>
              <a:ext uri="{FF2B5EF4-FFF2-40B4-BE49-F238E27FC236}">
                <a16:creationId xmlns:a16="http://schemas.microsoft.com/office/drawing/2014/main" id="{93B717D1-7248-42EE-9CEF-88932CE8D2A0}"/>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Espace réservé du pied de page 5">
            <a:extLst>
              <a:ext uri="{FF2B5EF4-FFF2-40B4-BE49-F238E27FC236}">
                <a16:creationId xmlns:a16="http://schemas.microsoft.com/office/drawing/2014/main" id="{D07EE3A0-00E1-4EC4-AFFD-39F688D804B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00748E-C135-4045-9FF4-04F659A0D1EB}"/>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2074791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DADEDE-DA53-4FBC-A3A2-C4E54CDD1F1F}"/>
              </a:ext>
            </a:extLst>
          </p:cNvPr>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a:extLst>
              <a:ext uri="{FF2B5EF4-FFF2-40B4-BE49-F238E27FC236}">
                <a16:creationId xmlns:a16="http://schemas.microsoft.com/office/drawing/2014/main" id="{F6736708-6E44-442D-90BC-43A0C265C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fr-FR"/>
          </a:p>
        </p:txBody>
      </p:sp>
      <p:sp>
        <p:nvSpPr>
          <p:cNvPr id="4" name="Espace réservé du texte 3">
            <a:extLst>
              <a:ext uri="{FF2B5EF4-FFF2-40B4-BE49-F238E27FC236}">
                <a16:creationId xmlns:a16="http://schemas.microsoft.com/office/drawing/2014/main" id="{166AEFBC-18DE-4C02-ABC3-860B2BCB48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a:extLst>
              <a:ext uri="{FF2B5EF4-FFF2-40B4-BE49-F238E27FC236}">
                <a16:creationId xmlns:a16="http://schemas.microsoft.com/office/drawing/2014/main" id="{A545F7D7-47D0-4A45-A96A-E8543CD067E4}"/>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Espace réservé du pied de page 5">
            <a:extLst>
              <a:ext uri="{FF2B5EF4-FFF2-40B4-BE49-F238E27FC236}">
                <a16:creationId xmlns:a16="http://schemas.microsoft.com/office/drawing/2014/main" id="{DE69B615-8C36-44A9-A80A-E0BBC72D1AB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E308819-A512-4080-912B-62BA6B2FC8FA}"/>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9054198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8ACEA-DC4B-46A3-90EB-B6114DB33179}"/>
              </a:ext>
            </a:extLst>
          </p:cNvPr>
          <p:cNvSpPr>
            <a:spLocks noGrp="1"/>
          </p:cNvSpPr>
          <p:nvPr>
            <p:ph type="title"/>
          </p:nvPr>
        </p:nvSpPr>
        <p:spPr/>
        <p:txBody>
          <a:bodyPr/>
          <a:lstStyle/>
          <a:p>
            <a:r>
              <a:rPr lang="fr-FR" smtClean="0"/>
              <a:t>Modifiez le style du titre</a:t>
            </a:r>
            <a:endParaRPr lang="fr-FR"/>
          </a:p>
        </p:txBody>
      </p:sp>
      <p:sp>
        <p:nvSpPr>
          <p:cNvPr id="3" name="Espace réservé du texte vertical 2">
            <a:extLst>
              <a:ext uri="{FF2B5EF4-FFF2-40B4-BE49-F238E27FC236}">
                <a16:creationId xmlns:a16="http://schemas.microsoft.com/office/drawing/2014/main" id="{CD976A0E-8DD7-4CF3-B667-57E7E9FDF3E7}"/>
              </a:ext>
            </a:extLst>
          </p:cNvPr>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a:extLst>
              <a:ext uri="{FF2B5EF4-FFF2-40B4-BE49-F238E27FC236}">
                <a16:creationId xmlns:a16="http://schemas.microsoft.com/office/drawing/2014/main" id="{19C766C6-8A10-416D-A87A-8B74A000B816}"/>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FA9A2C77-30F4-430F-9BDF-14EBFB54C8D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684B10-E39B-412B-9BFE-03839B873592}"/>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522836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BF01E176-97EF-48B8-9619-EECA4D6CCF56}" type="datetimeFigureOut">
              <a:rPr lang="fr-FR" smtClean="0"/>
              <a:t>27/01/2022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38945008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71C5267-6D26-4F6A-9951-03A1D9010A25}"/>
              </a:ext>
            </a:extLst>
          </p:cNvPr>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a:extLst>
              <a:ext uri="{FF2B5EF4-FFF2-40B4-BE49-F238E27FC236}">
                <a16:creationId xmlns:a16="http://schemas.microsoft.com/office/drawing/2014/main" id="{E9B06B05-62D9-4265-BFF4-C7F09051059B}"/>
              </a:ext>
            </a:extLst>
          </p:cNvPr>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a:extLst>
              <a:ext uri="{FF2B5EF4-FFF2-40B4-BE49-F238E27FC236}">
                <a16:creationId xmlns:a16="http://schemas.microsoft.com/office/drawing/2014/main" id="{DDF2376F-C12C-48B7-90EC-EE4ECD5F613A}"/>
              </a:ext>
            </a:extLst>
          </p:cNvPr>
          <p:cNvSpPr>
            <a:spLocks noGrp="1"/>
          </p:cNvSpPr>
          <p:nvPr>
            <p:ph type="dt" sz="half" idx="10"/>
          </p:nvPr>
        </p:nvSpPr>
        <p:spPr/>
        <p:txBody>
          <a:body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A531788C-1CF0-4519-8B00-F01AA19171E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C0AEB08-21E6-4392-93C3-F09D081BB8FD}"/>
              </a:ext>
            </a:extLst>
          </p:cNvPr>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50254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1E176-97EF-48B8-9619-EECA4D6CCF56}" type="datetimeFigureOut">
              <a:rPr lang="fr-FR" smtClean="0"/>
              <a:t>27/01/2022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783219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206871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fr-FR"/>
              <a:t>Modifiez le style du titre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BF01E176-97EF-48B8-9619-EECA4D6CCF56}" type="datetimeFigureOut">
              <a:rPr lang="fr-FR" smtClean="0"/>
              <a:t>27/01/2022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A88769A-704B-4DAC-9D06-C70558B2E3C0}" type="slidenum">
              <a:rPr lang="fr-FR" smtClean="0"/>
              <a:t>‹N°›</a:t>
            </a:fld>
            <a:endParaRPr lang="fr-FR"/>
          </a:p>
        </p:txBody>
      </p:sp>
    </p:spTree>
    <p:extLst>
      <p:ext uri="{BB962C8B-B14F-4D97-AF65-F5344CB8AC3E}">
        <p14:creationId xmlns:p14="http://schemas.microsoft.com/office/powerpoint/2010/main" val="1168072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4.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F01E176-97EF-48B8-9619-EECA4D6CCF56}" type="datetimeFigureOut">
              <a:rPr lang="fr-FR" smtClean="0"/>
              <a:t>27/01/2022</a:t>
            </a:fld>
            <a:endParaRPr lang="fr-F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fr-F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A88769A-704B-4DAC-9D06-C70558B2E3C0}" type="slidenum">
              <a:rPr lang="fr-FR" smtClean="0"/>
              <a:t>‹N°›</a:t>
            </a:fld>
            <a:endParaRPr lang="fr-FR"/>
          </a:p>
        </p:txBody>
      </p:sp>
    </p:spTree>
    <p:extLst>
      <p:ext uri="{BB962C8B-B14F-4D97-AF65-F5344CB8AC3E}">
        <p14:creationId xmlns:p14="http://schemas.microsoft.com/office/powerpoint/2010/main" val="86069392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01E176-97EF-48B8-9619-EECA4D6CCF56}" type="datetimeFigureOut">
              <a:rPr lang="fr-FR" smtClean="0"/>
              <a:t>27/01/2022</a:t>
            </a:fld>
            <a:endParaRPr lang="fr-F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A88769A-704B-4DAC-9D06-C70558B2E3C0}" type="slidenum">
              <a:rPr lang="fr-FR" smtClean="0"/>
              <a:t>‹N°›</a:t>
            </a:fld>
            <a:endParaRPr lang="fr-FR"/>
          </a:p>
        </p:txBody>
      </p:sp>
    </p:spTree>
    <p:extLst>
      <p:ext uri="{BB962C8B-B14F-4D97-AF65-F5344CB8AC3E}">
        <p14:creationId xmlns:p14="http://schemas.microsoft.com/office/powerpoint/2010/main" val="4128252058"/>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F01E176-97EF-48B8-9619-EECA4D6CCF56}" type="datetimeFigureOut">
              <a:rPr lang="fr-FR" smtClean="0"/>
              <a:t>27/01/2022</a:t>
            </a:fld>
            <a:endParaRPr lang="fr-FR"/>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A88769A-704B-4DAC-9D06-C70558B2E3C0}" type="slidenum">
              <a:rPr lang="fr-FR" smtClean="0"/>
              <a:t>‹N°›</a:t>
            </a:fld>
            <a:endParaRPr lang="fr-FR"/>
          </a:p>
        </p:txBody>
      </p:sp>
    </p:spTree>
    <p:extLst>
      <p:ext uri="{BB962C8B-B14F-4D97-AF65-F5344CB8AC3E}">
        <p14:creationId xmlns:p14="http://schemas.microsoft.com/office/powerpoint/2010/main" val="21317099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62A6D542-6F6E-47E6-A48D-C18F41C35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A461002-854E-4467-9E48-6B8BDEF7F9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DA633FF-EBEE-41FE-B81A-D134E1380C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01E176-97EF-48B8-9619-EECA4D6CCF56}" type="datetimeFigureOut">
              <a:rPr lang="fr-FR" smtClean="0"/>
              <a:t>27/01/2022</a:t>
            </a:fld>
            <a:endParaRPr lang="fr-FR"/>
          </a:p>
        </p:txBody>
      </p:sp>
      <p:sp>
        <p:nvSpPr>
          <p:cNvPr id="5" name="Espace réservé du pied de page 4">
            <a:extLst>
              <a:ext uri="{FF2B5EF4-FFF2-40B4-BE49-F238E27FC236}">
                <a16:creationId xmlns:a16="http://schemas.microsoft.com/office/drawing/2014/main" id="{B117E420-3AE9-4139-A9BD-A222C7B554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636A61C3-8767-4A73-B917-1EC0FC678E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88769A-704B-4DAC-9D06-C70558B2E3C0}" type="slidenum">
              <a:rPr lang="fr-FR" smtClean="0"/>
              <a:t>‹N°›</a:t>
            </a:fld>
            <a:endParaRPr lang="fr-FR"/>
          </a:p>
        </p:txBody>
      </p:sp>
    </p:spTree>
    <p:extLst>
      <p:ext uri="{BB962C8B-B14F-4D97-AF65-F5344CB8AC3E}">
        <p14:creationId xmlns:p14="http://schemas.microsoft.com/office/powerpoint/2010/main" val="16339206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56.xml"/><Relationship Id="rId5" Type="http://schemas.openxmlformats.org/officeDocument/2006/relationships/image" Target="../media/image10.jp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6.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56.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56.xml"/><Relationship Id="rId4" Type="http://schemas.openxmlformats.org/officeDocument/2006/relationships/image" Target="../media/image22.gif"/></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hyperlink" Target="http://www.secondes-premieres2020-2021.fr/" TargetMode="External"/><Relationship Id="rId2" Type="http://schemas.openxmlformats.org/officeDocument/2006/relationships/hyperlink" Target="http://www.horizons21.fr/" TargetMode="External"/><Relationship Id="rId1" Type="http://schemas.openxmlformats.org/officeDocument/2006/relationships/slideLayout" Target="../slideLayouts/slideLayout40.xml"/><Relationship Id="rId4" Type="http://schemas.openxmlformats.org/officeDocument/2006/relationships/hyperlink" Target="http://www.apbg.org/2020/01/02/une-fleur-pour-lorientatio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3" Type="http://schemas.openxmlformats.org/officeDocument/2006/relationships/hyperlink" Target="https://cache.media.eduscol.education.fr/file/SPE8_MENJ_25_7_2019/82/1/spe253_annexe_1158821.pdf" TargetMode="External"/><Relationship Id="rId2" Type="http://schemas.openxmlformats.org/officeDocument/2006/relationships/hyperlink" Target="https://cache.media.eduscol.education.fr/file/SP1-MEN-22-1-2019/54/4/spe639_annexe_1063544.pdf" TargetMode="External"/><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1.xml"/></Relationships>
</file>

<file path=ppt/slides/_rels/slide6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56.xml"/><Relationship Id="rId5" Type="http://schemas.openxmlformats.org/officeDocument/2006/relationships/image" Target="../media/image51.png"/><Relationship Id="rId4" Type="http://schemas.openxmlformats.org/officeDocument/2006/relationships/image" Target="../media/image50.pn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5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56.xml"/><Relationship Id="rId5" Type="http://schemas.openxmlformats.org/officeDocument/2006/relationships/image" Target="../media/image62.png"/><Relationship Id="rId4" Type="http://schemas.openxmlformats.org/officeDocument/2006/relationships/image" Target="../media/image61.png"/></Relationships>
</file>

<file path=ppt/slides/_rels/slide7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56.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7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jpg"/><Relationship Id="rId7"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56.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8.xml.rels><?xml version="1.0" encoding="UTF-8" standalone="yes"?>
<Relationships xmlns="http://schemas.openxmlformats.org/package/2006/relationships"><Relationship Id="rId3" Type="http://schemas.openxmlformats.org/officeDocument/2006/relationships/hyperlink" Target="https://eduscol.education.fr/cid141765/sujets-zero-1e-bac-2021.html" TargetMode="External"/><Relationship Id="rId2" Type="http://schemas.openxmlformats.org/officeDocument/2006/relationships/notesSlide" Target="../notesSlides/notesSlide1.xml"/><Relationship Id="rId1" Type="http://schemas.openxmlformats.org/officeDocument/2006/relationships/slideLayout" Target="../slideLayouts/slideLayout50.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79262" cy="6059978"/>
          </a:xfrm>
          <a:prstGeom prst="rect">
            <a:avLst/>
          </a:prstGeom>
        </p:spPr>
      </p:pic>
      <p:sp>
        <p:nvSpPr>
          <p:cNvPr id="5" name="ZoneTexte 4"/>
          <p:cNvSpPr txBox="1"/>
          <p:nvPr/>
        </p:nvSpPr>
        <p:spPr>
          <a:xfrm>
            <a:off x="3963536" y="5690646"/>
            <a:ext cx="4252190" cy="369332"/>
          </a:xfrm>
          <a:prstGeom prst="rect">
            <a:avLst/>
          </a:prstGeom>
          <a:noFill/>
        </p:spPr>
        <p:txBody>
          <a:bodyPr wrap="none" rtlCol="0">
            <a:spAutoFit/>
          </a:bodyPr>
          <a:lstStyle/>
          <a:p>
            <a:r>
              <a:rPr lang="fr-FR" dirty="0"/>
              <a:t>Début de la réunion dans quelques instants</a:t>
            </a:r>
          </a:p>
        </p:txBody>
      </p:sp>
    </p:spTree>
    <p:extLst>
      <p:ext uri="{BB962C8B-B14F-4D97-AF65-F5344CB8AC3E}">
        <p14:creationId xmlns:p14="http://schemas.microsoft.com/office/powerpoint/2010/main" val="1301548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8C3900-B8A1-4965-88E6-CBCBFE06720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5945"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838201" y="624568"/>
            <a:ext cx="3351755" cy="5412920"/>
          </a:xfrm>
        </p:spPr>
        <p:txBody>
          <a:bodyPr>
            <a:normAutofit/>
          </a:bodyPr>
          <a:lstStyle/>
          <a:p>
            <a:r>
              <a:rPr lang="fr-FR" sz="4000" b="1">
                <a:solidFill>
                  <a:schemeClr val="bg1"/>
                </a:solidFill>
              </a:rPr>
              <a:t/>
            </a:r>
            <a:br>
              <a:rPr lang="fr-FR" sz="4000" b="1">
                <a:solidFill>
                  <a:schemeClr val="bg1"/>
                </a:solidFill>
              </a:rPr>
            </a:br>
            <a:r>
              <a:rPr lang="fr-FR" sz="4000" b="1">
                <a:solidFill>
                  <a:schemeClr val="bg1"/>
                </a:solidFill>
              </a:rPr>
              <a:t/>
            </a:r>
            <a:br>
              <a:rPr lang="fr-FR" sz="4000" b="1">
                <a:solidFill>
                  <a:schemeClr val="bg1"/>
                </a:solidFill>
              </a:rPr>
            </a:br>
            <a:r>
              <a:rPr lang="fr-FR" sz="4000" b="1">
                <a:solidFill>
                  <a:schemeClr val="bg1"/>
                </a:solidFill>
              </a:rPr>
              <a:t> </a:t>
            </a:r>
            <a:br>
              <a:rPr lang="fr-FR" sz="4000" b="1">
                <a:solidFill>
                  <a:schemeClr val="bg1"/>
                </a:solidFill>
              </a:rPr>
            </a:br>
            <a:endParaRPr lang="fr-FR" sz="4000">
              <a:solidFill>
                <a:schemeClr val="bg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24479839"/>
              </p:ext>
            </p:extLst>
          </p:nvPr>
        </p:nvGraphicFramePr>
        <p:xfrm>
          <a:off x="5392455" y="1412396"/>
          <a:ext cx="5961346" cy="3836584"/>
        </p:xfrm>
        <a:graphic>
          <a:graphicData uri="http://schemas.openxmlformats.org/drawingml/2006/table">
            <a:tbl>
              <a:tblPr firstRow="1" bandRow="1">
                <a:tableStyleId>{073A0DAA-6AF3-43AB-8588-CEC1D06C72B9}</a:tableStyleId>
              </a:tblPr>
              <a:tblGrid>
                <a:gridCol w="928957">
                  <a:extLst>
                    <a:ext uri="{9D8B030D-6E8A-4147-A177-3AD203B41FA5}">
                      <a16:colId xmlns:a16="http://schemas.microsoft.com/office/drawing/2014/main" val="20000"/>
                    </a:ext>
                  </a:extLst>
                </a:gridCol>
                <a:gridCol w="2094004">
                  <a:extLst>
                    <a:ext uri="{9D8B030D-6E8A-4147-A177-3AD203B41FA5}">
                      <a16:colId xmlns:a16="http://schemas.microsoft.com/office/drawing/2014/main" val="20001"/>
                    </a:ext>
                  </a:extLst>
                </a:gridCol>
                <a:gridCol w="2938385">
                  <a:extLst>
                    <a:ext uri="{9D8B030D-6E8A-4147-A177-3AD203B41FA5}">
                      <a16:colId xmlns:a16="http://schemas.microsoft.com/office/drawing/2014/main" val="20002"/>
                    </a:ext>
                  </a:extLst>
                </a:gridCol>
              </a:tblGrid>
              <a:tr h="917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solidFill>
                            <a:schemeClr val="tx1"/>
                          </a:solidFill>
                        </a:rPr>
                        <a:t>Première,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solidFill>
                            <a:schemeClr val="tx1"/>
                          </a:solidFill>
                        </a:rPr>
                        <a:t>semestre 1 	</a:t>
                      </a:r>
                    </a:p>
                    <a:p>
                      <a:endParaRPr lang="fr-FR" sz="1100" b="1"/>
                    </a:p>
                  </a:txBody>
                  <a:tcPr marL="57021" marR="57021" marT="28510" marB="28510">
                    <a:solidFill>
                      <a:schemeClr val="bg1">
                        <a:lumMod val="95000"/>
                      </a:schemeClr>
                    </a:solidFill>
                  </a:tcPr>
                </a:tc>
                <a:tc>
                  <a:txBody>
                    <a:bodyPr/>
                    <a:lstStyle/>
                    <a:p>
                      <a:r>
                        <a:rPr lang="fr-FR" sz="1100" b="1" u="none" strike="noStrike" kern="1200" baseline="0">
                          <a:solidFill>
                            <a:schemeClr val="tx1"/>
                          </a:solidFill>
                        </a:rPr>
                        <a:t>Les pouvoirs de la parole </a:t>
                      </a:r>
                    </a:p>
                    <a:p>
                      <a:r>
                        <a:rPr lang="fr-FR" sz="1100" b="1" u="none" strike="noStrike" kern="1200" baseline="0">
                          <a:solidFill>
                            <a:schemeClr val="tx1"/>
                          </a:solidFill>
                        </a:rPr>
                        <a:t>Période de référence : </a:t>
                      </a:r>
                    </a:p>
                    <a:p>
                      <a:r>
                        <a:rPr lang="fr-FR" sz="1100" b="1" u="none" strike="noStrike" kern="1200" baseline="0">
                          <a:solidFill>
                            <a:schemeClr val="tx1"/>
                          </a:solidFill>
                        </a:rPr>
                        <a:t>De l’Antiquité à l’âge classique 	</a:t>
                      </a:r>
                    </a:p>
                    <a:p>
                      <a:endParaRPr lang="fr-FR" sz="1100" b="1">
                        <a:solidFill>
                          <a:schemeClr val="tx1"/>
                        </a:solidFill>
                      </a:endParaRPr>
                    </a:p>
                  </a:txBody>
                  <a:tcPr marL="57021" marR="57021" marT="28510" marB="28510">
                    <a:solidFill>
                      <a:schemeClr val="bg1">
                        <a:lumMod val="95000"/>
                      </a:schemeClr>
                    </a:solidFill>
                  </a:tcPr>
                </a:tc>
                <a:tc>
                  <a:txBody>
                    <a:bodyPr/>
                    <a:lstStyle/>
                    <a:p>
                      <a:r>
                        <a:rPr lang="fr-FR" sz="1100" b="1" u="none" strike="noStrike" kern="1200" baseline="0">
                          <a:solidFill>
                            <a:schemeClr val="tx1"/>
                          </a:solidFill>
                        </a:rPr>
                        <a:t>L’art de la parole </a:t>
                      </a:r>
                    </a:p>
                    <a:p>
                      <a:r>
                        <a:rPr lang="fr-FR" sz="1100" b="1" u="none" strike="noStrike" kern="1200" baseline="0">
                          <a:solidFill>
                            <a:schemeClr val="tx1"/>
                          </a:solidFill>
                        </a:rPr>
                        <a:t>L’autorité de la parole </a:t>
                      </a:r>
                    </a:p>
                    <a:p>
                      <a:r>
                        <a:rPr lang="fr-FR" sz="1100" b="1" u="none" strike="noStrike" kern="1200" baseline="0">
                          <a:solidFill>
                            <a:schemeClr val="tx1"/>
                          </a:solidFill>
                        </a:rPr>
                        <a:t>Les séductions de la parole </a:t>
                      </a:r>
                      <a:r>
                        <a:rPr lang="fr-FR" sz="1100" b="1" u="none" strike="noStrike" kern="1200" baseline="0"/>
                        <a:t>	</a:t>
                      </a:r>
                    </a:p>
                    <a:p>
                      <a:endParaRPr lang="fr-FR" sz="1100" b="1"/>
                    </a:p>
                  </a:txBody>
                  <a:tcPr marL="57021" marR="57021" marT="28510" marB="28510">
                    <a:solidFill>
                      <a:schemeClr val="bg1">
                        <a:lumMod val="95000"/>
                      </a:schemeClr>
                    </a:solidFill>
                  </a:tcPr>
                </a:tc>
                <a:extLst>
                  <a:ext uri="{0D108BD9-81ED-4DB2-BD59-A6C34878D82A}">
                    <a16:rowId xmlns:a16="http://schemas.microsoft.com/office/drawing/2014/main" val="10000"/>
                  </a:ext>
                </a:extLst>
              </a:tr>
              <a:tr h="917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t>Première, </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t>semestre 2 	</a:t>
                      </a:r>
                    </a:p>
                    <a:p>
                      <a:endParaRPr lang="fr-FR" sz="1100" b="1"/>
                    </a:p>
                  </a:txBody>
                  <a:tcPr marL="57021" marR="57021" marT="28510" marB="28510"/>
                </a:tc>
                <a:tc>
                  <a:txBody>
                    <a:bodyPr/>
                    <a:lstStyle/>
                    <a:p>
                      <a:r>
                        <a:rPr lang="fr-FR" sz="1100" b="1" u="none" strike="noStrike" kern="1200" baseline="0"/>
                        <a:t>Les représentations du monde </a:t>
                      </a:r>
                    </a:p>
                    <a:p>
                      <a:r>
                        <a:rPr lang="fr-FR" sz="1100" b="1" u="none" strike="noStrike" kern="1200" baseline="0"/>
                        <a:t>Période de référence : </a:t>
                      </a:r>
                    </a:p>
                    <a:p>
                      <a:r>
                        <a:rPr lang="fr-FR" sz="1100" b="1" u="none" strike="noStrike" kern="1200" baseline="0"/>
                        <a:t>Renaissance, Âge classique, Lumières 	</a:t>
                      </a:r>
                      <a:endParaRPr lang="fr-FR" sz="1100" b="1" i="0" u="none" strike="noStrike" kern="1200" baseline="0">
                        <a:solidFill>
                          <a:schemeClr val="dk1"/>
                        </a:solidFill>
                        <a:latin typeface="+mn-lt"/>
                        <a:ea typeface="+mn-ea"/>
                        <a:cs typeface="+mn-cs"/>
                      </a:endParaRPr>
                    </a:p>
                  </a:txBody>
                  <a:tcPr marL="57021" marR="57021" marT="28510" marB="28510"/>
                </a:tc>
                <a:tc>
                  <a:txBody>
                    <a:bodyPr/>
                    <a:lstStyle/>
                    <a:p>
                      <a:r>
                        <a:rPr lang="fr-FR" sz="1100" b="1" u="none" strike="noStrike" kern="1200" baseline="0"/>
                        <a:t>Découverte du monde et pluralité des cultures </a:t>
                      </a:r>
                    </a:p>
                    <a:p>
                      <a:r>
                        <a:rPr lang="fr-FR" sz="1100" b="1" u="none" strike="noStrike" kern="1200" baseline="0"/>
                        <a:t>Décrire, figurer, imaginer </a:t>
                      </a:r>
                    </a:p>
                    <a:p>
                      <a:r>
                        <a:rPr lang="fr-FR" sz="1100" b="1" u="none" strike="noStrike" kern="1200" baseline="0"/>
                        <a:t>L’homme et l’animal 	</a:t>
                      </a:r>
                      <a:endParaRPr lang="fr-FR" sz="1100" b="1" i="0" u="none" strike="noStrike" kern="1200" baseline="0">
                        <a:solidFill>
                          <a:schemeClr val="dk1"/>
                        </a:solidFill>
                        <a:latin typeface="+mn-lt"/>
                        <a:ea typeface="+mn-ea"/>
                        <a:cs typeface="+mn-cs"/>
                      </a:endParaRPr>
                    </a:p>
                  </a:txBody>
                  <a:tcPr marL="57021" marR="57021" marT="28510" marB="28510"/>
                </a:tc>
                <a:extLst>
                  <a:ext uri="{0D108BD9-81ED-4DB2-BD59-A6C34878D82A}">
                    <a16:rowId xmlns:a16="http://schemas.microsoft.com/office/drawing/2014/main" val="10001"/>
                  </a:ext>
                </a:extLst>
              </a:tr>
              <a:tr h="917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t>Terminale, semestre 1 	</a:t>
                      </a:r>
                    </a:p>
                    <a:p>
                      <a:endParaRPr lang="fr-FR" sz="1100" b="1"/>
                    </a:p>
                  </a:txBody>
                  <a:tcPr marL="57021" marR="57021" marT="28510" marB="28510"/>
                </a:tc>
                <a:tc>
                  <a:txBody>
                    <a:bodyPr/>
                    <a:lstStyle/>
                    <a:p>
                      <a:r>
                        <a:rPr lang="fr-FR" sz="1100" b="1" u="none" strike="noStrike" kern="1200" baseline="0"/>
                        <a:t>La recherche de soi </a:t>
                      </a:r>
                    </a:p>
                    <a:p>
                      <a:r>
                        <a:rPr lang="fr-FR" sz="1100" b="1" u="none" strike="noStrike" kern="1200" baseline="0"/>
                        <a:t>Période de référence : </a:t>
                      </a:r>
                    </a:p>
                    <a:p>
                      <a:r>
                        <a:rPr lang="fr-FR" sz="1100" b="1" u="none" strike="noStrike" kern="1200" baseline="0"/>
                        <a:t>Du romantisme au  XXe siècle 	</a:t>
                      </a:r>
                    </a:p>
                    <a:p>
                      <a:endParaRPr lang="fr-FR" sz="1100" b="1"/>
                    </a:p>
                  </a:txBody>
                  <a:tcPr marL="57021" marR="57021" marT="28510" marB="28510"/>
                </a:tc>
                <a:tc>
                  <a:txBody>
                    <a:bodyPr/>
                    <a:lstStyle/>
                    <a:p>
                      <a:r>
                        <a:rPr lang="fr-FR" sz="1100" b="1" u="none" strike="noStrike" kern="1200" baseline="0"/>
                        <a:t>Éducation, transmission et émancipation </a:t>
                      </a:r>
                    </a:p>
                    <a:p>
                      <a:r>
                        <a:rPr lang="fr-FR" sz="1100" b="1" u="none" strike="noStrike" kern="1200" baseline="0"/>
                        <a:t>Les expressions de la sensibilité </a:t>
                      </a:r>
                    </a:p>
                    <a:p>
                      <a:r>
                        <a:rPr lang="fr-FR" sz="1100" b="1" u="none" strike="noStrike" kern="1200" baseline="0"/>
                        <a:t>Les métamorphoses du moi 	</a:t>
                      </a:r>
                      <a:endParaRPr lang="fr-FR" sz="1100" b="1" i="0" u="none" strike="noStrike" kern="1200" baseline="0">
                        <a:solidFill>
                          <a:schemeClr val="dk1"/>
                        </a:solidFill>
                        <a:latin typeface="+mn-lt"/>
                        <a:ea typeface="+mn-ea"/>
                        <a:cs typeface="+mn-cs"/>
                      </a:endParaRPr>
                    </a:p>
                  </a:txBody>
                  <a:tcPr marL="57021" marR="57021" marT="28510" marB="28510"/>
                </a:tc>
                <a:extLst>
                  <a:ext uri="{0D108BD9-81ED-4DB2-BD59-A6C34878D82A}">
                    <a16:rowId xmlns:a16="http://schemas.microsoft.com/office/drawing/2014/main" val="10002"/>
                  </a:ext>
                </a:extLst>
              </a:tr>
              <a:tr h="10839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100" b="1" u="none" strike="noStrike" kern="1200" baseline="0"/>
                        <a:t>Terminale, semestre 2 	</a:t>
                      </a:r>
                    </a:p>
                    <a:p>
                      <a:endParaRPr lang="fr-FR" sz="1100" b="1"/>
                    </a:p>
                  </a:txBody>
                  <a:tcPr marL="57021" marR="57021" marT="28510" marB="28510"/>
                </a:tc>
                <a:tc>
                  <a:txBody>
                    <a:bodyPr/>
                    <a:lstStyle/>
                    <a:p>
                      <a:r>
                        <a:rPr lang="fr-FR" sz="1100" b="1" u="none" strike="noStrike" kern="1200" baseline="0"/>
                        <a:t>L’humanité en question</a:t>
                      </a:r>
                    </a:p>
                    <a:p>
                      <a:endParaRPr lang="fr-FR" sz="1100" b="1" u="none" strike="noStrike" kern="1200" baseline="0"/>
                    </a:p>
                    <a:p>
                      <a:r>
                        <a:rPr lang="fr-FR" sz="1100" b="1" u="none" strike="noStrike" kern="1200" baseline="0"/>
                        <a:t>Période de référence : </a:t>
                      </a:r>
                    </a:p>
                    <a:p>
                      <a:r>
                        <a:rPr lang="fr-FR" sz="1100" b="1" u="none" strike="noStrike" kern="1200" baseline="0"/>
                        <a:t>Période contemporaine : (XXe-XXIe siècles) 	</a:t>
                      </a:r>
                    </a:p>
                    <a:p>
                      <a:endParaRPr lang="fr-FR" sz="1100" b="1"/>
                    </a:p>
                  </a:txBody>
                  <a:tcPr marL="57021" marR="57021" marT="28510" marB="28510"/>
                </a:tc>
                <a:tc>
                  <a:txBody>
                    <a:bodyPr/>
                    <a:lstStyle/>
                    <a:p>
                      <a:r>
                        <a:rPr lang="fr-FR" sz="1100" b="1" u="none" strike="noStrike" kern="1200" baseline="0"/>
                        <a:t>Création, continuités et ruptures </a:t>
                      </a:r>
                    </a:p>
                    <a:p>
                      <a:r>
                        <a:rPr lang="fr-FR" sz="1100" b="1" u="none" strike="noStrike" kern="1200" baseline="0"/>
                        <a:t>Histoire et violence</a:t>
                      </a:r>
                    </a:p>
                    <a:p>
                      <a:r>
                        <a:rPr lang="fr-FR" sz="1100" b="1" u="none" strike="noStrike" kern="1200" baseline="0"/>
                        <a:t>L’humain et ses limites 	</a:t>
                      </a:r>
                      <a:endParaRPr lang="fr-FR" sz="1100" b="1" i="0" u="none" strike="noStrike" kern="1200" baseline="0">
                        <a:solidFill>
                          <a:schemeClr val="dk1"/>
                        </a:solidFill>
                        <a:latin typeface="+mn-lt"/>
                        <a:ea typeface="+mn-ea"/>
                        <a:cs typeface="+mn-cs"/>
                      </a:endParaRPr>
                    </a:p>
                  </a:txBody>
                  <a:tcPr marL="57021" marR="57021" marT="28510" marB="2851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942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Quelques pistes pour lancer la réflexion</a:t>
            </a:r>
          </a:p>
        </p:txBody>
      </p:sp>
      <p:sp>
        <p:nvSpPr>
          <p:cNvPr id="3" name="Espace réservé du contenu 2"/>
          <p:cNvSpPr>
            <a:spLocks noGrp="1"/>
          </p:cNvSpPr>
          <p:nvPr>
            <p:ph idx="1"/>
          </p:nvPr>
        </p:nvSpPr>
        <p:spPr>
          <a:xfrm>
            <a:off x="4810259" y="649480"/>
            <a:ext cx="6555347" cy="5546047"/>
          </a:xfrm>
        </p:spPr>
        <p:txBody>
          <a:bodyPr anchor="ctr">
            <a:normAutofit/>
          </a:bodyPr>
          <a:lstStyle/>
          <a:p>
            <a:pPr marL="109728" indent="0">
              <a:buNone/>
            </a:pPr>
            <a:r>
              <a:rPr lang="fr-FR" sz="1400"/>
              <a:t> </a:t>
            </a:r>
          </a:p>
          <a:p>
            <a:pPr>
              <a:buFont typeface="Wingdings" panose="05000000000000000000" pitchFamily="2" charset="2"/>
              <a:buChar char="Ø"/>
            </a:pPr>
            <a:r>
              <a:rPr lang="fr-FR" sz="1400"/>
              <a:t>Approche par les textes  </a:t>
            </a:r>
          </a:p>
          <a:p>
            <a:pPr marL="109728" indent="0">
              <a:buNone/>
            </a:pPr>
            <a:r>
              <a:rPr lang="fr-FR" sz="1400"/>
              <a:t>    Déterminer des textes qui entrent en résonance  les uns avec les autres. </a:t>
            </a:r>
          </a:p>
          <a:p>
            <a:r>
              <a:rPr lang="fr-FR" sz="1400"/>
              <a:t>Par exemple;  un corpus tremplin commun</a:t>
            </a:r>
            <a:r>
              <a:rPr lang="fr-FR" sz="1400" i="1"/>
              <a:t> </a:t>
            </a:r>
            <a:r>
              <a:rPr lang="fr-FR" sz="1400"/>
              <a:t> : </a:t>
            </a:r>
            <a:r>
              <a:rPr lang="fr-FR" sz="1400" i="1"/>
              <a:t>L’Odyssée</a:t>
            </a:r>
            <a:r>
              <a:rPr lang="fr-FR" sz="1400"/>
              <a:t>, Platon </a:t>
            </a:r>
            <a:r>
              <a:rPr lang="fr-FR" sz="1400" i="1"/>
              <a:t>Phèdre</a:t>
            </a:r>
            <a:r>
              <a:rPr lang="fr-FR" sz="1400"/>
              <a:t>, Aristote </a:t>
            </a:r>
            <a:r>
              <a:rPr lang="fr-FR" sz="1400" i="1"/>
              <a:t>La Poétique</a:t>
            </a:r>
            <a:r>
              <a:rPr lang="fr-FR" sz="1400"/>
              <a:t>  </a:t>
            </a:r>
          </a:p>
          <a:p>
            <a:pPr marL="109728" indent="0">
              <a:buNone/>
            </a:pPr>
            <a:endParaRPr lang="fr-FR" sz="1400"/>
          </a:p>
          <a:p>
            <a:pPr>
              <a:buFont typeface="Wingdings" panose="05000000000000000000" pitchFamily="2" charset="2"/>
              <a:buChar char="Ø"/>
            </a:pPr>
            <a:r>
              <a:rPr lang="fr-FR" sz="1400"/>
              <a:t>Approche par une question  ou un axe problématique   </a:t>
            </a:r>
          </a:p>
          <a:p>
            <a:r>
              <a:rPr lang="fr-FR" sz="1400"/>
              <a:t>les pouvoirs de la parole poétique</a:t>
            </a:r>
          </a:p>
          <a:p>
            <a:r>
              <a:rPr lang="fr-FR" sz="1400"/>
              <a:t>consistance et inconsistance de la parole</a:t>
            </a:r>
          </a:p>
          <a:p>
            <a:r>
              <a:rPr lang="fr-FR" sz="1400"/>
              <a:t>Qui a droit à la parole  ? </a:t>
            </a:r>
          </a:p>
          <a:p>
            <a:pPr marL="109728" indent="0">
              <a:buNone/>
            </a:pPr>
            <a:endParaRPr lang="fr-FR" sz="1400"/>
          </a:p>
          <a:p>
            <a:pPr marL="109728" indent="0">
              <a:buNone/>
            </a:pPr>
            <a:r>
              <a:rPr lang="fr-FR" sz="1400"/>
              <a:t> </a:t>
            </a:r>
          </a:p>
          <a:p>
            <a:pPr>
              <a:buFont typeface="Wingdings" panose="05000000000000000000" pitchFamily="2" charset="2"/>
              <a:buChar char="Ø"/>
            </a:pPr>
            <a:r>
              <a:rPr lang="fr-FR" sz="1400"/>
              <a:t>Approche par une œuvre cinématographique, théâtrale, picturale…</a:t>
            </a:r>
          </a:p>
          <a:p>
            <a:pPr marL="109728" indent="0">
              <a:buNone/>
            </a:pPr>
            <a:r>
              <a:rPr lang="fr-FR" sz="1400"/>
              <a:t>   L'œuvre permet d'amorcer une réflexion commune étayée sur la lecture de textes choisis dans la  période de référence. </a:t>
            </a:r>
          </a:p>
          <a:p>
            <a:pPr>
              <a:buFont typeface="Wingdings" panose="05000000000000000000" pitchFamily="2" charset="2"/>
              <a:buChar char="Ø"/>
            </a:pPr>
            <a:endParaRPr lang="fr-FR" sz="1400"/>
          </a:p>
          <a:p>
            <a:pPr>
              <a:buFont typeface="Wingdings" panose="05000000000000000000" pitchFamily="2" charset="2"/>
              <a:buChar char="Ø"/>
            </a:pPr>
            <a:r>
              <a:rPr lang="fr-FR" sz="1400"/>
              <a:t> Approche par un fait de société, une figure, un lieu….</a:t>
            </a:r>
          </a:p>
          <a:p>
            <a:pPr marL="109728" indent="0">
              <a:buNone/>
            </a:pPr>
            <a:endParaRPr lang="fr-FR" sz="1400"/>
          </a:p>
        </p:txBody>
      </p:sp>
    </p:spTree>
    <p:extLst>
      <p:ext uri="{BB962C8B-B14F-4D97-AF65-F5344CB8AC3E}">
        <p14:creationId xmlns:p14="http://schemas.microsoft.com/office/powerpoint/2010/main" val="1169900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Une double démarche</a:t>
            </a:r>
          </a:p>
        </p:txBody>
      </p:sp>
      <p:sp>
        <p:nvSpPr>
          <p:cNvPr id="3" name="Espace réservé du contenu 2"/>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Ø"/>
            </a:pPr>
            <a:r>
              <a:rPr lang="fr-FR" sz="2000" b="1"/>
              <a:t>Une approche synchronique</a:t>
            </a:r>
          </a:p>
          <a:p>
            <a:pPr lvl="1">
              <a:buFont typeface="Arial" panose="020B0604020202020204" pitchFamily="34" charset="0"/>
              <a:buChar char="•"/>
            </a:pPr>
            <a:r>
              <a:rPr lang="fr-FR" sz="2000"/>
              <a:t>Un ancrage historique dans des « périodes de référence »</a:t>
            </a:r>
          </a:p>
          <a:p>
            <a:pPr marL="109728" indent="0">
              <a:buNone/>
            </a:pPr>
            <a:endParaRPr lang="fr-FR" sz="2000"/>
          </a:p>
          <a:p>
            <a:pPr>
              <a:buFont typeface="Wingdings" panose="05000000000000000000" pitchFamily="2" charset="2"/>
              <a:buChar char="Ø"/>
            </a:pPr>
            <a:r>
              <a:rPr lang="fr-FR" sz="2000" b="1"/>
              <a:t>Une orientation diachronique </a:t>
            </a:r>
          </a:p>
          <a:p>
            <a:pPr marL="109728" indent="0">
              <a:buNone/>
            </a:pPr>
            <a:r>
              <a:rPr lang="fr-FR" sz="2000"/>
              <a:t>Pour développer la conscience historique et mieux appréhender les questions contemporaines</a:t>
            </a:r>
          </a:p>
          <a:p>
            <a:pPr lvl="1">
              <a:buFont typeface="Arial" panose="020B0604020202020204" pitchFamily="34" charset="0"/>
              <a:buChar char="•"/>
            </a:pPr>
            <a:r>
              <a:rPr lang="fr-FR" sz="2000"/>
              <a:t>La diachronie pour prendre de la distance : des comparaisons avec des problématiques plus anciennes ou plus récentes</a:t>
            </a:r>
          </a:p>
          <a:p>
            <a:pPr lvl="1">
              <a:buFont typeface="Arial" panose="020B0604020202020204" pitchFamily="34" charset="0"/>
              <a:buChar char="•"/>
            </a:pPr>
            <a:r>
              <a:rPr lang="fr-FR" sz="2000"/>
              <a:t>Le contemporain, espace de réception des élèves comme « entrée » ou «  prolongement de la réflexion</a:t>
            </a:r>
          </a:p>
          <a:p>
            <a:pPr lvl="1">
              <a:buFont typeface="Arial" panose="020B0604020202020204" pitchFamily="34" charset="0"/>
              <a:buChar char="•"/>
            </a:pPr>
            <a:r>
              <a:rPr lang="fr-FR" sz="2000"/>
              <a:t>Le contemporain comme objet en deux sens :</a:t>
            </a:r>
          </a:p>
          <a:p>
            <a:pPr lvl="2">
              <a:buFont typeface="Courier New" panose="02070309020205020404" pitchFamily="49" charset="0"/>
              <a:buChar char="o"/>
            </a:pPr>
            <a:r>
              <a:rPr lang="fr-FR"/>
              <a:t>ce dont la compréhension est visée et qui fait de tout le reste un moyen ;</a:t>
            </a:r>
          </a:p>
          <a:p>
            <a:pPr lvl="2">
              <a:buFont typeface="Courier New" panose="02070309020205020404" pitchFamily="49" charset="0"/>
              <a:buChar char="o"/>
            </a:pPr>
            <a:r>
              <a:rPr lang="fr-FR"/>
              <a:t>une période de la réflexion, un </a:t>
            </a:r>
            <a:r>
              <a:rPr lang="fr-FR" i="1"/>
              <a:t>moment</a:t>
            </a:r>
            <a:r>
              <a:rPr lang="fr-FR"/>
              <a:t> par lui-même.</a:t>
            </a:r>
            <a:endParaRPr lang="fr-FR" dirty="0"/>
          </a:p>
          <a:p>
            <a:pPr marL="411480" lvl="1" indent="0">
              <a:buNone/>
            </a:pPr>
            <a:endParaRPr lang="fr-FR" sz="2000"/>
          </a:p>
          <a:p>
            <a:pPr lvl="1">
              <a:buFont typeface="Arial" panose="020B0604020202020204" pitchFamily="34" charset="0"/>
              <a:buChar char="•"/>
            </a:pPr>
            <a:endParaRPr lang="fr-FR" sz="2000"/>
          </a:p>
        </p:txBody>
      </p:sp>
    </p:spTree>
    <p:extLst>
      <p:ext uri="{BB962C8B-B14F-4D97-AF65-F5344CB8AC3E}">
        <p14:creationId xmlns:p14="http://schemas.microsoft.com/office/powerpoint/2010/main" val="70801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Des compétences </a:t>
            </a:r>
          </a:p>
        </p:txBody>
      </p:sp>
      <p:sp>
        <p:nvSpPr>
          <p:cNvPr id="3" name="Espace réservé du contenu 2"/>
          <p:cNvSpPr>
            <a:spLocks noGrp="1"/>
          </p:cNvSpPr>
          <p:nvPr>
            <p:ph idx="1"/>
          </p:nvPr>
        </p:nvSpPr>
        <p:spPr>
          <a:xfrm>
            <a:off x="4810259" y="649480"/>
            <a:ext cx="6555347" cy="5546047"/>
          </a:xfrm>
        </p:spPr>
        <p:txBody>
          <a:bodyPr anchor="ctr">
            <a:normAutofit/>
          </a:bodyPr>
          <a:lstStyle/>
          <a:p>
            <a:pPr marL="457200" indent="-457200"/>
            <a:r>
              <a:rPr lang="fr-FR" sz="2000"/>
              <a:t>Maîtriser l’expression écrite et orale</a:t>
            </a:r>
          </a:p>
          <a:p>
            <a:r>
              <a:rPr lang="fr-FR" sz="2000"/>
              <a:t>Lire, Interpréter</a:t>
            </a:r>
          </a:p>
          <a:p>
            <a:r>
              <a:rPr lang="fr-FR" sz="2000"/>
              <a:t> Contextualiser</a:t>
            </a:r>
          </a:p>
          <a:p>
            <a:r>
              <a:rPr lang="fr-FR" sz="2000"/>
              <a:t>Faire des liens, convoquer ses références </a:t>
            </a:r>
          </a:p>
          <a:p>
            <a:r>
              <a:rPr lang="fr-FR" sz="2000"/>
              <a:t>Analyser des problèmes et des objets complexes</a:t>
            </a:r>
          </a:p>
          <a:p>
            <a:r>
              <a:rPr lang="fr-FR" sz="2000"/>
              <a:t>Problématiser</a:t>
            </a:r>
          </a:p>
          <a:p>
            <a:r>
              <a:rPr lang="fr-FR" sz="2000"/>
              <a:t>Conceptualiser</a:t>
            </a:r>
          </a:p>
          <a:p>
            <a:r>
              <a:rPr lang="fr-FR" sz="2000"/>
              <a:t>Commenter</a:t>
            </a:r>
          </a:p>
          <a:p>
            <a:r>
              <a:rPr lang="fr-FR" sz="2000"/>
              <a:t>Argumenter, développer son jugement critique</a:t>
            </a:r>
          </a:p>
          <a:p>
            <a:endParaRPr lang="fr-FR" sz="2000"/>
          </a:p>
          <a:p>
            <a:endParaRPr lang="fr-FR" sz="2000"/>
          </a:p>
        </p:txBody>
      </p:sp>
    </p:spTree>
    <p:extLst>
      <p:ext uri="{BB962C8B-B14F-4D97-AF65-F5344CB8AC3E}">
        <p14:creationId xmlns:p14="http://schemas.microsoft.com/office/powerpoint/2010/main" val="2738186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L’évaluation /1 : les bulletins</a:t>
            </a:r>
          </a:p>
        </p:txBody>
      </p:sp>
      <p:sp>
        <p:nvSpPr>
          <p:cNvPr id="3" name="Espace réservé du contenu 2"/>
          <p:cNvSpPr>
            <a:spLocks noGrp="1"/>
          </p:cNvSpPr>
          <p:nvPr>
            <p:ph idx="1"/>
          </p:nvPr>
        </p:nvSpPr>
        <p:spPr>
          <a:xfrm>
            <a:off x="4810259" y="649480"/>
            <a:ext cx="6555347" cy="5546047"/>
          </a:xfrm>
        </p:spPr>
        <p:txBody>
          <a:bodyPr anchor="ctr">
            <a:normAutofit/>
          </a:bodyPr>
          <a:lstStyle/>
          <a:p>
            <a:pPr marL="109728" indent="0">
              <a:buNone/>
            </a:pPr>
            <a:endParaRPr lang="fr-FR" sz="2000" dirty="0"/>
          </a:p>
          <a:p>
            <a:pPr marL="109728" indent="0">
              <a:buNone/>
            </a:pPr>
            <a:endParaRPr lang="fr-FR" sz="2000" dirty="0"/>
          </a:p>
          <a:p>
            <a:pPr marL="109728" indent="0">
              <a:buNone/>
            </a:pPr>
            <a:r>
              <a:rPr lang="fr-FR" sz="2000" dirty="0"/>
              <a:t>Dans le cadre du </a:t>
            </a:r>
            <a:r>
              <a:rPr lang="fr-FR" sz="2000" b="1" dirty="0"/>
              <a:t>contrôle continu</a:t>
            </a:r>
            <a:r>
              <a:rPr lang="fr-FR" sz="2000" dirty="0"/>
              <a:t>, qui représente </a:t>
            </a:r>
            <a:r>
              <a:rPr lang="fr-FR" sz="2000" b="1" dirty="0"/>
              <a:t>40% de la note finale, </a:t>
            </a:r>
          </a:p>
          <a:p>
            <a:pPr marL="109728" indent="0">
              <a:buNone/>
            </a:pPr>
            <a:endParaRPr lang="fr-FR" sz="2000" dirty="0"/>
          </a:p>
          <a:p>
            <a:pPr marL="109728" indent="0">
              <a:buNone/>
            </a:pPr>
            <a:r>
              <a:rPr lang="fr-FR" sz="2000" dirty="0"/>
              <a:t>Il s’agit d’encourager et de valoriser la régularité du travail des élèves en Première et </a:t>
            </a:r>
            <a:r>
              <a:rPr lang="fr-FR" sz="2000"/>
              <a:t>en Terminale.</a:t>
            </a:r>
            <a:endParaRPr lang="fr-FR" sz="2000" dirty="0"/>
          </a:p>
          <a:p>
            <a:pPr marL="109728" indent="0">
              <a:buNone/>
            </a:pPr>
            <a:endParaRPr lang="fr-FR" sz="2000" dirty="0"/>
          </a:p>
          <a:p>
            <a:pPr marL="109728" indent="0">
              <a:buNone/>
            </a:pPr>
            <a:endParaRPr lang="fr-FR" sz="2000" dirty="0"/>
          </a:p>
          <a:p>
            <a:endParaRPr lang="fr-FR" sz="2000" dirty="0"/>
          </a:p>
          <a:p>
            <a:pPr marL="109728" indent="0">
              <a:buNone/>
            </a:pPr>
            <a:endParaRPr lang="fr-FR" sz="2000" dirty="0"/>
          </a:p>
        </p:txBody>
      </p:sp>
    </p:spTree>
    <p:extLst>
      <p:ext uri="{BB962C8B-B14F-4D97-AF65-F5344CB8AC3E}">
        <p14:creationId xmlns:p14="http://schemas.microsoft.com/office/powerpoint/2010/main" val="487731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3400" b="1">
                <a:solidFill>
                  <a:srgbClr val="FFFFFF"/>
                </a:solidFill>
              </a:rPr>
              <a:t>L’évaluation de l’enseignement de  spécialité HLP</a:t>
            </a:r>
            <a:br>
              <a:rPr lang="fr-FR" sz="3400" b="1">
                <a:solidFill>
                  <a:srgbClr val="FFFFFF"/>
                </a:solidFill>
              </a:rPr>
            </a:br>
            <a:r>
              <a:rPr lang="fr-FR" sz="3400" b="1">
                <a:solidFill>
                  <a:srgbClr val="FFFFFF"/>
                </a:solidFill>
              </a:rPr>
              <a:t>(pour les élèves qui ne le suivent qu’en première) 1/2</a:t>
            </a:r>
          </a:p>
        </p:txBody>
      </p:sp>
      <p:sp>
        <p:nvSpPr>
          <p:cNvPr id="3" name="Espace réservé du contenu 2"/>
          <p:cNvSpPr>
            <a:spLocks noGrp="1"/>
          </p:cNvSpPr>
          <p:nvPr>
            <p:ph idx="1"/>
          </p:nvPr>
        </p:nvSpPr>
        <p:spPr>
          <a:xfrm>
            <a:off x="4810259" y="649480"/>
            <a:ext cx="6555347" cy="5546047"/>
          </a:xfrm>
        </p:spPr>
        <p:txBody>
          <a:bodyPr anchor="ctr">
            <a:normAutofit/>
          </a:bodyPr>
          <a:lstStyle/>
          <a:p>
            <a:pPr marL="109728" indent="0">
              <a:buNone/>
            </a:pPr>
            <a:r>
              <a:rPr lang="fr-FR" sz="2000" dirty="0"/>
              <a:t>Dans le cadre du contrôle continu :</a:t>
            </a:r>
          </a:p>
          <a:p>
            <a:pPr marL="411480" lvl="1" indent="0">
              <a:buNone/>
            </a:pPr>
            <a:endParaRPr lang="fr-FR" sz="2000" dirty="0"/>
          </a:p>
          <a:p>
            <a:r>
              <a:rPr lang="fr-FR" sz="2000" dirty="0"/>
              <a:t>Notes obtenues au cours de l’année (bulletins de première), affectées d’un coefficient 8.</a:t>
            </a:r>
          </a:p>
          <a:p>
            <a:endParaRPr lang="fr-FR" sz="2000" dirty="0"/>
          </a:p>
          <a:p>
            <a:pPr marL="109728" indent="0">
              <a:buNone/>
            </a:pPr>
            <a:r>
              <a:rPr lang="fr-FR" sz="2000" b="1" dirty="0"/>
              <a:t>N.B. </a:t>
            </a:r>
            <a:r>
              <a:rPr lang="fr-FR" sz="2000" dirty="0"/>
              <a:t>Le contrôle continu compte pour 40 % de la note finale.</a:t>
            </a:r>
          </a:p>
        </p:txBody>
      </p:sp>
    </p:spTree>
    <p:extLst>
      <p:ext uri="{BB962C8B-B14F-4D97-AF65-F5344CB8AC3E}">
        <p14:creationId xmlns:p14="http://schemas.microsoft.com/office/powerpoint/2010/main" val="3548823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vert="horz" anchor="b">
            <a:normAutofit/>
          </a:bodyPr>
          <a:lstStyle/>
          <a:p>
            <a:pPr algn="r"/>
            <a:r>
              <a:rPr lang="fr-FR" sz="3400" b="1">
                <a:solidFill>
                  <a:srgbClr val="FFFFFF"/>
                </a:solidFill>
              </a:rPr>
              <a:t>L’évaluation de l’enseignement de spécialité HLP </a:t>
            </a:r>
            <a:br>
              <a:rPr lang="fr-FR" sz="3400" b="1">
                <a:solidFill>
                  <a:srgbClr val="FFFFFF"/>
                </a:solidFill>
              </a:rPr>
            </a:br>
            <a:r>
              <a:rPr lang="fr-FR" sz="3400" b="1">
                <a:solidFill>
                  <a:srgbClr val="FFFFFF"/>
                </a:solidFill>
              </a:rPr>
              <a:t>(pour les élèves qui le poursuivent en terminale) 2/2</a:t>
            </a:r>
          </a:p>
        </p:txBody>
      </p:sp>
      <p:sp>
        <p:nvSpPr>
          <p:cNvPr id="3" name="Espace réservé du contenu 2"/>
          <p:cNvSpPr>
            <a:spLocks noGrp="1"/>
          </p:cNvSpPr>
          <p:nvPr>
            <p:ph idx="1"/>
          </p:nvPr>
        </p:nvSpPr>
        <p:spPr>
          <a:xfrm>
            <a:off x="4810259" y="649480"/>
            <a:ext cx="6555347" cy="5546047"/>
          </a:xfrm>
        </p:spPr>
        <p:txBody>
          <a:bodyPr anchor="ctr">
            <a:normAutofit/>
          </a:bodyPr>
          <a:lstStyle/>
          <a:p>
            <a:pPr marL="109728" indent="0">
              <a:buNone/>
            </a:pPr>
            <a:r>
              <a:rPr lang="fr-FR" sz="1700" b="1"/>
              <a:t> </a:t>
            </a:r>
          </a:p>
          <a:p>
            <a:pPr marL="109728" indent="0">
              <a:buNone/>
            </a:pPr>
            <a:r>
              <a:rPr lang="fr-FR" sz="1700"/>
              <a:t>Dans le cadre des épreuves terminales :</a:t>
            </a:r>
          </a:p>
          <a:p>
            <a:pPr marL="109728" indent="0">
              <a:buNone/>
            </a:pPr>
            <a:endParaRPr lang="fr-FR" sz="1700"/>
          </a:p>
          <a:p>
            <a:pPr>
              <a:buFont typeface="Wingdings" panose="05000000000000000000" pitchFamily="2" charset="2"/>
              <a:buChar char="Ø"/>
            </a:pPr>
            <a:r>
              <a:rPr lang="fr-FR" sz="1700"/>
              <a:t>Une épreuve écrite en deux parties français et philo (mars)</a:t>
            </a:r>
          </a:p>
          <a:p>
            <a:pPr marL="0" indent="0">
              <a:buNone/>
            </a:pPr>
            <a:r>
              <a:rPr lang="fr-FR" sz="1700"/>
              <a:t> </a:t>
            </a:r>
            <a:r>
              <a:rPr lang="fr-FR" sz="1700" b="1"/>
              <a:t>La note compte coefficient 16 </a:t>
            </a:r>
          </a:p>
          <a:p>
            <a:pPr marL="0" indent="0">
              <a:buNone/>
            </a:pPr>
            <a:endParaRPr lang="fr-FR" sz="1700" b="1"/>
          </a:p>
          <a:p>
            <a:pPr marL="0" indent="0">
              <a:buNone/>
            </a:pPr>
            <a:r>
              <a:rPr lang="fr-FR" sz="1700"/>
              <a:t>Et, éventuellement :</a:t>
            </a:r>
            <a:endParaRPr lang="fr-FR" sz="1700" b="1"/>
          </a:p>
          <a:p>
            <a:pPr marL="0" indent="0">
              <a:buNone/>
            </a:pPr>
            <a:endParaRPr lang="fr-FR" sz="1700" b="1"/>
          </a:p>
          <a:p>
            <a:pPr>
              <a:buFont typeface="Wingdings" panose="05000000000000000000" pitchFamily="2" charset="2"/>
              <a:buChar char="Ø"/>
            </a:pPr>
            <a:r>
              <a:rPr lang="fr-FR" sz="1700"/>
              <a:t> Le grand oral (20 minutes) (juin) :</a:t>
            </a:r>
          </a:p>
          <a:p>
            <a:pPr marL="0" indent="0">
              <a:buNone/>
            </a:pPr>
            <a:r>
              <a:rPr lang="fr-FR" sz="1700"/>
              <a:t>Présentation d’un projet choisi dès la classe de première et adossé </a:t>
            </a:r>
            <a:r>
              <a:rPr lang="fr-FR" sz="1700" b="1"/>
              <a:t>à</a:t>
            </a:r>
            <a:r>
              <a:rPr lang="fr-FR" sz="1700"/>
              <a:t> </a:t>
            </a:r>
            <a:r>
              <a:rPr lang="fr-FR" sz="1700" b="1"/>
              <a:t>un ou aux deux </a:t>
            </a:r>
            <a:r>
              <a:rPr lang="fr-FR" sz="1700"/>
              <a:t>enseignements de spécialité conservés</a:t>
            </a:r>
          </a:p>
          <a:p>
            <a:pPr marL="0" indent="0">
              <a:buNone/>
            </a:pPr>
            <a:r>
              <a:rPr lang="fr-FR" sz="1700" b="1"/>
              <a:t>La note compte coefficient 10</a:t>
            </a:r>
            <a:endParaRPr lang="fr-FR" sz="1700"/>
          </a:p>
          <a:p>
            <a:pPr marL="0" indent="0">
              <a:buNone/>
            </a:pPr>
            <a:endParaRPr lang="fr-FR" sz="1700"/>
          </a:p>
          <a:p>
            <a:pPr marL="0" indent="0">
              <a:buNone/>
            </a:pPr>
            <a:endParaRPr lang="fr-FR" sz="1700"/>
          </a:p>
          <a:p>
            <a:pPr marL="109728" indent="0">
              <a:buNone/>
            </a:pPr>
            <a:r>
              <a:rPr lang="fr-FR" sz="1700"/>
              <a:t> </a:t>
            </a:r>
          </a:p>
          <a:p>
            <a:pPr marL="109728" indent="0">
              <a:buNone/>
            </a:pPr>
            <a:endParaRPr lang="fr-FR" sz="1700"/>
          </a:p>
        </p:txBody>
      </p:sp>
    </p:spTree>
    <p:extLst>
      <p:ext uri="{BB962C8B-B14F-4D97-AF65-F5344CB8AC3E}">
        <p14:creationId xmlns:p14="http://schemas.microsoft.com/office/powerpoint/2010/main" val="3519901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476672"/>
            <a:ext cx="9144000" cy="2448272"/>
          </a:xfrm>
          <a:ln>
            <a:solidFill>
              <a:schemeClr val="tx2"/>
            </a:solidFill>
          </a:ln>
        </p:spPr>
        <p:txBody>
          <a:bodyPr>
            <a:normAutofit fontScale="90000"/>
          </a:bodyPr>
          <a:lstStyle/>
          <a:p>
            <a:r>
              <a:rPr lang="fr-FR" dirty="0"/>
              <a:t>	</a:t>
            </a:r>
            <a:br>
              <a:rPr lang="fr-FR" dirty="0"/>
            </a:br>
            <a:r>
              <a:rPr lang="fr-FR" sz="1800" b="1" dirty="0"/>
              <a:t>Épreuve commune, contrôle continu, pour l’’enseignement </a:t>
            </a:r>
            <a:br>
              <a:rPr lang="fr-FR" sz="1800" b="1" dirty="0"/>
            </a:br>
            <a:r>
              <a:rPr lang="fr-FR" sz="1800" b="1" dirty="0"/>
              <a:t>de spécialité suivi seulement en première </a:t>
            </a:r>
            <a:br>
              <a:rPr lang="fr-FR" sz="1800" b="1" dirty="0"/>
            </a:br>
            <a:r>
              <a:rPr lang="fr-FR" sz="2000" b="1" dirty="0"/>
              <a:t>___________________________________________________________________</a:t>
            </a:r>
            <a:r>
              <a:rPr lang="fr-FR" sz="2200" b="1" u="sng" dirty="0">
                <a:solidFill>
                  <a:schemeClr val="accent3"/>
                </a:solidFill>
              </a:rPr>
              <a:t>Un texte commun relatif à l'un des thèmes au programme de première</a:t>
            </a:r>
            <a:r>
              <a:rPr lang="fr-FR" sz="2000" b="1" dirty="0">
                <a:solidFill>
                  <a:schemeClr val="accent3"/>
                </a:solidFill>
              </a:rPr>
              <a:t/>
            </a:r>
            <a:br>
              <a:rPr lang="fr-FR" sz="2000" b="1" dirty="0">
                <a:solidFill>
                  <a:schemeClr val="accent3"/>
                </a:solidFill>
              </a:rPr>
            </a:br>
            <a:r>
              <a:rPr lang="fr-FR" sz="2200" b="1" u="sng" dirty="0"/>
              <a:t>Deux questions</a:t>
            </a:r>
            <a:br>
              <a:rPr lang="fr-FR" sz="2200" b="1" u="sng" dirty="0"/>
            </a:br>
            <a:r>
              <a:rPr lang="fr-FR" sz="2000" dirty="0">
                <a:solidFill>
                  <a:schemeClr val="accent3"/>
                </a:solidFill>
              </a:rPr>
              <a:t>Le texte support peut être un texte philosophique, un texte littéraire, un texte relevant de la littérature d’idées.</a:t>
            </a:r>
            <a:br>
              <a:rPr lang="fr-FR" sz="2000" dirty="0">
                <a:solidFill>
                  <a:schemeClr val="accent3"/>
                </a:solidFill>
              </a:rPr>
            </a:br>
            <a:r>
              <a:rPr lang="fr-FR" sz="1800" dirty="0"/>
              <a:t/>
            </a:r>
            <a:br>
              <a:rPr lang="fr-FR" sz="1800" dirty="0"/>
            </a:br>
            <a:r>
              <a:rPr lang="fr-FR" sz="2000" dirty="0">
                <a:solidFill>
                  <a:schemeClr val="accent3"/>
                </a:solidFill>
              </a:rPr>
              <a:t/>
            </a:r>
            <a:br>
              <a:rPr lang="fr-FR" sz="2000" dirty="0">
                <a:solidFill>
                  <a:schemeClr val="accent3"/>
                </a:solidFill>
              </a:rPr>
            </a:br>
            <a:r>
              <a:rPr lang="fr-FR" sz="2000" dirty="0"/>
              <a:t/>
            </a:r>
            <a:br>
              <a:rPr lang="fr-FR" sz="2000" dirty="0"/>
            </a:br>
            <a:endParaRPr lang="fr-FR" sz="2200" b="1" dirty="0"/>
          </a:p>
        </p:txBody>
      </p:sp>
      <p:sp>
        <p:nvSpPr>
          <p:cNvPr id="4" name="Espace réservé du texte 3"/>
          <p:cNvSpPr>
            <a:spLocks noGrp="1"/>
          </p:cNvSpPr>
          <p:nvPr>
            <p:ph type="body" idx="1"/>
          </p:nvPr>
        </p:nvSpPr>
        <p:spPr>
          <a:xfrm>
            <a:off x="1524000" y="2996952"/>
            <a:ext cx="4422648" cy="720080"/>
          </a:xfrm>
        </p:spPr>
        <p:txBody>
          <a:bodyPr/>
          <a:lstStyle/>
          <a:p>
            <a:pPr algn="ctr"/>
            <a:r>
              <a:rPr lang="fr-FR" sz="1600" dirty="0"/>
              <a:t>Approche littéraire ou philosophique</a:t>
            </a:r>
          </a:p>
          <a:p>
            <a:pPr algn="ctr"/>
            <a:r>
              <a:rPr lang="fr-FR" sz="1600" b="0" dirty="0"/>
              <a:t>selon ce qu’indique le sujet</a:t>
            </a:r>
          </a:p>
        </p:txBody>
      </p:sp>
      <p:sp>
        <p:nvSpPr>
          <p:cNvPr id="6" name="Espace réservé du texte 5"/>
          <p:cNvSpPr>
            <a:spLocks noGrp="1"/>
          </p:cNvSpPr>
          <p:nvPr>
            <p:ph type="body" sz="half" idx="3"/>
          </p:nvPr>
        </p:nvSpPr>
        <p:spPr>
          <a:xfrm>
            <a:off x="6245226" y="2996952"/>
            <a:ext cx="4422775" cy="720080"/>
          </a:xfrm>
        </p:spPr>
        <p:txBody>
          <a:bodyPr/>
          <a:lstStyle/>
          <a:p>
            <a:pPr algn="ctr"/>
            <a:r>
              <a:rPr lang="fr-FR" sz="1600" dirty="0"/>
              <a:t>Approche philosophique ou littéraire</a:t>
            </a:r>
          </a:p>
          <a:p>
            <a:pPr algn="ctr"/>
            <a:r>
              <a:rPr lang="fr-FR" sz="1600" b="0" dirty="0"/>
              <a:t>selon ce qu’indique le sujet</a:t>
            </a:r>
          </a:p>
        </p:txBody>
      </p:sp>
      <p:sp>
        <p:nvSpPr>
          <p:cNvPr id="5" name="Espace réservé du contenu 4"/>
          <p:cNvSpPr>
            <a:spLocks noGrp="1"/>
          </p:cNvSpPr>
          <p:nvPr>
            <p:ph sz="quarter" idx="2"/>
          </p:nvPr>
        </p:nvSpPr>
        <p:spPr>
          <a:xfrm>
            <a:off x="1524000" y="3717032"/>
            <a:ext cx="4422648" cy="3140969"/>
          </a:xfrm>
          <a:ln>
            <a:solidFill>
              <a:schemeClr val="accent1"/>
            </a:solidFill>
          </a:ln>
        </p:spPr>
        <p:txBody>
          <a:bodyPr>
            <a:normAutofit fontScale="77500" lnSpcReduction="20000"/>
          </a:bodyPr>
          <a:lstStyle/>
          <a:p>
            <a:endParaRPr lang="fr-FR" dirty="0"/>
          </a:p>
          <a:p>
            <a:pPr marL="109728" indent="0">
              <a:buNone/>
            </a:pPr>
            <a:r>
              <a:rPr lang="fr-FR" b="1" u="sng" dirty="0"/>
              <a:t>Une question d'interprétation</a:t>
            </a:r>
            <a:r>
              <a:rPr lang="fr-FR" b="1" dirty="0"/>
              <a:t> qui appelle un travail portant sur la compréhension et l'analyse d'un enjeu majeur du texte. </a:t>
            </a:r>
          </a:p>
          <a:p>
            <a:pPr marL="109728" indent="0">
              <a:buNone/>
            </a:pPr>
            <a:endParaRPr lang="fr-FR" b="1" dirty="0"/>
          </a:p>
          <a:p>
            <a:pPr marL="109728" indent="0">
              <a:buNone/>
            </a:pPr>
            <a:endParaRPr lang="fr-FR" b="1" dirty="0"/>
          </a:p>
          <a:p>
            <a:pPr marL="109728" indent="0">
              <a:buNone/>
            </a:pPr>
            <a:r>
              <a:rPr lang="fr-FR" b="1" dirty="0"/>
              <a:t>/10 points</a:t>
            </a:r>
          </a:p>
          <a:p>
            <a:pPr marL="109728" indent="0">
              <a:buNone/>
            </a:pPr>
            <a:r>
              <a:rPr lang="fr-FR" b="1" dirty="0"/>
              <a:t>1 heure</a:t>
            </a:r>
          </a:p>
          <a:p>
            <a:pPr marL="109728" indent="0">
              <a:buNone/>
            </a:pPr>
            <a:endParaRPr lang="fr-FR" dirty="0"/>
          </a:p>
        </p:txBody>
      </p:sp>
      <p:sp>
        <p:nvSpPr>
          <p:cNvPr id="7" name="Espace réservé du contenu 6"/>
          <p:cNvSpPr>
            <a:spLocks noGrp="1"/>
          </p:cNvSpPr>
          <p:nvPr>
            <p:ph sz="quarter" idx="4"/>
          </p:nvPr>
        </p:nvSpPr>
        <p:spPr>
          <a:xfrm>
            <a:off x="6242304" y="3717033"/>
            <a:ext cx="4425696" cy="3140967"/>
          </a:xfrm>
          <a:ln>
            <a:solidFill>
              <a:schemeClr val="accent1"/>
            </a:solidFill>
          </a:ln>
        </p:spPr>
        <p:txBody>
          <a:bodyPr>
            <a:normAutofit fontScale="85000" lnSpcReduction="20000"/>
          </a:bodyPr>
          <a:lstStyle/>
          <a:p>
            <a:pPr marL="109728" indent="0">
              <a:buNone/>
            </a:pPr>
            <a:endParaRPr lang="fr-FR" dirty="0"/>
          </a:p>
          <a:p>
            <a:pPr marL="109728" indent="0">
              <a:buNone/>
            </a:pPr>
            <a:r>
              <a:rPr lang="fr-FR" b="1" u="sng" dirty="0"/>
              <a:t>Une question de réflexion </a:t>
            </a:r>
            <a:r>
              <a:rPr lang="fr-FR" b="1" dirty="0"/>
              <a:t>à partir du texte conduit le candidat à rédiger une réponse  étayée à une question soulevée par le texte.</a:t>
            </a:r>
          </a:p>
          <a:p>
            <a:pPr marL="109728" indent="0">
              <a:buNone/>
            </a:pPr>
            <a:endParaRPr lang="fr-FR" dirty="0"/>
          </a:p>
          <a:p>
            <a:pPr marL="109728" indent="0">
              <a:buNone/>
            </a:pPr>
            <a:r>
              <a:rPr lang="fr-FR" b="1" dirty="0"/>
              <a:t>/ 10 points</a:t>
            </a:r>
          </a:p>
          <a:p>
            <a:pPr marL="109728" indent="0">
              <a:buNone/>
            </a:pPr>
            <a:r>
              <a:rPr lang="fr-FR" b="1" dirty="0"/>
              <a:t>1 heure</a:t>
            </a:r>
          </a:p>
        </p:txBody>
      </p:sp>
    </p:spTree>
    <p:extLst>
      <p:ext uri="{BB962C8B-B14F-4D97-AF65-F5344CB8AC3E}">
        <p14:creationId xmlns:p14="http://schemas.microsoft.com/office/powerpoint/2010/main" val="57548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18F8CB0-3C8B-43C9-8B3E-D507185954C0}"/>
              </a:ext>
            </a:extLst>
          </p:cNvPr>
          <p:cNvSpPr>
            <a:spLocks noGrp="1"/>
          </p:cNvSpPr>
          <p:nvPr>
            <p:ph type="title"/>
          </p:nvPr>
        </p:nvSpPr>
        <p:spPr>
          <a:xfrm>
            <a:off x="466722" y="586855"/>
            <a:ext cx="3201366" cy="3387497"/>
          </a:xfrm>
        </p:spPr>
        <p:txBody>
          <a:bodyPr anchor="b">
            <a:normAutofit/>
          </a:bodyPr>
          <a:lstStyle/>
          <a:p>
            <a:pPr algn="r"/>
            <a:r>
              <a:rPr lang="fr-FR" sz="4000">
                <a:solidFill>
                  <a:srgbClr val="FFFFFF"/>
                </a:solidFill>
              </a:rPr>
              <a:t>Quels débouchés ?</a:t>
            </a:r>
          </a:p>
        </p:txBody>
      </p:sp>
      <p:sp>
        <p:nvSpPr>
          <p:cNvPr id="3" name="Espace réservé du contenu 2">
            <a:extLst>
              <a:ext uri="{FF2B5EF4-FFF2-40B4-BE49-F238E27FC236}">
                <a16:creationId xmlns:a16="http://schemas.microsoft.com/office/drawing/2014/main" id="{CD11C860-680E-4ECB-8B02-DFB376D73DDE}"/>
              </a:ext>
            </a:extLst>
          </p:cNvPr>
          <p:cNvSpPr>
            <a:spLocks noGrp="1"/>
          </p:cNvSpPr>
          <p:nvPr>
            <p:ph idx="1"/>
          </p:nvPr>
        </p:nvSpPr>
        <p:spPr>
          <a:xfrm>
            <a:off x="4810259" y="649480"/>
            <a:ext cx="6555347" cy="5546047"/>
          </a:xfrm>
        </p:spPr>
        <p:txBody>
          <a:bodyPr anchor="ctr">
            <a:normAutofit/>
          </a:bodyPr>
          <a:lstStyle/>
          <a:p>
            <a:r>
              <a:rPr lang="fr-FR" sz="2000" dirty="0"/>
              <a:t>Les métiers littéraires : éditeur, libraire, enseignant, rédacteur, bibliothécaire, linguiste </a:t>
            </a:r>
            <a:r>
              <a:rPr lang="fr-FR" sz="2000"/>
              <a:t>et traducteur</a:t>
            </a:r>
            <a:endParaRPr lang="fr-FR" sz="2000" dirty="0"/>
          </a:p>
          <a:p>
            <a:r>
              <a:rPr lang="fr-FR" sz="2000" dirty="0"/>
              <a:t>Les métiers du droit : juriste, avocat, notaire, administrateur de l’Assemblée Nationale, magistrat</a:t>
            </a:r>
          </a:p>
          <a:p>
            <a:r>
              <a:rPr lang="fr-FR" sz="2000" dirty="0"/>
              <a:t>Les métiers artistiques  : commissaire-priseur, designer d’objet, réalisateur</a:t>
            </a:r>
          </a:p>
          <a:p>
            <a:r>
              <a:rPr lang="fr-FR" sz="2000" dirty="0"/>
              <a:t>Les métiers de la communication : chargé de communication, journaliste, responsable de relations sociales, publicitaire, chargé de projet événementiel</a:t>
            </a:r>
          </a:p>
          <a:p>
            <a:r>
              <a:rPr lang="fr-FR" sz="2000" dirty="0"/>
              <a:t>Les métiers liés à l’autre : éducateur spécialisé, psychanalyste, infirmier, assistant social, orthophoniste</a:t>
            </a:r>
          </a:p>
          <a:p>
            <a:r>
              <a:rPr lang="fr-FR" sz="2000" dirty="0"/>
              <a:t>Les métiers liés à la conservation du patrimoine : conservateur, archiviste, restaurateur d’art</a:t>
            </a:r>
          </a:p>
          <a:p>
            <a:endParaRPr lang="fr-FR" sz="2000" dirty="0"/>
          </a:p>
        </p:txBody>
      </p:sp>
    </p:spTree>
    <p:extLst>
      <p:ext uri="{BB962C8B-B14F-4D97-AF65-F5344CB8AC3E}">
        <p14:creationId xmlns:p14="http://schemas.microsoft.com/office/powerpoint/2010/main" val="10835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lum/>
            <a:alphaModFix/>
          </a:blip>
          <a:srcRect/>
          <a:stretch>
            <a:fillRect/>
          </a:stretch>
        </p:blipFill>
        <p:spPr>
          <a:xfrm>
            <a:off x="7616" y="17416"/>
            <a:ext cx="12190382" cy="6856899"/>
          </a:xfrm>
          <a:prstGeom prst="rect">
            <a:avLst/>
          </a:prstGeom>
          <a:noFill/>
          <a:ln>
            <a:noFill/>
          </a:ln>
        </p:spPr>
      </p:pic>
      <p:sp>
        <p:nvSpPr>
          <p:cNvPr id="3" name="Titre 2"/>
          <p:cNvSpPr txBox="1">
            <a:spLocks noGrp="1"/>
          </p:cNvSpPr>
          <p:nvPr>
            <p:ph type="title" idx="4294967295"/>
          </p:nvPr>
        </p:nvSpPr>
        <p:spPr>
          <a:xfrm>
            <a:off x="436563" y="1131888"/>
            <a:ext cx="11755437" cy="1933575"/>
          </a:xfrm>
        </p:spPr>
        <p:txBody>
          <a:bodyPr vert="horz"/>
          <a:lstStyle/>
          <a:p>
            <a:pPr lvl="0" rtl="0"/>
            <a:r>
              <a:rPr lang="fr-FR">
                <a:solidFill>
                  <a:srgbClr val="333333"/>
                </a:solidFill>
              </a:rPr>
              <a:t>Spécialité Physique Chimie</a:t>
            </a:r>
          </a:p>
        </p:txBody>
      </p:sp>
      <p:sp>
        <p:nvSpPr>
          <p:cNvPr id="4" name="Espace réservé du texte 3"/>
          <p:cNvSpPr txBox="1">
            <a:spLocks noGrp="1"/>
          </p:cNvSpPr>
          <p:nvPr>
            <p:ph type="body" idx="4294967295"/>
          </p:nvPr>
        </p:nvSpPr>
        <p:spPr>
          <a:xfrm>
            <a:off x="7578725" y="87313"/>
            <a:ext cx="4613275" cy="660400"/>
          </a:xfrm>
        </p:spPr>
        <p:txBody>
          <a:bodyPr vert="horz"/>
          <a:lstStyle/>
          <a:p>
            <a:pPr lvl="0" rtl="0"/>
            <a:r>
              <a:rPr lang="fr-FR" sz="2419" i="1">
                <a:solidFill>
                  <a:srgbClr val="333333"/>
                </a:solidFill>
              </a:rPr>
              <a:t>Présentation : M. Richard</a:t>
            </a:r>
          </a:p>
        </p:txBody>
      </p:sp>
      <p:sp>
        <p:nvSpPr>
          <p:cNvPr id="5" name="Sous-titre 4"/>
          <p:cNvSpPr txBox="1">
            <a:spLocks noGrp="1"/>
          </p:cNvSpPr>
          <p:nvPr>
            <p:ph type="subTitle" idx="4294967295"/>
          </p:nvPr>
        </p:nvSpPr>
        <p:spPr>
          <a:xfrm>
            <a:off x="6532563" y="2613025"/>
            <a:ext cx="5659437" cy="609600"/>
          </a:xfrm>
        </p:spPr>
        <p:txBody>
          <a:bodyPr vert="horz" anchor="ctr"/>
          <a:lstStyle/>
          <a:p>
            <a:pPr lvl="0" algn="ctr" rtl="0"/>
            <a:r>
              <a:rPr lang="fr-FR" sz="2903" b="1">
                <a:solidFill>
                  <a:srgbClr val="333333"/>
                </a:solidFill>
                <a:latin typeface="DejaVu Sans Light" pitchFamily="34"/>
              </a:rPr>
              <a:t>en 1</a:t>
            </a:r>
            <a:r>
              <a:rPr lang="fr-FR" sz="2903" b="1" baseline="33000">
                <a:solidFill>
                  <a:srgbClr val="333333"/>
                </a:solidFill>
                <a:latin typeface="DejaVu Sans Light" pitchFamily="34"/>
              </a:rPr>
              <a:t>ère</a:t>
            </a:r>
            <a:r>
              <a:rPr lang="fr-FR" sz="2903" b="1">
                <a:solidFill>
                  <a:srgbClr val="333333"/>
                </a:solidFill>
                <a:latin typeface="DejaVu Sans Light" pitchFamily="34"/>
              </a:rPr>
              <a:t> et T</a:t>
            </a:r>
            <a:r>
              <a:rPr lang="fr-FR" sz="2903" b="1" baseline="33000">
                <a:solidFill>
                  <a:srgbClr val="333333"/>
                </a:solidFill>
                <a:latin typeface="DejaVu Sans Light" pitchFamily="34"/>
              </a:rPr>
              <a:t>ale</a:t>
            </a:r>
            <a:r>
              <a:rPr lang="fr-FR" sz="2903" b="1">
                <a:solidFill>
                  <a:srgbClr val="333333"/>
                </a:solidFill>
                <a:latin typeface="DejaVu Sans Light" pitchFamily="34"/>
              </a:rPr>
              <a:t> Générale</a:t>
            </a:r>
          </a:p>
        </p:txBody>
      </p:sp>
    </p:spTree>
    <p:extLst>
      <p:ext uri="{BB962C8B-B14F-4D97-AF65-F5344CB8AC3E}">
        <p14:creationId xmlns:p14="http://schemas.microsoft.com/office/powerpoint/2010/main" val="1920571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8CECE1-8B98-4300-8EA4-64724E41FEFA}"/>
              </a:ext>
            </a:extLst>
          </p:cNvPr>
          <p:cNvSpPr>
            <a:spLocks noGrp="1"/>
          </p:cNvSpPr>
          <p:nvPr>
            <p:ph type="ctrTitle"/>
          </p:nvPr>
        </p:nvSpPr>
        <p:spPr>
          <a:xfrm>
            <a:off x="1243675" y="645182"/>
            <a:ext cx="7766936" cy="1646302"/>
          </a:xfrm>
          <a:pattFill prst="pct70">
            <a:fgClr>
              <a:schemeClr val="accent1"/>
            </a:fgClr>
            <a:bgClr>
              <a:schemeClr val="bg1"/>
            </a:bgClr>
          </a:pattFill>
        </p:spPr>
        <p:txBody>
          <a:bodyPr>
            <a:normAutofit fontScale="90000"/>
          </a:bodyPr>
          <a:lstStyle/>
          <a:p>
            <a:pPr algn="ctr"/>
            <a:r>
              <a:rPr lang="fr-FR" i="1" dirty="0">
                <a:solidFill>
                  <a:schemeClr val="tx1"/>
                </a:solidFill>
                <a:latin typeface="Times New Roman" panose="02020603050405020304" pitchFamily="18" charset="0"/>
                <a:cs typeface="Times New Roman" panose="02020603050405020304" pitchFamily="18" charset="0"/>
              </a:rPr>
              <a:t>Présentation de la Spécialité Mathématiques</a:t>
            </a:r>
          </a:p>
        </p:txBody>
      </p:sp>
      <p:pic>
        <p:nvPicPr>
          <p:cNvPr id="7" name="Image 6" descr="Une image contenant texte, tableau noir&#10;&#10;Description générée automatiquement">
            <a:extLst>
              <a:ext uri="{FF2B5EF4-FFF2-40B4-BE49-F238E27FC236}">
                <a16:creationId xmlns:a16="http://schemas.microsoft.com/office/drawing/2014/main" id="{FECCB629-5AB9-4A1F-BF50-D56119438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674" y="2565642"/>
            <a:ext cx="7835069" cy="3730985"/>
          </a:xfrm>
          <a:prstGeom prst="rect">
            <a:avLst/>
          </a:prstGeom>
        </p:spPr>
      </p:pic>
    </p:spTree>
    <p:extLst>
      <p:ext uri="{BB962C8B-B14F-4D97-AF65-F5344CB8AC3E}">
        <p14:creationId xmlns:p14="http://schemas.microsoft.com/office/powerpoint/2010/main" val="1697932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sp>
        <p:nvSpPr>
          <p:cNvPr id="3" name="Titre 2"/>
          <p:cNvSpPr txBox="1">
            <a:spLocks noGrp="1"/>
          </p:cNvSpPr>
          <p:nvPr>
            <p:ph type="title" idx="4294967295"/>
          </p:nvPr>
        </p:nvSpPr>
        <p:spPr>
          <a:xfrm>
            <a:off x="0" y="365125"/>
            <a:ext cx="10515600" cy="1325563"/>
          </a:xfrm>
        </p:spPr>
        <p:txBody>
          <a:bodyPr vert="horz"/>
          <a:lstStyle/>
          <a:p>
            <a:pPr lvl="0" rtl="0"/>
            <a:r>
              <a:rPr lang="fr-FR">
                <a:solidFill>
                  <a:srgbClr val="666666"/>
                </a:solidFill>
                <a:latin typeface="Dyuthi" pitchFamily="34"/>
              </a:rPr>
              <a:t>Les objectifs</a:t>
            </a:r>
          </a:p>
        </p:txBody>
      </p:sp>
      <p:sp>
        <p:nvSpPr>
          <p:cNvPr id="4" name="Espace réservé du texte 3"/>
          <p:cNvSpPr txBox="1">
            <a:spLocks noGrp="1"/>
          </p:cNvSpPr>
          <p:nvPr>
            <p:ph type="body" idx="4294967295"/>
          </p:nvPr>
        </p:nvSpPr>
        <p:spPr>
          <a:xfrm>
            <a:off x="6445250" y="1604963"/>
            <a:ext cx="5746750" cy="3976687"/>
          </a:xfrm>
        </p:spPr>
        <p:txBody>
          <a:bodyPr vert="horz">
            <a:normAutofit/>
          </a:bodyPr>
          <a:lstStyle/>
          <a:p>
            <a:pPr lvl="0" rtl="0">
              <a:buSzPct val="45000"/>
              <a:buFont typeface="StarSymbol"/>
              <a:buChar char="●"/>
            </a:pPr>
            <a:r>
              <a:rPr lang="fr-FR" sz="2419"/>
              <a:t>Résoudre des problèmes, modéliser des situations.</a:t>
            </a:r>
          </a:p>
          <a:p>
            <a:pPr lvl="0" rtl="0">
              <a:buSzPct val="45000"/>
              <a:buFont typeface="StarSymbol"/>
              <a:buChar char="●"/>
            </a:pPr>
            <a:r>
              <a:rPr lang="fr-FR" sz="2419"/>
              <a:t>Manipuler : 2h hebdomadaires de travaux pratiques en demi-groupe</a:t>
            </a:r>
          </a:p>
          <a:p>
            <a:pPr lvl="0" rtl="0">
              <a:buSzPct val="45000"/>
              <a:buFont typeface="StarSymbol"/>
              <a:buChar char="●"/>
            </a:pPr>
            <a:r>
              <a:rPr lang="fr-FR" sz="2419"/>
              <a:t>S’approprier les outils mathématiques</a:t>
            </a:r>
          </a:p>
          <a:p>
            <a:pPr lvl="0" rtl="0">
              <a:buSzPct val="45000"/>
              <a:buFont typeface="StarSymbol"/>
              <a:buChar char="●"/>
            </a:pPr>
            <a:r>
              <a:rPr lang="fr-FR" sz="2419"/>
              <a:t>Introduire les sciences numériques : programmation, simulation, pilotage</a:t>
            </a:r>
          </a:p>
          <a:p>
            <a:pPr lvl="0" rtl="0">
              <a:buSzPct val="45000"/>
              <a:buFont typeface="StarSymbol"/>
              <a:buChar char="●"/>
            </a:pPr>
            <a:r>
              <a:rPr lang="fr-FR" sz="2419"/>
              <a:t>Développer une culture scientifique : histoire des sciences, actualité scientifique</a:t>
            </a:r>
          </a:p>
        </p:txBody>
      </p:sp>
      <p:sp>
        <p:nvSpPr>
          <p:cNvPr id="5" name="Titre 4"/>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pic>
        <p:nvPicPr>
          <p:cNvPr id="6" name="Image 5"/>
          <p:cNvPicPr>
            <a:picLocks noChangeAspect="1"/>
          </p:cNvPicPr>
          <p:nvPr/>
        </p:nvPicPr>
        <p:blipFill>
          <a:blip r:embed="rId3">
            <a:lum/>
            <a:alphaModFix/>
          </a:blip>
          <a:srcRect l="14059"/>
          <a:stretch>
            <a:fillRect/>
          </a:stretch>
        </p:blipFill>
        <p:spPr>
          <a:xfrm>
            <a:off x="214" y="1393236"/>
            <a:ext cx="5493269" cy="4266786"/>
          </a:xfrm>
          <a:prstGeom prst="rect">
            <a:avLst/>
          </a:prstGeom>
          <a:noFill/>
          <a:ln>
            <a:noFill/>
          </a:ln>
        </p:spPr>
      </p:pic>
    </p:spTree>
    <p:extLst>
      <p:ext uri="{BB962C8B-B14F-4D97-AF65-F5344CB8AC3E}">
        <p14:creationId xmlns:p14="http://schemas.microsoft.com/office/powerpoint/2010/main" val="3568974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529138" y="771525"/>
            <a:ext cx="7662862" cy="1144588"/>
          </a:xfrm>
        </p:spPr>
        <p:txBody>
          <a:bodyPr vert="horz"/>
          <a:lstStyle/>
          <a:p>
            <a:pPr lvl="0" rtl="0"/>
            <a:r>
              <a:rPr lang="fr-FR">
                <a:solidFill>
                  <a:srgbClr val="666666"/>
                </a:solidFill>
                <a:latin typeface="Dyuthi" pitchFamily="34"/>
              </a:rPr>
              <a:t>Pour quels élèves ?</a:t>
            </a:r>
          </a:p>
        </p:txBody>
      </p:sp>
      <p:sp>
        <p:nvSpPr>
          <p:cNvPr id="3" name="Espace réservé du texte 2"/>
          <p:cNvSpPr txBox="1">
            <a:spLocks noGrp="1"/>
          </p:cNvSpPr>
          <p:nvPr>
            <p:ph type="body" idx="4294967295"/>
          </p:nvPr>
        </p:nvSpPr>
        <p:spPr>
          <a:xfrm>
            <a:off x="0" y="2525713"/>
            <a:ext cx="10971213" cy="3228975"/>
          </a:xfrm>
        </p:spPr>
        <p:txBody>
          <a:bodyPr vert="horz">
            <a:normAutofit/>
          </a:bodyPr>
          <a:lstStyle/>
          <a:p>
            <a:pPr>
              <a:spcAft>
                <a:spcPts val="3429"/>
              </a:spcAft>
              <a:buSzPct val="45000"/>
              <a:buFont typeface="StarSymbol"/>
              <a:buChar char="●"/>
            </a:pPr>
            <a:r>
              <a:rPr lang="fr-FR" sz="2419"/>
              <a:t>Je me dirige vers une orientation purement scientifique ou en lien avec la physique-chimie (médecine, architecture, ingénieur du son …)</a:t>
            </a:r>
          </a:p>
          <a:p>
            <a:pPr>
              <a:spcAft>
                <a:spcPts val="3429"/>
              </a:spcAft>
              <a:buSzPct val="45000"/>
              <a:buFont typeface="StarSymbol"/>
              <a:buChar char="●"/>
            </a:pPr>
            <a:r>
              <a:rPr lang="fr-FR" sz="2419"/>
              <a:t>Je suis intéressé par l’aspect expérimental des sciences.</a:t>
            </a:r>
          </a:p>
          <a:p>
            <a:pPr>
              <a:spcAft>
                <a:spcPts val="3429"/>
              </a:spcAft>
              <a:buSzPct val="45000"/>
              <a:buFont typeface="StarSymbol"/>
              <a:buChar char="●"/>
            </a:pPr>
            <a:r>
              <a:rPr lang="fr-FR" sz="2419"/>
              <a:t>J’ai un autre projet d’orientation mais je prends la physique-chimie comme une spécialité d’ouverture.</a:t>
            </a:r>
          </a:p>
        </p:txBody>
      </p:sp>
      <p:sp>
        <p:nvSpPr>
          <p:cNvPr id="5" name="Titre 4"/>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4" name="Forme libre 3"/>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6" name="Image 5"/>
          <p:cNvPicPr>
            <a:picLocks noChangeAspect="1"/>
          </p:cNvPicPr>
          <p:nvPr/>
        </p:nvPicPr>
        <p:blipFill>
          <a:blip r:embed="rId3">
            <a:lum/>
            <a:alphaModFix/>
          </a:blip>
          <a:srcRect/>
          <a:stretch>
            <a:fillRect/>
          </a:stretch>
        </p:blipFill>
        <p:spPr>
          <a:xfrm>
            <a:off x="880564" y="261232"/>
            <a:ext cx="3386435" cy="1969252"/>
          </a:xfrm>
          <a:prstGeom prst="rect">
            <a:avLst/>
          </a:prstGeom>
          <a:noFill/>
          <a:ln>
            <a:noFill/>
          </a:ln>
        </p:spPr>
      </p:pic>
    </p:spTree>
    <p:extLst>
      <p:ext uri="{BB962C8B-B14F-4D97-AF65-F5344CB8AC3E}">
        <p14:creationId xmlns:p14="http://schemas.microsoft.com/office/powerpoint/2010/main" val="14304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4354513" y="261938"/>
            <a:ext cx="7837487" cy="1741487"/>
          </a:xfrm>
        </p:spPr>
        <p:txBody>
          <a:bodyPr vert="horz"/>
          <a:lstStyle/>
          <a:p>
            <a:pPr lvl="0" rtl="0"/>
            <a:r>
              <a:rPr lang="fr-FR" sz="3628">
                <a:solidFill>
                  <a:srgbClr val="666666"/>
                </a:solidFill>
                <a:latin typeface="Dyuthi" pitchFamily="34"/>
              </a:rPr>
              <a:t>La spécialité mathématique n’est pas obligatoire pour la physique-chimie</a:t>
            </a:r>
          </a:p>
        </p:txBody>
      </p:sp>
      <p:sp>
        <p:nvSpPr>
          <p:cNvPr id="3" name="Espace réservé du texte 2"/>
          <p:cNvSpPr txBox="1">
            <a:spLocks noGrp="1"/>
          </p:cNvSpPr>
          <p:nvPr>
            <p:ph type="body" idx="4294967295"/>
          </p:nvPr>
        </p:nvSpPr>
        <p:spPr>
          <a:xfrm>
            <a:off x="0" y="2525713"/>
            <a:ext cx="10971213" cy="3228975"/>
          </a:xfrm>
        </p:spPr>
        <p:txBody>
          <a:bodyPr vert="horz">
            <a:normAutofit/>
          </a:bodyPr>
          <a:lstStyle/>
          <a:p>
            <a:pPr>
              <a:spcAft>
                <a:spcPts val="3429"/>
              </a:spcAft>
            </a:pPr>
            <a:r>
              <a:rPr lang="fr-FR" sz="2419" dirty="0">
                <a:solidFill>
                  <a:srgbClr val="808080"/>
                </a:solidFill>
              </a:rPr>
              <a:t>Je me dirige vers une orientation purement scientifique ou en lien avec la </a:t>
            </a:r>
            <a:r>
              <a:rPr lang="fr-FR" sz="2419" dirty="0" err="1">
                <a:solidFill>
                  <a:srgbClr val="808080"/>
                </a:solidFill>
              </a:rPr>
              <a:t>physique-chimie</a:t>
            </a:r>
            <a:r>
              <a:rPr lang="fr-FR" sz="2419" dirty="0">
                <a:solidFill>
                  <a:srgbClr val="808080"/>
                </a:solidFill>
              </a:rPr>
              <a:t> (médecine, architecture, ingénieur du son …)</a:t>
            </a:r>
          </a:p>
          <a:p>
            <a:pPr>
              <a:spcAft>
                <a:spcPts val="3429"/>
              </a:spcAft>
            </a:pPr>
            <a:r>
              <a:rPr lang="fr-FR" sz="2419" dirty="0">
                <a:solidFill>
                  <a:srgbClr val="808080"/>
                </a:solidFill>
              </a:rPr>
              <a:t>Je suis intéressé par l’aspect expérimental des sciences.</a:t>
            </a:r>
          </a:p>
          <a:p>
            <a:pPr>
              <a:spcAft>
                <a:spcPts val="3429"/>
              </a:spcAft>
            </a:pPr>
            <a:r>
              <a:rPr lang="fr-FR" sz="2419" dirty="0">
                <a:solidFill>
                  <a:srgbClr val="808080"/>
                </a:solidFill>
              </a:rPr>
              <a:t>J’ai un autre projet d’orientation mais je prends la </a:t>
            </a:r>
            <a:r>
              <a:rPr lang="fr-FR" sz="2419" dirty="0" err="1">
                <a:solidFill>
                  <a:srgbClr val="808080"/>
                </a:solidFill>
              </a:rPr>
              <a:t>physique-chimie</a:t>
            </a:r>
            <a:r>
              <a:rPr lang="fr-FR" sz="2419" dirty="0">
                <a:solidFill>
                  <a:srgbClr val="808080"/>
                </a:solidFill>
              </a:rPr>
              <a:t> comme une spécialité d’ouverture.</a:t>
            </a:r>
          </a:p>
        </p:txBody>
      </p:sp>
      <p:sp>
        <p:nvSpPr>
          <p:cNvPr id="5" name="Titre 4"/>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7" name="Espace réservé du texte 6"/>
          <p:cNvSpPr txBox="1">
            <a:spLocks noGrp="1"/>
          </p:cNvSpPr>
          <p:nvPr>
            <p:ph type="body" idx="4294967295"/>
          </p:nvPr>
        </p:nvSpPr>
        <p:spPr>
          <a:xfrm rot="610200">
            <a:off x="0" y="2679700"/>
            <a:ext cx="4424363" cy="566738"/>
          </a:xfrm>
        </p:spPr>
        <p:txBody>
          <a:bodyPr vert="horz">
            <a:normAutofit fontScale="55000" lnSpcReduction="20000"/>
          </a:bodyPr>
          <a:lstStyle/>
          <a:p>
            <a:pPr lvl="0" algn="ctr" rtl="0"/>
            <a:r>
              <a:rPr lang="fr-FR" sz="4838" dirty="0">
                <a:solidFill>
                  <a:srgbClr val="FF6666"/>
                </a:solidFill>
                <a:latin typeface="Dyuthi" pitchFamily="34"/>
              </a:rPr>
              <a:t>MATHS CONSEILLÉES</a:t>
            </a:r>
          </a:p>
        </p:txBody>
      </p:sp>
      <p:sp>
        <p:nvSpPr>
          <p:cNvPr id="8" name="Espace réservé du texte 7"/>
          <p:cNvSpPr txBox="1">
            <a:spLocks noGrp="1"/>
          </p:cNvSpPr>
          <p:nvPr>
            <p:ph type="body" idx="4294967295"/>
          </p:nvPr>
        </p:nvSpPr>
        <p:spPr>
          <a:xfrm rot="610200">
            <a:off x="0" y="3875088"/>
            <a:ext cx="4481513" cy="555625"/>
          </a:xfrm>
        </p:spPr>
        <p:txBody>
          <a:bodyPr vert="horz">
            <a:normAutofit fontScale="62500" lnSpcReduction="20000"/>
          </a:bodyPr>
          <a:lstStyle/>
          <a:p>
            <a:pPr lvl="0" algn="ctr" rtl="0"/>
            <a:r>
              <a:rPr lang="fr-FR" sz="4838" dirty="0">
                <a:solidFill>
                  <a:srgbClr val="FF6666"/>
                </a:solidFill>
                <a:latin typeface="Dyuthi" pitchFamily="34"/>
              </a:rPr>
              <a:t>MATHS CONSEILLÉES</a:t>
            </a:r>
          </a:p>
        </p:txBody>
      </p:sp>
      <p:sp>
        <p:nvSpPr>
          <p:cNvPr id="9" name="Espace réservé du texte 8"/>
          <p:cNvSpPr txBox="1">
            <a:spLocks noGrp="1"/>
          </p:cNvSpPr>
          <p:nvPr>
            <p:ph type="body" idx="4294967295"/>
          </p:nvPr>
        </p:nvSpPr>
        <p:spPr>
          <a:xfrm rot="690000">
            <a:off x="0" y="5049838"/>
            <a:ext cx="4551363" cy="654050"/>
          </a:xfrm>
        </p:spPr>
        <p:txBody>
          <a:bodyPr vert="horz">
            <a:normAutofit/>
          </a:bodyPr>
          <a:lstStyle/>
          <a:p>
            <a:pPr lvl="0" algn="ctr" rtl="0"/>
            <a:r>
              <a:rPr lang="fr-FR" sz="3386" dirty="0">
                <a:solidFill>
                  <a:srgbClr val="FF6666"/>
                </a:solidFill>
                <a:latin typeface="Dyuthi" pitchFamily="34"/>
              </a:rPr>
              <a:t>Suivant vos envies</a:t>
            </a:r>
          </a:p>
        </p:txBody>
      </p:sp>
      <p:sp>
        <p:nvSpPr>
          <p:cNvPr id="4" name="Forme libre 3"/>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6" name="Image 5"/>
          <p:cNvPicPr>
            <a:picLocks noChangeAspect="1"/>
          </p:cNvPicPr>
          <p:nvPr/>
        </p:nvPicPr>
        <p:blipFill>
          <a:blip r:embed="rId3">
            <a:lum/>
            <a:alphaModFix/>
          </a:blip>
          <a:srcRect/>
          <a:stretch>
            <a:fillRect/>
          </a:stretch>
        </p:blipFill>
        <p:spPr>
          <a:xfrm>
            <a:off x="880564" y="261232"/>
            <a:ext cx="3386435" cy="1969252"/>
          </a:xfrm>
          <a:prstGeom prst="rect">
            <a:avLst/>
          </a:prstGeom>
          <a:noFill/>
          <a:ln>
            <a:noFill/>
          </a:ln>
        </p:spPr>
      </p:pic>
    </p:spTree>
    <p:extLst>
      <p:ext uri="{BB962C8B-B14F-4D97-AF65-F5344CB8AC3E}">
        <p14:creationId xmlns:p14="http://schemas.microsoft.com/office/powerpoint/2010/main" val="267096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2266950" y="871538"/>
            <a:ext cx="9925050" cy="4352925"/>
          </a:xfrm>
        </p:spPr>
        <p:txBody>
          <a:bodyPr vert="horz"/>
          <a:lstStyle/>
          <a:p>
            <a:pPr>
              <a:lnSpc>
                <a:spcPct val="150000"/>
              </a:lnSpc>
              <a:spcBef>
                <a:spcPts val="1714"/>
              </a:spcBef>
              <a:spcAft>
                <a:spcPts val="1714"/>
              </a:spcAft>
            </a:pPr>
            <a:r>
              <a:rPr lang="fr-FR">
                <a:solidFill>
                  <a:srgbClr val="993366"/>
                </a:solidFill>
                <a:latin typeface="Dyuthi" pitchFamily="34"/>
              </a:rPr>
              <a:t>Mouvement et interactions</a:t>
            </a:r>
            <a:br>
              <a:rPr lang="fr-FR">
                <a:solidFill>
                  <a:srgbClr val="993366"/>
                </a:solidFill>
                <a:latin typeface="Dyuthi" pitchFamily="34"/>
              </a:rPr>
            </a:br>
            <a:r>
              <a:rPr lang="fr-FR">
                <a:solidFill>
                  <a:srgbClr val="FF9900"/>
                </a:solidFill>
                <a:latin typeface="Dyuthi" pitchFamily="34"/>
              </a:rPr>
              <a:t>Ondes et signaux</a:t>
            </a:r>
            <a:r>
              <a:rPr lang="fr-FR">
                <a:solidFill>
                  <a:srgbClr val="993366"/>
                </a:solidFill>
                <a:latin typeface="Dyuthi" pitchFamily="34"/>
              </a:rPr>
              <a:t/>
            </a:r>
            <a:br>
              <a:rPr lang="fr-FR">
                <a:solidFill>
                  <a:srgbClr val="993366"/>
                </a:solidFill>
                <a:latin typeface="Dyuthi" pitchFamily="34"/>
              </a:rPr>
            </a:br>
            <a:r>
              <a:rPr lang="fr-FR">
                <a:solidFill>
                  <a:srgbClr val="3399FF"/>
                </a:solidFill>
                <a:latin typeface="Dyuthi" pitchFamily="34"/>
              </a:rPr>
              <a:t>Transformation de la matière</a:t>
            </a:r>
            <a:r>
              <a:rPr lang="fr-FR">
                <a:solidFill>
                  <a:srgbClr val="993366"/>
                </a:solidFill>
                <a:latin typeface="Dyuthi" pitchFamily="34"/>
              </a:rPr>
              <a:t/>
            </a:r>
            <a:br>
              <a:rPr lang="fr-FR">
                <a:solidFill>
                  <a:srgbClr val="993366"/>
                </a:solidFill>
                <a:latin typeface="Dyuthi" pitchFamily="34"/>
              </a:rPr>
            </a:br>
            <a:r>
              <a:rPr lang="fr-FR">
                <a:solidFill>
                  <a:srgbClr val="009933"/>
                </a:solidFill>
                <a:latin typeface="Dyuthi" pitchFamily="34"/>
              </a:rPr>
              <a:t>Conversion d’énergie</a:t>
            </a:r>
          </a:p>
        </p:txBody>
      </p:sp>
      <p:sp>
        <p:nvSpPr>
          <p:cNvPr id="4" name="Titre 3"/>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5" name="Titre 4"/>
          <p:cNvSpPr txBox="1">
            <a:spLocks noGrp="1"/>
          </p:cNvSpPr>
          <p:nvPr>
            <p:ph type="title" idx="4294967295"/>
          </p:nvPr>
        </p:nvSpPr>
        <p:spPr>
          <a:xfrm rot="5354400">
            <a:off x="0" y="7735888"/>
            <a:ext cx="5473700" cy="1844675"/>
          </a:xfrm>
        </p:spPr>
        <p:txBody>
          <a:bodyPr vert="horz">
            <a:normAutofit fontScale="90000"/>
          </a:bodyPr>
          <a:lstStyle/>
          <a:p>
            <a:pPr lvl="0" rtl="0"/>
            <a:r>
              <a:rPr lang="fr-FR" sz="7256" u="sng" spc="1211">
                <a:solidFill>
                  <a:srgbClr val="666666"/>
                </a:solidFill>
                <a:effectLst>
                  <a:innerShdw blurRad="63500" dist="50800" dir="13500000">
                    <a:prstClr val="black">
                      <a:alpha val="50000"/>
                    </a:prstClr>
                  </a:innerShdw>
                </a:effectLst>
                <a:latin typeface="Dyuthi" pitchFamily="34"/>
              </a:rPr>
              <a:t>4 THÈMES</a:t>
            </a:r>
          </a:p>
        </p:txBody>
      </p:sp>
      <p:sp>
        <p:nvSpPr>
          <p:cNvPr id="3" name="Forme libre 2"/>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spTree>
    <p:extLst>
      <p:ext uri="{BB962C8B-B14F-4D97-AF65-F5344CB8AC3E}">
        <p14:creationId xmlns:p14="http://schemas.microsoft.com/office/powerpoint/2010/main" val="34559849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365125"/>
            <a:ext cx="10515600" cy="1325563"/>
          </a:xfrm>
        </p:spPr>
        <p:txBody>
          <a:bodyPr vert="horz"/>
          <a:lstStyle/>
          <a:p>
            <a:pPr lvl="0" rtl="0"/>
            <a:r>
              <a:rPr lang="fr-FR" b="1" u="sng">
                <a:solidFill>
                  <a:srgbClr val="993366"/>
                </a:solidFill>
                <a:latin typeface="Dyuthi" pitchFamily="34"/>
              </a:rPr>
              <a:t>Thème 1 :</a:t>
            </a:r>
            <a:r>
              <a:rPr lang="fr-FR" b="1">
                <a:solidFill>
                  <a:srgbClr val="993366"/>
                </a:solidFill>
                <a:latin typeface="Dyuthi" pitchFamily="34"/>
              </a:rPr>
              <a:t> Mouvement et interactions</a:t>
            </a:r>
          </a:p>
        </p:txBody>
      </p:sp>
      <p:sp>
        <p:nvSpPr>
          <p:cNvPr id="4" name="Titre 3"/>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3" name="Forme libre 2"/>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3366"/>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5" name="Image 4"/>
          <p:cNvPicPr>
            <a:picLocks noChangeAspect="1"/>
          </p:cNvPicPr>
          <p:nvPr/>
        </p:nvPicPr>
        <p:blipFill>
          <a:blip r:embed="rId3">
            <a:lum/>
            <a:alphaModFix/>
          </a:blip>
          <a:srcRect l="4254" r="6391" b="5448"/>
          <a:stretch>
            <a:fillRect/>
          </a:stretch>
        </p:blipFill>
        <p:spPr>
          <a:xfrm>
            <a:off x="8533786" y="2002776"/>
            <a:ext cx="3656810" cy="3134346"/>
          </a:xfrm>
          <a:prstGeom prst="rect">
            <a:avLst/>
          </a:prstGeom>
          <a:noFill/>
          <a:ln>
            <a:noFill/>
          </a:ln>
        </p:spPr>
      </p:pic>
      <p:pic>
        <p:nvPicPr>
          <p:cNvPr id="6" name="Image 5"/>
          <p:cNvPicPr>
            <a:picLocks noChangeAspect="1"/>
          </p:cNvPicPr>
          <p:nvPr/>
        </p:nvPicPr>
        <p:blipFill>
          <a:blip r:embed="rId4">
            <a:lum/>
            <a:alphaModFix/>
          </a:blip>
          <a:srcRect l="29999" t="19998" r="30712" b="12855"/>
          <a:stretch>
            <a:fillRect/>
          </a:stretch>
        </p:blipFill>
        <p:spPr>
          <a:xfrm>
            <a:off x="3423220" y="1553894"/>
            <a:ext cx="5137123" cy="4390000"/>
          </a:xfrm>
          <a:prstGeom prst="rect">
            <a:avLst/>
          </a:prstGeom>
          <a:noFill/>
          <a:ln>
            <a:noFill/>
          </a:ln>
        </p:spPr>
      </p:pic>
      <p:pic>
        <p:nvPicPr>
          <p:cNvPr id="7" name="Image 6"/>
          <p:cNvPicPr>
            <a:picLocks noChangeAspect="1"/>
          </p:cNvPicPr>
          <p:nvPr/>
        </p:nvPicPr>
        <p:blipFill>
          <a:blip r:embed="rId5">
            <a:lum/>
            <a:alphaModFix/>
          </a:blip>
          <a:srcRect r="24054"/>
          <a:stretch>
            <a:fillRect/>
          </a:stretch>
        </p:blipFill>
        <p:spPr>
          <a:xfrm>
            <a:off x="214" y="2002776"/>
            <a:ext cx="3570167" cy="3133911"/>
          </a:xfrm>
          <a:prstGeom prst="rect">
            <a:avLst/>
          </a:prstGeom>
          <a:noFill/>
          <a:ln>
            <a:noFill/>
          </a:ln>
        </p:spPr>
      </p:pic>
    </p:spTree>
    <p:extLst>
      <p:ext uri="{BB962C8B-B14F-4D97-AF65-F5344CB8AC3E}">
        <p14:creationId xmlns:p14="http://schemas.microsoft.com/office/powerpoint/2010/main" val="68161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261938"/>
            <a:ext cx="7053263" cy="1347787"/>
          </a:xfrm>
        </p:spPr>
        <p:txBody>
          <a:bodyPr vert="horz"/>
          <a:lstStyle/>
          <a:p>
            <a:pPr lvl="0" rtl="0"/>
            <a:r>
              <a:rPr lang="fr-FR" b="1" u="sng">
                <a:solidFill>
                  <a:srgbClr val="FF9900"/>
                </a:solidFill>
                <a:latin typeface="Dyuthi" pitchFamily="34"/>
              </a:rPr>
              <a:t>Thème 2 :</a:t>
            </a:r>
            <a:r>
              <a:rPr lang="fr-FR" b="1">
                <a:solidFill>
                  <a:srgbClr val="FF9900"/>
                </a:solidFill>
                <a:latin typeface="Dyuthi" pitchFamily="34"/>
              </a:rPr>
              <a:t> </a:t>
            </a:r>
            <a:br>
              <a:rPr lang="fr-FR" b="1">
                <a:solidFill>
                  <a:srgbClr val="FF9900"/>
                </a:solidFill>
                <a:latin typeface="Dyuthi" pitchFamily="34"/>
              </a:rPr>
            </a:br>
            <a:r>
              <a:rPr lang="fr-FR" b="1">
                <a:solidFill>
                  <a:srgbClr val="FF9900"/>
                </a:solidFill>
                <a:latin typeface="Dyuthi" pitchFamily="34"/>
              </a:rPr>
              <a:t>Ondes et signaux</a:t>
            </a:r>
          </a:p>
        </p:txBody>
      </p:sp>
      <p:sp>
        <p:nvSpPr>
          <p:cNvPr id="4" name="Titre 3"/>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3" name="Forme libre 2"/>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66"/>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5" name="Image 4"/>
          <p:cNvPicPr>
            <a:picLocks noChangeAspect="1"/>
          </p:cNvPicPr>
          <p:nvPr/>
        </p:nvPicPr>
        <p:blipFill>
          <a:blip r:embed="rId3">
            <a:lum/>
            <a:alphaModFix/>
          </a:blip>
          <a:srcRect l="32855" t="22855" r="32140" b="14282"/>
          <a:stretch>
            <a:fillRect/>
          </a:stretch>
        </p:blipFill>
        <p:spPr>
          <a:xfrm>
            <a:off x="1953357" y="1741545"/>
            <a:ext cx="4751806" cy="4266786"/>
          </a:xfrm>
          <a:prstGeom prst="rect">
            <a:avLst/>
          </a:prstGeom>
          <a:noFill/>
          <a:ln>
            <a:noFill/>
          </a:ln>
        </p:spPr>
      </p:pic>
      <p:pic>
        <p:nvPicPr>
          <p:cNvPr id="6" name="Image 5"/>
          <p:cNvPicPr>
            <a:picLocks noChangeAspect="1"/>
          </p:cNvPicPr>
          <p:nvPr/>
        </p:nvPicPr>
        <p:blipFill>
          <a:blip r:embed="rId4">
            <a:lum/>
            <a:alphaModFix/>
          </a:blip>
          <a:srcRect/>
          <a:stretch>
            <a:fillRect/>
          </a:stretch>
        </p:blipFill>
        <p:spPr>
          <a:xfrm>
            <a:off x="7124440" y="138888"/>
            <a:ext cx="5075299" cy="2654551"/>
          </a:xfrm>
          <a:prstGeom prst="rect">
            <a:avLst/>
          </a:prstGeom>
          <a:noFill/>
          <a:ln>
            <a:noFill/>
          </a:ln>
        </p:spPr>
      </p:pic>
      <p:pic>
        <p:nvPicPr>
          <p:cNvPr id="7" name="Image 6"/>
          <p:cNvPicPr>
            <a:picLocks noChangeAspect="1"/>
          </p:cNvPicPr>
          <p:nvPr/>
        </p:nvPicPr>
        <p:blipFill>
          <a:blip r:embed="rId5">
            <a:lum/>
            <a:alphaModFix/>
          </a:blip>
          <a:srcRect/>
          <a:stretch>
            <a:fillRect/>
          </a:stretch>
        </p:blipFill>
        <p:spPr>
          <a:xfrm rot="5368200">
            <a:off x="-2707224" y="6946706"/>
            <a:ext cx="3570602" cy="1877385"/>
          </a:xfrm>
          <a:prstGeom prst="rect">
            <a:avLst/>
          </a:prstGeom>
          <a:noFill/>
          <a:ln>
            <a:noFill/>
          </a:ln>
        </p:spPr>
      </p:pic>
      <p:pic>
        <p:nvPicPr>
          <p:cNvPr id="8" name="Image 7"/>
          <p:cNvPicPr>
            <a:picLocks noChangeAspect="1"/>
          </p:cNvPicPr>
          <p:nvPr/>
        </p:nvPicPr>
        <p:blipFill>
          <a:blip r:embed="rId6">
            <a:lum/>
            <a:alphaModFix/>
          </a:blip>
          <a:srcRect/>
          <a:stretch>
            <a:fillRect/>
          </a:stretch>
        </p:blipFill>
        <p:spPr>
          <a:xfrm>
            <a:off x="7109202" y="2974559"/>
            <a:ext cx="5080088" cy="2976301"/>
          </a:xfrm>
          <a:prstGeom prst="rect">
            <a:avLst/>
          </a:prstGeom>
          <a:noFill/>
          <a:ln>
            <a:noFill/>
          </a:ln>
        </p:spPr>
      </p:pic>
    </p:spTree>
    <p:extLst>
      <p:ext uri="{BB962C8B-B14F-4D97-AF65-F5344CB8AC3E}">
        <p14:creationId xmlns:p14="http://schemas.microsoft.com/office/powerpoint/2010/main" val="272939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rme libre 1"/>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66CC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sp>
        <p:nvSpPr>
          <p:cNvPr id="3" name="Titre 2"/>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5" name="Titre 4"/>
          <p:cNvSpPr txBox="1">
            <a:spLocks noGrp="1"/>
          </p:cNvSpPr>
          <p:nvPr>
            <p:ph type="title" idx="4294967295"/>
          </p:nvPr>
        </p:nvSpPr>
        <p:spPr>
          <a:xfrm>
            <a:off x="0" y="0"/>
            <a:ext cx="5137150" cy="2351088"/>
          </a:xfrm>
        </p:spPr>
        <p:txBody>
          <a:bodyPr vert="horz"/>
          <a:lstStyle/>
          <a:p>
            <a:pPr lvl="0" rtl="0"/>
            <a:r>
              <a:rPr lang="fr-FR" b="1" u="sng">
                <a:solidFill>
                  <a:srgbClr val="3399FF"/>
                </a:solidFill>
                <a:latin typeface="Dyuthi" pitchFamily="34"/>
              </a:rPr>
              <a:t>Thème 3 :</a:t>
            </a:r>
            <a:r>
              <a:rPr lang="fr-FR" b="1">
                <a:solidFill>
                  <a:srgbClr val="3399FF"/>
                </a:solidFill>
                <a:latin typeface="Dyuthi" pitchFamily="34"/>
              </a:rPr>
              <a:t> </a:t>
            </a:r>
            <a:br>
              <a:rPr lang="fr-FR" b="1">
                <a:solidFill>
                  <a:srgbClr val="3399FF"/>
                </a:solidFill>
                <a:latin typeface="Dyuthi" pitchFamily="34"/>
              </a:rPr>
            </a:br>
            <a:r>
              <a:rPr lang="fr-FR" b="1">
                <a:solidFill>
                  <a:srgbClr val="3399FF"/>
                </a:solidFill>
                <a:latin typeface="Dyuthi" pitchFamily="34"/>
              </a:rPr>
              <a:t>Transformation de la matière</a:t>
            </a:r>
          </a:p>
        </p:txBody>
      </p:sp>
      <p:pic>
        <p:nvPicPr>
          <p:cNvPr id="4" name="Image 3"/>
          <p:cNvPicPr>
            <a:picLocks noChangeAspect="1"/>
          </p:cNvPicPr>
          <p:nvPr/>
        </p:nvPicPr>
        <p:blipFill>
          <a:blip r:embed="rId3">
            <a:lum/>
            <a:alphaModFix/>
          </a:blip>
          <a:srcRect/>
          <a:stretch>
            <a:fillRect/>
          </a:stretch>
        </p:blipFill>
        <p:spPr>
          <a:xfrm>
            <a:off x="649" y="2045880"/>
            <a:ext cx="12190382" cy="4062590"/>
          </a:xfrm>
          <a:prstGeom prst="rect">
            <a:avLst/>
          </a:prstGeom>
          <a:noFill/>
          <a:ln>
            <a:noFill/>
          </a:ln>
        </p:spPr>
      </p:pic>
      <p:pic>
        <p:nvPicPr>
          <p:cNvPr id="6" name="Image 5"/>
          <p:cNvPicPr>
            <a:picLocks noChangeAspect="1"/>
          </p:cNvPicPr>
          <p:nvPr/>
        </p:nvPicPr>
        <p:blipFill>
          <a:blip r:embed="rId4">
            <a:lum/>
            <a:alphaModFix/>
          </a:blip>
          <a:srcRect/>
          <a:stretch>
            <a:fillRect/>
          </a:stretch>
        </p:blipFill>
        <p:spPr>
          <a:xfrm>
            <a:off x="6095622" y="0"/>
            <a:ext cx="6116743" cy="3725166"/>
          </a:xfrm>
          <a:prstGeom prst="rect">
            <a:avLst/>
          </a:prstGeom>
          <a:noFill/>
          <a:ln>
            <a:noFill/>
          </a:ln>
        </p:spPr>
      </p:pic>
    </p:spTree>
    <p:extLst>
      <p:ext uri="{BB962C8B-B14F-4D97-AF65-F5344CB8AC3E}">
        <p14:creationId xmlns:p14="http://schemas.microsoft.com/office/powerpoint/2010/main" val="7052744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696913"/>
            <a:ext cx="6094413" cy="1349375"/>
          </a:xfrm>
        </p:spPr>
        <p:txBody>
          <a:bodyPr vert="horz"/>
          <a:lstStyle/>
          <a:p>
            <a:pPr lvl="0" rtl="0"/>
            <a:r>
              <a:rPr lang="fr-FR" b="1" i="1" u="sng">
                <a:solidFill>
                  <a:srgbClr val="009933"/>
                </a:solidFill>
                <a:latin typeface="Dyuthi" pitchFamily="34"/>
              </a:rPr>
              <a:t>Thème 4 :</a:t>
            </a:r>
            <a:r>
              <a:rPr lang="fr-FR" b="1" i="1">
                <a:solidFill>
                  <a:srgbClr val="009933"/>
                </a:solidFill>
                <a:latin typeface="Dyuthi" pitchFamily="34"/>
              </a:rPr>
              <a:t> </a:t>
            </a:r>
            <a:br>
              <a:rPr lang="fr-FR" b="1" i="1">
                <a:solidFill>
                  <a:srgbClr val="009933"/>
                </a:solidFill>
                <a:latin typeface="Dyuthi" pitchFamily="34"/>
              </a:rPr>
            </a:br>
            <a:r>
              <a:rPr lang="fr-FR" b="1" i="1">
                <a:solidFill>
                  <a:srgbClr val="009933"/>
                </a:solidFill>
                <a:latin typeface="Dyuthi" pitchFamily="34"/>
              </a:rPr>
              <a:t>Conversion d’énergie</a:t>
            </a:r>
          </a:p>
        </p:txBody>
      </p:sp>
      <p:sp>
        <p:nvSpPr>
          <p:cNvPr id="4" name="Titre 3"/>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3" name="Forme libre 2"/>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7CB342"/>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5" name="Image 4"/>
          <p:cNvPicPr>
            <a:picLocks noChangeAspect="1"/>
          </p:cNvPicPr>
          <p:nvPr/>
        </p:nvPicPr>
        <p:blipFill>
          <a:blip r:embed="rId3">
            <a:lum/>
            <a:alphaModFix/>
          </a:blip>
          <a:srcRect r="8665"/>
          <a:stretch>
            <a:fillRect/>
          </a:stretch>
        </p:blipFill>
        <p:spPr>
          <a:xfrm>
            <a:off x="7401782" y="3487879"/>
            <a:ext cx="4789250" cy="2621897"/>
          </a:xfrm>
          <a:prstGeom prst="rect">
            <a:avLst/>
          </a:prstGeom>
          <a:noFill/>
          <a:ln>
            <a:noFill/>
          </a:ln>
        </p:spPr>
      </p:pic>
      <p:pic>
        <p:nvPicPr>
          <p:cNvPr id="6" name="Image 5"/>
          <p:cNvPicPr>
            <a:picLocks noChangeAspect="1"/>
          </p:cNvPicPr>
          <p:nvPr/>
        </p:nvPicPr>
        <p:blipFill>
          <a:blip r:embed="rId4">
            <a:lum/>
            <a:alphaModFix/>
          </a:blip>
          <a:srcRect l="25727" t="23" r="8336" b="5868"/>
          <a:stretch>
            <a:fillRect/>
          </a:stretch>
        </p:blipFill>
        <p:spPr>
          <a:xfrm>
            <a:off x="9357" y="2612318"/>
            <a:ext cx="3661164" cy="3482655"/>
          </a:xfrm>
          <a:prstGeom prst="rect">
            <a:avLst/>
          </a:prstGeom>
          <a:noFill/>
          <a:ln>
            <a:noFill/>
          </a:ln>
        </p:spPr>
      </p:pic>
      <p:pic>
        <p:nvPicPr>
          <p:cNvPr id="7" name="Image 6"/>
          <p:cNvPicPr>
            <a:picLocks noChangeAspect="1"/>
          </p:cNvPicPr>
          <p:nvPr/>
        </p:nvPicPr>
        <p:blipFill>
          <a:blip r:embed="rId5">
            <a:lum/>
            <a:alphaModFix/>
          </a:blip>
          <a:srcRect l="29688" t="27090" r="30309" b="22905"/>
          <a:stretch>
            <a:fillRect/>
          </a:stretch>
        </p:blipFill>
        <p:spPr>
          <a:xfrm>
            <a:off x="6776567" y="435"/>
            <a:ext cx="5414465" cy="3383823"/>
          </a:xfrm>
          <a:prstGeom prst="rect">
            <a:avLst/>
          </a:prstGeom>
          <a:noFill/>
          <a:ln>
            <a:noFill/>
          </a:ln>
        </p:spPr>
      </p:pic>
      <p:pic>
        <p:nvPicPr>
          <p:cNvPr id="8" name="Image 7"/>
          <p:cNvPicPr>
            <a:picLocks noChangeAspect="1"/>
          </p:cNvPicPr>
          <p:nvPr/>
        </p:nvPicPr>
        <p:blipFill>
          <a:blip r:embed="rId6">
            <a:lum/>
            <a:alphaModFix/>
          </a:blip>
          <a:srcRect l="10207" r="3912"/>
          <a:stretch>
            <a:fillRect/>
          </a:stretch>
        </p:blipFill>
        <p:spPr>
          <a:xfrm>
            <a:off x="3663555" y="3487879"/>
            <a:ext cx="3743887" cy="2622766"/>
          </a:xfrm>
          <a:prstGeom prst="rect">
            <a:avLst/>
          </a:prstGeom>
          <a:noFill/>
          <a:ln>
            <a:noFill/>
          </a:ln>
        </p:spPr>
      </p:pic>
    </p:spTree>
    <p:extLst>
      <p:ext uri="{BB962C8B-B14F-4D97-AF65-F5344CB8AC3E}">
        <p14:creationId xmlns:p14="http://schemas.microsoft.com/office/powerpoint/2010/main" val="10106812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365125"/>
            <a:ext cx="10515600" cy="1325563"/>
          </a:xfrm>
        </p:spPr>
        <p:txBody>
          <a:bodyPr vert="horz"/>
          <a:lstStyle/>
          <a:p>
            <a:pPr lvl="0" rtl="0"/>
            <a:r>
              <a:rPr lang="fr-FR">
                <a:solidFill>
                  <a:srgbClr val="009999"/>
                </a:solidFill>
                <a:latin typeface="Dyuthi" pitchFamily="34"/>
              </a:rPr>
              <a:t>Utilisation des outils numériques</a:t>
            </a:r>
          </a:p>
        </p:txBody>
      </p:sp>
      <p:sp>
        <p:nvSpPr>
          <p:cNvPr id="3" name="Espace réservé du texte 2"/>
          <p:cNvSpPr txBox="1">
            <a:spLocks noGrp="1"/>
          </p:cNvSpPr>
          <p:nvPr>
            <p:ph type="body" idx="4294967295"/>
          </p:nvPr>
        </p:nvSpPr>
        <p:spPr>
          <a:xfrm>
            <a:off x="0" y="1952625"/>
            <a:ext cx="4702175" cy="920750"/>
          </a:xfrm>
        </p:spPr>
        <p:txBody>
          <a:bodyPr vert="horz">
            <a:normAutofit lnSpcReduction="10000"/>
          </a:bodyPr>
          <a:lstStyle/>
          <a:p>
            <a:pPr lvl="0" algn="ctr" rtl="0"/>
            <a:r>
              <a:rPr lang="fr-FR" sz="3144">
                <a:solidFill>
                  <a:srgbClr val="009999"/>
                </a:solidFill>
                <a:latin typeface="Dyuthi" pitchFamily="34"/>
              </a:rPr>
              <a:t>Programmation en langage Python</a:t>
            </a:r>
          </a:p>
        </p:txBody>
      </p:sp>
      <p:sp>
        <p:nvSpPr>
          <p:cNvPr id="4" name="Espace réservé du texte 3"/>
          <p:cNvSpPr txBox="1">
            <a:spLocks noGrp="1"/>
          </p:cNvSpPr>
          <p:nvPr>
            <p:ph type="body" idx="4294967295"/>
          </p:nvPr>
        </p:nvSpPr>
        <p:spPr>
          <a:xfrm>
            <a:off x="7489825" y="4964113"/>
            <a:ext cx="4702175" cy="869950"/>
          </a:xfrm>
        </p:spPr>
        <p:txBody>
          <a:bodyPr vert="horz">
            <a:normAutofit lnSpcReduction="10000"/>
          </a:bodyPr>
          <a:lstStyle/>
          <a:p>
            <a:pPr lvl="0" algn="ctr" rtl="0"/>
            <a:r>
              <a:rPr lang="fr-FR" sz="3144">
                <a:solidFill>
                  <a:srgbClr val="009999"/>
                </a:solidFill>
                <a:latin typeface="Dyuthi" pitchFamily="34"/>
              </a:rPr>
              <a:t>Pilotage de Microcontrôleur Arduino</a:t>
            </a:r>
          </a:p>
        </p:txBody>
      </p:sp>
      <p:sp>
        <p:nvSpPr>
          <p:cNvPr id="7" name="Titre 6"/>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5" name="Connecteur droit 4"/>
          <p:cNvSpPr/>
          <p:nvPr/>
        </p:nvSpPr>
        <p:spPr>
          <a:xfrm>
            <a:off x="5921468" y="1654468"/>
            <a:ext cx="870773" cy="4242840"/>
          </a:xfrm>
          <a:prstGeom prst="line">
            <a:avLst/>
          </a:prstGeom>
          <a:noFill/>
          <a:ln w="72000" cap="rnd">
            <a:solidFill>
              <a:srgbClr val="666666"/>
            </a:solidFill>
            <a:prstDash val="solid"/>
          </a:ln>
        </p:spPr>
        <p:txBody>
          <a:bodyPr wrap="none" lIns="108847" tIns="54423" rIns="108847" bIns="54423" anchor="ctr" anchorCtr="0" compatLnSpc="0"/>
          <a:lstStyle/>
          <a:p>
            <a:pPr hangingPunct="0"/>
            <a:endParaRPr lang="fr-FR" sz="2177">
              <a:latin typeface="Liberation Sans" pitchFamily="18"/>
              <a:ea typeface="Noto Sans CJK SC" pitchFamily="2"/>
              <a:cs typeface="Lohit Devanagari" pitchFamily="2"/>
            </a:endParaRPr>
          </a:p>
        </p:txBody>
      </p:sp>
      <p:sp>
        <p:nvSpPr>
          <p:cNvPr id="6" name="Forme libre 5"/>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009999">
              <a:alpha val="50000"/>
            </a:srgbClr>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8" name="Image 7"/>
          <p:cNvPicPr>
            <a:picLocks noChangeAspect="1"/>
          </p:cNvPicPr>
          <p:nvPr/>
        </p:nvPicPr>
        <p:blipFill>
          <a:blip r:embed="rId3">
            <a:lum/>
            <a:alphaModFix/>
          </a:blip>
          <a:srcRect/>
          <a:stretch>
            <a:fillRect/>
          </a:stretch>
        </p:blipFill>
        <p:spPr>
          <a:xfrm>
            <a:off x="261446" y="3308936"/>
            <a:ext cx="5516780" cy="2588807"/>
          </a:xfrm>
          <a:prstGeom prst="rect">
            <a:avLst/>
          </a:prstGeom>
          <a:noFill/>
          <a:ln>
            <a:noFill/>
          </a:ln>
        </p:spPr>
      </p:pic>
      <p:pic>
        <p:nvPicPr>
          <p:cNvPr id="9" name="Image 8"/>
          <p:cNvPicPr>
            <a:picLocks noChangeAspect="1"/>
          </p:cNvPicPr>
          <p:nvPr/>
        </p:nvPicPr>
        <p:blipFill>
          <a:blip r:embed="rId4">
            <a:lum/>
            <a:alphaModFix/>
          </a:blip>
          <a:srcRect/>
          <a:stretch>
            <a:fillRect/>
          </a:stretch>
        </p:blipFill>
        <p:spPr>
          <a:xfrm>
            <a:off x="6966395" y="1480313"/>
            <a:ext cx="4615095" cy="3254513"/>
          </a:xfrm>
          <a:prstGeom prst="rect">
            <a:avLst/>
          </a:prstGeom>
          <a:noFill/>
          <a:ln>
            <a:noFill/>
          </a:ln>
        </p:spPr>
      </p:pic>
    </p:spTree>
    <p:extLst>
      <p:ext uri="{BB962C8B-B14F-4D97-AF65-F5344CB8AC3E}">
        <p14:creationId xmlns:p14="http://schemas.microsoft.com/office/powerpoint/2010/main" val="3299158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noGrp="1"/>
          </p:cNvSpPr>
          <p:nvPr>
            <p:ph type="title" idx="4294967295"/>
          </p:nvPr>
        </p:nvSpPr>
        <p:spPr>
          <a:xfrm>
            <a:off x="0" y="365125"/>
            <a:ext cx="10515600" cy="1325563"/>
          </a:xfrm>
        </p:spPr>
        <p:txBody>
          <a:bodyPr vert="horz"/>
          <a:lstStyle/>
          <a:p>
            <a:pPr lvl="0" rtl="0"/>
            <a:r>
              <a:rPr lang="fr-FR">
                <a:solidFill>
                  <a:srgbClr val="666666"/>
                </a:solidFill>
                <a:latin typeface="Dyuthi" pitchFamily="34"/>
              </a:rPr>
              <a:t>Après le Bac ...</a:t>
            </a:r>
          </a:p>
        </p:txBody>
      </p:sp>
      <p:sp>
        <p:nvSpPr>
          <p:cNvPr id="3" name="Espace réservé du texte 2"/>
          <p:cNvSpPr txBox="1">
            <a:spLocks noGrp="1"/>
          </p:cNvSpPr>
          <p:nvPr>
            <p:ph type="body" idx="4294967295"/>
          </p:nvPr>
        </p:nvSpPr>
        <p:spPr>
          <a:xfrm>
            <a:off x="0" y="1604963"/>
            <a:ext cx="10971213" cy="3976687"/>
          </a:xfrm>
        </p:spPr>
        <p:txBody>
          <a:bodyPr vert="horz"/>
          <a:lstStyle/>
          <a:p>
            <a:pPr lvl="0" rtl="0">
              <a:buSzPct val="45000"/>
              <a:buFont typeface="StarSymbol"/>
              <a:buChar char="●"/>
            </a:pPr>
            <a:r>
              <a:rPr lang="fr-FR" sz="2419"/>
              <a:t>L’</a:t>
            </a:r>
            <a:r>
              <a:rPr lang="fr-FR" sz="2419" b="1"/>
              <a:t>Université</a:t>
            </a:r>
            <a:r>
              <a:rPr lang="fr-FR" sz="2419"/>
              <a:t> : Physique, Chimie, SVT, Médecine (PASS), Sport (STAPS) ...</a:t>
            </a:r>
          </a:p>
          <a:p>
            <a:pPr lvl="0" rtl="0">
              <a:buSzPct val="45000"/>
              <a:buFont typeface="StarSymbol"/>
              <a:buChar char="●"/>
            </a:pPr>
            <a:r>
              <a:rPr lang="fr-FR" sz="2419" b="1"/>
              <a:t>École d’ingénieur</a:t>
            </a:r>
            <a:r>
              <a:rPr lang="fr-FR" sz="2419"/>
              <a:t> avec cycle préparatoire intégré : INSA, INP ...</a:t>
            </a:r>
          </a:p>
          <a:p>
            <a:pPr lvl="0" rtl="0">
              <a:buSzPct val="45000"/>
              <a:buFont typeface="StarSymbol"/>
              <a:buChar char="●"/>
            </a:pPr>
            <a:r>
              <a:rPr lang="fr-FR" sz="2419" b="1"/>
              <a:t>Classe préparatoire</a:t>
            </a:r>
            <a:r>
              <a:rPr lang="fr-FR" sz="2419"/>
              <a:t> aux grandes écoles : Math, Physique, Chimie, Science de l’ingénieur, BCPST.</a:t>
            </a:r>
          </a:p>
          <a:p>
            <a:pPr lvl="0" rtl="0">
              <a:buSzPct val="45000"/>
              <a:buFont typeface="StarSymbol"/>
              <a:buChar char="●"/>
            </a:pPr>
            <a:r>
              <a:rPr lang="fr-FR" sz="2419"/>
              <a:t>Les </a:t>
            </a:r>
            <a:r>
              <a:rPr lang="fr-FR" sz="2419" b="1"/>
              <a:t>IUT</a:t>
            </a:r>
            <a:r>
              <a:rPr lang="fr-FR" sz="2419"/>
              <a:t> et </a:t>
            </a:r>
            <a:r>
              <a:rPr lang="fr-FR" sz="2419" b="1"/>
              <a:t>BTS</a:t>
            </a:r>
            <a:r>
              <a:rPr lang="fr-FR" sz="2419"/>
              <a:t> en génie mécanique,</a:t>
            </a:r>
            <a:r>
              <a:rPr lang="fr-FR" sz="2177"/>
              <a:t> électricité et </a:t>
            </a:r>
            <a:r>
              <a:rPr lang="fr-FR" sz="2298"/>
              <a:t>électronique</a:t>
            </a:r>
            <a:r>
              <a:rPr lang="fr-FR" sz="2177"/>
              <a:t>, biochimie,</a:t>
            </a:r>
            <a:r>
              <a:rPr lang="fr-FR" sz="2056"/>
              <a:t> environnement, géomètre-topographe,</a:t>
            </a:r>
            <a:r>
              <a:rPr lang="fr-FR" sz="2419"/>
              <a:t> </a:t>
            </a:r>
            <a:r>
              <a:rPr lang="fr-FR" sz="1935"/>
              <a:t>audiovisuel,</a:t>
            </a:r>
            <a:r>
              <a:rPr lang="fr-FR" sz="1814"/>
              <a:t> génie civil, photographie,</a:t>
            </a:r>
            <a:r>
              <a:rPr lang="fr-FR" sz="1693"/>
              <a:t> matériaux, qualité et traitement de l’eau,</a:t>
            </a:r>
            <a:r>
              <a:rPr lang="fr-FR" sz="1572"/>
              <a:t> biochimie,</a:t>
            </a:r>
            <a:r>
              <a:rPr lang="fr-FR" sz="1451"/>
              <a:t> réseau et télécommunication,</a:t>
            </a:r>
            <a:r>
              <a:rPr lang="fr-FR" sz="2177"/>
              <a:t> </a:t>
            </a:r>
            <a:r>
              <a:rPr lang="fr-FR" sz="1330"/>
              <a:t>génie thermique et énergie, construction bois, industrie céramique,</a:t>
            </a:r>
            <a:r>
              <a:rPr lang="fr-FR" sz="1693"/>
              <a:t> </a:t>
            </a:r>
            <a:r>
              <a:rPr lang="fr-FR" sz="1209"/>
              <a:t>agronomie,</a:t>
            </a:r>
            <a:r>
              <a:rPr lang="fr-FR" sz="1088"/>
              <a:t> bâtiment</a:t>
            </a:r>
            <a:r>
              <a:rPr lang="fr-FR" sz="968"/>
              <a:t>, opticien,</a:t>
            </a:r>
            <a:r>
              <a:rPr lang="fr-FR" sz="847"/>
              <a:t> construction navale,</a:t>
            </a:r>
            <a:r>
              <a:rPr lang="fr-FR" sz="726"/>
              <a:t> système automatique, pharmacologie, traitement des surface,</a:t>
            </a:r>
            <a:r>
              <a:rPr lang="fr-FR" sz="1451"/>
              <a:t> </a:t>
            </a:r>
            <a:r>
              <a:rPr lang="fr-FR" sz="726"/>
              <a:t>système numérique</a:t>
            </a:r>
          </a:p>
        </p:txBody>
      </p:sp>
      <p:sp>
        <p:nvSpPr>
          <p:cNvPr id="5" name="Titre 4"/>
          <p:cNvSpPr txBox="1">
            <a:spLocks noGrp="1"/>
          </p:cNvSpPr>
          <p:nvPr>
            <p:ph type="title" idx="4294967295"/>
          </p:nvPr>
        </p:nvSpPr>
        <p:spPr>
          <a:xfrm>
            <a:off x="0" y="5897563"/>
            <a:ext cx="10971213" cy="1144587"/>
          </a:xfrm>
        </p:spPr>
        <p:txBody>
          <a:bodyPr vert="horz"/>
          <a:lstStyle/>
          <a:p>
            <a:pPr lvl="0" rtl="0"/>
            <a:r>
              <a:rPr lang="fr-FR" sz="2419" spc="1814"/>
              <a:t>Spécialité Physique Chimie</a:t>
            </a:r>
          </a:p>
        </p:txBody>
      </p:sp>
      <p:sp>
        <p:nvSpPr>
          <p:cNvPr id="4" name="Forme libre 3"/>
          <p:cNvSpPr/>
          <p:nvPr/>
        </p:nvSpPr>
        <p:spPr>
          <a:xfrm>
            <a:off x="214" y="6095409"/>
            <a:ext cx="12190817" cy="7619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9999FF"/>
          </a:solidFill>
          <a:ln>
            <a:noFill/>
            <a:prstDash val="solid"/>
          </a:ln>
        </p:spPr>
        <p:txBody>
          <a:bodyPr wrap="none" lIns="108847" tIns="54423" rIns="108847" bIns="54423" anchor="ctr" anchorCtr="0" compatLnSpc="0">
            <a:noAutofit/>
          </a:bodyPr>
          <a:lstStyle/>
          <a:p>
            <a:pPr hangingPunct="0"/>
            <a:endParaRPr lang="fr-FR" sz="2177">
              <a:latin typeface="Liberation Sans" pitchFamily="18"/>
              <a:ea typeface="Noto Sans CJK SC" pitchFamily="2"/>
              <a:cs typeface="Lohit Devanagari" pitchFamily="2"/>
            </a:endParaRPr>
          </a:p>
        </p:txBody>
      </p:sp>
      <p:pic>
        <p:nvPicPr>
          <p:cNvPr id="6" name="Image 5"/>
          <p:cNvPicPr>
            <a:picLocks noChangeAspect="1"/>
          </p:cNvPicPr>
          <p:nvPr/>
        </p:nvPicPr>
        <p:blipFill>
          <a:blip r:embed="rId3">
            <a:lum/>
            <a:alphaModFix/>
          </a:blip>
          <a:srcRect l="12184" t="17567" r="11985" b="16024"/>
          <a:stretch>
            <a:fillRect/>
          </a:stretch>
        </p:blipFill>
        <p:spPr>
          <a:xfrm>
            <a:off x="9491637" y="174154"/>
            <a:ext cx="2271409" cy="1417618"/>
          </a:xfrm>
          <a:prstGeom prst="rect">
            <a:avLst/>
          </a:prstGeom>
          <a:noFill/>
          <a:ln>
            <a:noFill/>
          </a:ln>
        </p:spPr>
      </p:pic>
    </p:spTree>
    <p:extLst>
      <p:ext uri="{BB962C8B-B14F-4D97-AF65-F5344CB8AC3E}">
        <p14:creationId xmlns:p14="http://schemas.microsoft.com/office/powerpoint/2010/main" val="2655596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40CCC-5A04-44FE-94B1-4D3B907F215E}"/>
              </a:ext>
            </a:extLst>
          </p:cNvPr>
          <p:cNvSpPr>
            <a:spLocks noGrp="1"/>
          </p:cNvSpPr>
          <p:nvPr>
            <p:ph type="ctrTitle"/>
          </p:nvPr>
        </p:nvSpPr>
        <p:spPr>
          <a:xfrm>
            <a:off x="1507066" y="671427"/>
            <a:ext cx="7766935" cy="164630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pPr algn="ctr"/>
            <a:r>
              <a:rPr lang="fr-FR" sz="4400" i="1" dirty="0">
                <a:solidFill>
                  <a:schemeClr val="tx1"/>
                </a:solidFill>
                <a:latin typeface="Times New Roman" panose="02020603050405020304" pitchFamily="18" charset="0"/>
                <a:cs typeface="Times New Roman" panose="02020603050405020304" pitchFamily="18" charset="0"/>
              </a:rPr>
              <a:t>A qui s’adresse la spécialité Mathématiques ?</a:t>
            </a:r>
          </a:p>
        </p:txBody>
      </p:sp>
      <p:sp>
        <p:nvSpPr>
          <p:cNvPr id="3" name="Sous-titre 2">
            <a:extLst>
              <a:ext uri="{FF2B5EF4-FFF2-40B4-BE49-F238E27FC236}">
                <a16:creationId xmlns:a16="http://schemas.microsoft.com/office/drawing/2014/main" id="{1765B604-16E1-418A-B53A-D5257EA81F52}"/>
              </a:ext>
            </a:extLst>
          </p:cNvPr>
          <p:cNvSpPr>
            <a:spLocks noGrp="1"/>
          </p:cNvSpPr>
          <p:nvPr>
            <p:ph type="subTitle" idx="1"/>
          </p:nvPr>
        </p:nvSpPr>
        <p:spPr>
          <a:xfrm>
            <a:off x="1507067" y="2764465"/>
            <a:ext cx="7766936" cy="342210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342900" indent="-342900" algn="l">
              <a:buClrTx/>
              <a:buFont typeface="Wingdings" panose="05000000000000000000" pitchFamily="2" charset="2"/>
              <a:buChar char="Ø"/>
            </a:pPr>
            <a:r>
              <a:rPr lang="fr-FR" sz="2400" dirty="0">
                <a:solidFill>
                  <a:schemeClr val="tx1"/>
                </a:solidFill>
                <a:latin typeface="Times New Roman" panose="02020603050405020304" pitchFamily="18" charset="0"/>
                <a:cs typeface="Times New Roman" panose="02020603050405020304" pitchFamily="18" charset="0"/>
              </a:rPr>
              <a:t>La spécialité mathématiques est choisie par environ 60% des élèves de première générale (au niveau national).</a:t>
            </a:r>
          </a:p>
          <a:p>
            <a:pPr marL="285750" indent="-285750" algn="l">
              <a:buClrTx/>
              <a:buFont typeface="Wingdings" panose="05000000000000000000" pitchFamily="2" charset="2"/>
              <a:buChar char="Ø"/>
            </a:pPr>
            <a:r>
              <a:rPr lang="fr-FR" sz="2400" dirty="0">
                <a:solidFill>
                  <a:schemeClr val="tx1"/>
                </a:solidFill>
                <a:latin typeface="Times New Roman" panose="02020603050405020304" pitchFamily="18" charset="0"/>
                <a:cs typeface="Times New Roman" panose="02020603050405020304" pitchFamily="18" charset="0"/>
              </a:rPr>
              <a:t>Elle s’adresse aux élèves qui auraient auparavant choisi les séries S ou ES.</a:t>
            </a:r>
          </a:p>
          <a:p>
            <a:pPr marL="342900" indent="-342900" algn="l">
              <a:buClrTx/>
              <a:buFont typeface="Wingdings" panose="05000000000000000000" pitchFamily="2" charset="2"/>
              <a:buChar char="Ø"/>
            </a:pPr>
            <a:r>
              <a:rPr lang="fr-FR" sz="2400" dirty="0">
                <a:solidFill>
                  <a:schemeClr val="tx1"/>
                </a:solidFill>
                <a:latin typeface="Times New Roman" panose="02020603050405020304" pitchFamily="18" charset="0"/>
                <a:cs typeface="Times New Roman" panose="02020603050405020304" pitchFamily="18" charset="0"/>
              </a:rPr>
              <a:t>Les notions vues sont cependant plus proches de celles abordées en série S (Scientifique).</a:t>
            </a:r>
          </a:p>
          <a:p>
            <a:pPr marL="342900" indent="-342900" algn="l">
              <a:buClrTx/>
              <a:buFont typeface="Wingdings" panose="05000000000000000000" pitchFamily="2" charset="2"/>
              <a:buChar char="Ø"/>
            </a:pPr>
            <a:r>
              <a:rPr lang="fr-FR" sz="2400" dirty="0">
                <a:solidFill>
                  <a:schemeClr val="tx1"/>
                </a:solidFill>
                <a:latin typeface="Times New Roman" panose="02020603050405020304" pitchFamily="18" charset="0"/>
                <a:cs typeface="Times New Roman" panose="02020603050405020304" pitchFamily="18" charset="0"/>
              </a:rPr>
              <a:t> Les élèves doivent être prêts à s’investir et à travailler régulièrement.</a:t>
            </a:r>
          </a:p>
          <a:p>
            <a:pPr marL="285750" indent="-285750" algn="l">
              <a:buClrTx/>
              <a:buFont typeface="Wingdings" panose="05000000000000000000" pitchFamily="2" charset="2"/>
              <a:buChar char="Ø"/>
            </a:pPr>
            <a:endParaRPr lang="fr-FR" sz="2400" dirty="0">
              <a:solidFill>
                <a:schemeClr val="tx1"/>
              </a:solidFill>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Ø"/>
            </a:pPr>
            <a:endParaRPr lang="fr-FR" sz="2400" dirty="0">
              <a:solidFill>
                <a:schemeClr val="tx1"/>
              </a:solidFill>
              <a:latin typeface="Times New Roman" panose="02020603050405020304" pitchFamily="18" charset="0"/>
              <a:cs typeface="Times New Roman" panose="02020603050405020304" pitchFamily="18" charset="0"/>
            </a:endParaRPr>
          </a:p>
          <a:p>
            <a:pPr marL="285750" indent="-285750" algn="l">
              <a:buFont typeface="Wingdings" panose="05000000000000000000" pitchFamily="2" charset="2"/>
              <a:buChar char="Ø"/>
            </a:pPr>
            <a:endParaRPr lang="fr-FR"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7632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2AA8A-43A8-43B3-AFF7-9F457DB13C52}"/>
              </a:ext>
            </a:extLst>
          </p:cNvPr>
          <p:cNvSpPr>
            <a:spLocks noGrp="1"/>
          </p:cNvSpPr>
          <p:nvPr>
            <p:ph type="ctrTitle"/>
          </p:nvPr>
        </p:nvSpPr>
        <p:spPr/>
        <p:txBody>
          <a:bodyPr/>
          <a:lstStyle/>
          <a:p>
            <a:r>
              <a:rPr lang="fr-FR" dirty="0"/>
              <a:t>LA SPECIALITE </a:t>
            </a:r>
            <a:r>
              <a:rPr lang="fr-FR" b="1" dirty="0">
                <a:solidFill>
                  <a:schemeClr val="accent1">
                    <a:lumMod val="75000"/>
                  </a:schemeClr>
                </a:solidFill>
              </a:rPr>
              <a:t>SCIENCES</a:t>
            </a:r>
            <a:r>
              <a:rPr lang="fr-FR" dirty="0"/>
              <a:t> DE LA </a:t>
            </a:r>
            <a:r>
              <a:rPr lang="fr-FR" b="1" dirty="0">
                <a:solidFill>
                  <a:schemeClr val="accent1">
                    <a:lumMod val="75000"/>
                  </a:schemeClr>
                </a:solidFill>
              </a:rPr>
              <a:t>VIE</a:t>
            </a:r>
            <a:r>
              <a:rPr lang="fr-FR" dirty="0"/>
              <a:t> ET DE LA </a:t>
            </a:r>
            <a:r>
              <a:rPr lang="fr-FR" b="1" dirty="0">
                <a:solidFill>
                  <a:schemeClr val="accent1">
                    <a:lumMod val="75000"/>
                  </a:schemeClr>
                </a:solidFill>
              </a:rPr>
              <a:t>TERRE</a:t>
            </a:r>
          </a:p>
        </p:txBody>
      </p:sp>
      <p:sp>
        <p:nvSpPr>
          <p:cNvPr id="3" name="Sous-titre 2">
            <a:extLst>
              <a:ext uri="{FF2B5EF4-FFF2-40B4-BE49-F238E27FC236}">
                <a16:creationId xmlns:a16="http://schemas.microsoft.com/office/drawing/2014/main" id="{37CB42AA-8020-43F3-964A-A9C78DAFBE1B}"/>
              </a:ext>
            </a:extLst>
          </p:cNvPr>
          <p:cNvSpPr>
            <a:spLocks noGrp="1"/>
          </p:cNvSpPr>
          <p:nvPr>
            <p:ph type="subTitle" idx="1"/>
          </p:nvPr>
        </p:nvSpPr>
        <p:spPr/>
        <p:txBody>
          <a:bodyPr>
            <a:normAutofit lnSpcReduction="10000"/>
          </a:bodyPr>
          <a:lstStyle/>
          <a:p>
            <a:r>
              <a:rPr lang="fr-FR" dirty="0"/>
              <a:t>Pour qui ?</a:t>
            </a:r>
          </a:p>
          <a:p>
            <a:r>
              <a:rPr lang="fr-FR" dirty="0"/>
              <a:t>Que vais-je apprendre ?</a:t>
            </a:r>
          </a:p>
          <a:p>
            <a:r>
              <a:rPr lang="fr-FR" dirty="0"/>
              <a:t>Que faire après le lycée avec cette spécialité ?</a:t>
            </a:r>
          </a:p>
          <a:p>
            <a:endParaRPr lang="fr-FR" dirty="0"/>
          </a:p>
          <a:p>
            <a:endParaRPr lang="fr-FR" dirty="0"/>
          </a:p>
          <a:p>
            <a:endParaRPr lang="fr-FR" dirty="0"/>
          </a:p>
        </p:txBody>
      </p:sp>
    </p:spTree>
    <p:extLst>
      <p:ext uri="{BB962C8B-B14F-4D97-AF65-F5344CB8AC3E}">
        <p14:creationId xmlns:p14="http://schemas.microsoft.com/office/powerpoint/2010/main" val="2718386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53051E-0466-4F52-BCD0-EB0880F31385}"/>
              </a:ext>
            </a:extLst>
          </p:cNvPr>
          <p:cNvSpPr>
            <a:spLocks noGrp="1"/>
          </p:cNvSpPr>
          <p:nvPr>
            <p:ph type="title"/>
          </p:nvPr>
        </p:nvSpPr>
        <p:spPr>
          <a:xfrm>
            <a:off x="2592924" y="624110"/>
            <a:ext cx="8911687" cy="648099"/>
          </a:xfrm>
        </p:spPr>
        <p:txBody>
          <a:bodyPr>
            <a:normAutofit fontScale="90000"/>
          </a:bodyPr>
          <a:lstStyle/>
          <a:p>
            <a:r>
              <a:rPr lang="fr-FR" sz="4900" b="1" dirty="0"/>
              <a:t>POUR QUI ?</a:t>
            </a:r>
            <a:r>
              <a:rPr lang="fr-FR" dirty="0"/>
              <a:t/>
            </a:r>
            <a:br>
              <a:rPr lang="fr-FR" dirty="0"/>
            </a:br>
            <a:r>
              <a:rPr lang="fr-FR" dirty="0"/>
              <a:t/>
            </a:r>
            <a:br>
              <a:rPr lang="fr-FR" dirty="0"/>
            </a:br>
            <a:r>
              <a:rPr lang="fr-FR" dirty="0">
                <a:sym typeface="Wingdings 3" panose="05040102010807070707" pitchFamily="18" charset="2"/>
              </a:rPr>
              <a:t> </a:t>
            </a:r>
            <a:r>
              <a:rPr lang="fr-FR" dirty="0">
                <a:latin typeface="Calibri" panose="020F0502020204030204" pitchFamily="34" charset="0"/>
                <a:ea typeface="Calibri" panose="020F0502020204030204" pitchFamily="34" charset="0"/>
                <a:cs typeface="Calibri" panose="020F0502020204030204" pitchFamily="34" charset="0"/>
              </a:rPr>
              <a:t>Les élèves qui veulent découvrir les métiers liés à la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santé</a:t>
            </a:r>
            <a:r>
              <a:rPr lang="fr-FR" dirty="0">
                <a:latin typeface="Calibri" panose="020F0502020204030204" pitchFamily="34" charset="0"/>
                <a:ea typeface="Calibri" panose="020F0502020204030204" pitchFamily="34" charset="0"/>
                <a:cs typeface="Calibri" panose="020F0502020204030204" pitchFamily="34" charset="0"/>
              </a:rPr>
              <a:t> et au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sport</a:t>
            </a:r>
            <a:r>
              <a:rPr lang="fr-FR" dirty="0">
                <a:latin typeface="Calibri" panose="020F0502020204030204" pitchFamily="34" charset="0"/>
                <a:ea typeface="Calibri" panose="020F0502020204030204" pitchFamily="34" charset="0"/>
                <a:cs typeface="Calibri" panose="020F0502020204030204" pitchFamily="34" charset="0"/>
              </a:rPr>
              <a:t/>
            </a:r>
            <a:br>
              <a:rPr lang="fr-FR" dirty="0">
                <a:latin typeface="Calibri" panose="020F0502020204030204" pitchFamily="34" charset="0"/>
                <a:ea typeface="Calibri" panose="020F0502020204030204" pitchFamily="34" charset="0"/>
                <a:cs typeface="Calibri" panose="020F0502020204030204" pitchFamily="34" charset="0"/>
              </a:rPr>
            </a:br>
            <a:r>
              <a:rPr lang="fr-FR" dirty="0">
                <a:sym typeface="Wingdings 3" panose="05040102010807070707" pitchFamily="18" charset="2"/>
              </a:rPr>
              <a:t></a:t>
            </a:r>
            <a:r>
              <a:rPr lang="fr-FR" dirty="0">
                <a:latin typeface="Calibri" panose="020F0502020204030204" pitchFamily="34" charset="0"/>
                <a:ea typeface="Calibri" panose="020F0502020204030204" pitchFamily="34" charset="0"/>
                <a:cs typeface="Calibri" panose="020F0502020204030204" pitchFamily="34" charset="0"/>
              </a:rPr>
              <a:t> Les élèves qui veulent découvrir les métiers actuels ou émergents dans l’</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environnement</a:t>
            </a:r>
            <a:r>
              <a:rPr lang="fr-FR" dirty="0">
                <a:latin typeface="Calibri" panose="020F0502020204030204" pitchFamily="34" charset="0"/>
                <a:ea typeface="Calibri" panose="020F0502020204030204" pitchFamily="34" charset="0"/>
                <a:cs typeface="Calibri" panose="020F0502020204030204" pitchFamily="34" charset="0"/>
              </a:rPr>
              <a:t> et le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développement durable</a:t>
            </a:r>
            <a:r>
              <a:rPr lang="fr-FR" dirty="0">
                <a:latin typeface="Calibri" panose="020F0502020204030204" pitchFamily="34" charset="0"/>
                <a:ea typeface="Calibri" panose="020F0502020204030204" pitchFamily="34" charset="0"/>
                <a:cs typeface="Calibri" panose="020F0502020204030204" pitchFamily="34" charset="0"/>
              </a:rPr>
              <a:t>, les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géosciences</a:t>
            </a:r>
            <a:r>
              <a:rPr lang="fr-FR" dirty="0">
                <a:latin typeface="Calibri" panose="020F0502020204030204" pitchFamily="34" charset="0"/>
                <a:ea typeface="Calibri" panose="020F0502020204030204" pitchFamily="34" charset="0"/>
                <a:cs typeface="Calibri" panose="020F0502020204030204" pitchFamily="34" charset="0"/>
              </a:rPr>
              <a:t>, la gestion des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ressources</a:t>
            </a:r>
            <a:r>
              <a:rPr lang="fr-FR" dirty="0">
                <a:latin typeface="Calibri" panose="020F0502020204030204" pitchFamily="34" charset="0"/>
                <a:ea typeface="Calibri" panose="020F0502020204030204" pitchFamily="34" charset="0"/>
                <a:cs typeface="Calibri" panose="020F0502020204030204" pitchFamily="34" charset="0"/>
              </a:rPr>
              <a:t> et des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risques</a:t>
            </a:r>
            <a:r>
              <a:rPr lang="fr-FR" dirty="0">
                <a:solidFill>
                  <a:schemeClr val="tx1"/>
                </a:solidFill>
                <a:latin typeface="Calibri" panose="020F0502020204030204" pitchFamily="34" charset="0"/>
                <a:ea typeface="Calibri" panose="020F0502020204030204" pitchFamily="34" charset="0"/>
                <a:cs typeface="Calibri" panose="020F0502020204030204" pitchFamily="34" charset="0"/>
              </a:rPr>
              <a:t>, les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biotechnologies</a:t>
            </a:r>
            <a:r>
              <a:rPr lang="fr-FR" dirty="0">
                <a:latin typeface="Calibri" panose="020F0502020204030204" pitchFamily="34" charset="0"/>
                <a:ea typeface="Calibri" panose="020F0502020204030204" pitchFamily="34" charset="0"/>
                <a:cs typeface="Calibri" panose="020F0502020204030204" pitchFamily="34" charset="0"/>
              </a:rPr>
              <a:t/>
            </a:r>
            <a:br>
              <a:rPr lang="fr-FR" dirty="0">
                <a:latin typeface="Calibri" panose="020F0502020204030204" pitchFamily="34" charset="0"/>
                <a:ea typeface="Calibri" panose="020F0502020204030204" pitchFamily="34" charset="0"/>
                <a:cs typeface="Calibri" panose="020F0502020204030204" pitchFamily="34" charset="0"/>
              </a:rPr>
            </a:br>
            <a:r>
              <a:rPr lang="fr-FR" dirty="0">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a:t>
            </a:r>
            <a:r>
              <a:rPr lang="fr-FR" dirty="0">
                <a:latin typeface="Calibri" panose="020F0502020204030204" pitchFamily="34" charset="0"/>
                <a:ea typeface="Calibri" panose="020F0502020204030204" pitchFamily="34" charset="0"/>
                <a:cs typeface="Calibri" panose="020F0502020204030204" pitchFamily="34" charset="0"/>
              </a:rPr>
              <a:t>Les élèves qui veulent découvrir les métiers liés aux </a:t>
            </a:r>
            <a:r>
              <a:rPr lang="fr-FR" b="1"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sciences fondamentales </a:t>
            </a:r>
            <a:r>
              <a:rPr lang="fr-FR" dirty="0">
                <a:latin typeface="Calibri" panose="020F0502020204030204" pitchFamily="34" charset="0"/>
                <a:ea typeface="Calibri" panose="020F0502020204030204" pitchFamily="34" charset="0"/>
                <a:cs typeface="Calibri" panose="020F0502020204030204" pitchFamily="34" charset="0"/>
              </a:rPr>
              <a:t>(recherche, enseignement)</a:t>
            </a:r>
            <a:r>
              <a:rPr lang="fr-FR" dirty="0">
                <a:sym typeface="Wingdings 3" panose="05040102010807070707" pitchFamily="18" charset="2"/>
              </a:rPr>
              <a:t/>
            </a:r>
            <a:br>
              <a:rPr lang="fr-FR" dirty="0">
                <a:sym typeface="Wingdings 3" panose="05040102010807070707" pitchFamily="18" charset="2"/>
              </a:rPr>
            </a:br>
            <a:endParaRPr lang="fr-FR" dirty="0"/>
          </a:p>
        </p:txBody>
      </p:sp>
    </p:spTree>
    <p:extLst>
      <p:ext uri="{BB962C8B-B14F-4D97-AF65-F5344CB8AC3E}">
        <p14:creationId xmlns:p14="http://schemas.microsoft.com/office/powerpoint/2010/main" val="2443009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8461B7-EEA4-4888-9250-581AA504FEFA}"/>
              </a:ext>
            </a:extLst>
          </p:cNvPr>
          <p:cNvSpPr>
            <a:spLocks noGrp="1"/>
          </p:cNvSpPr>
          <p:nvPr>
            <p:ph type="title"/>
          </p:nvPr>
        </p:nvSpPr>
        <p:spPr>
          <a:xfrm>
            <a:off x="2592924" y="700310"/>
            <a:ext cx="8911687" cy="687855"/>
          </a:xfrm>
        </p:spPr>
        <p:txBody>
          <a:bodyPr>
            <a:normAutofit fontScale="90000"/>
          </a:bodyPr>
          <a:lstStyle/>
          <a:p>
            <a:r>
              <a:rPr lang="fr-FR" b="1" dirty="0"/>
              <a:t>DES METIERS EN RELATIONS AVEC LES SVT</a:t>
            </a:r>
            <a:r>
              <a:rPr lang="fr-FR" sz="1800" dirty="0"/>
              <a:t/>
            </a:r>
            <a:br>
              <a:rPr lang="fr-FR" sz="1800" dirty="0"/>
            </a:br>
            <a:endParaRPr lang="fr-FR" dirty="0"/>
          </a:p>
        </p:txBody>
      </p:sp>
      <p:sp>
        <p:nvSpPr>
          <p:cNvPr id="4" name="ZoneTexte 3">
            <a:extLst>
              <a:ext uri="{FF2B5EF4-FFF2-40B4-BE49-F238E27FC236}">
                <a16:creationId xmlns:a16="http://schemas.microsoft.com/office/drawing/2014/main" id="{6A04BC3C-7C00-459A-AB52-99C829AB03A5}"/>
              </a:ext>
            </a:extLst>
          </p:cNvPr>
          <p:cNvSpPr txBox="1"/>
          <p:nvPr/>
        </p:nvSpPr>
        <p:spPr>
          <a:xfrm>
            <a:off x="905811" y="1945740"/>
            <a:ext cx="3242117" cy="929550"/>
          </a:xfrm>
          <a:prstGeom prst="rect">
            <a:avLst/>
          </a:prstGeom>
          <a:noFill/>
        </p:spPr>
        <p:txBody>
          <a:bodyPr wrap="square">
            <a:spAutoFit/>
          </a:bodyPr>
          <a:lstStyle/>
          <a:p>
            <a:r>
              <a:rPr lang="fr-FR" sz="1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DOMAINE DE LA RECHERCHE</a:t>
            </a:r>
          </a:p>
          <a:p>
            <a:r>
              <a:rPr lang="fr-FR" sz="1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ET DE L’ENSEIGNEMENT</a:t>
            </a: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ZoneTexte 8">
            <a:extLst>
              <a:ext uri="{FF2B5EF4-FFF2-40B4-BE49-F238E27FC236}">
                <a16:creationId xmlns:a16="http://schemas.microsoft.com/office/drawing/2014/main" id="{9BCEE799-7A24-4285-93ED-9AA4AA4FE0CA}"/>
              </a:ext>
            </a:extLst>
          </p:cNvPr>
          <p:cNvSpPr txBox="1"/>
          <p:nvPr/>
        </p:nvSpPr>
        <p:spPr>
          <a:xfrm>
            <a:off x="8565923" y="1945740"/>
            <a:ext cx="3296496" cy="375552"/>
          </a:xfrm>
          <a:prstGeom prst="rect">
            <a:avLst/>
          </a:prstGeom>
          <a:noFill/>
        </p:spPr>
        <p:txBody>
          <a:bodyPr wrap="square">
            <a:spAutoFit/>
          </a:bodyPr>
          <a:lstStyle/>
          <a:p>
            <a:r>
              <a:rPr lang="fr-FR" sz="1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DOMAINE DE LA SANTE</a:t>
            </a:r>
          </a:p>
        </p:txBody>
      </p:sp>
      <p:sp>
        <p:nvSpPr>
          <p:cNvPr id="10" name="Zone de texte 4">
            <a:extLst>
              <a:ext uri="{FF2B5EF4-FFF2-40B4-BE49-F238E27FC236}">
                <a16:creationId xmlns:a16="http://schemas.microsoft.com/office/drawing/2014/main" id="{1DA658E0-7613-4439-A290-F648066AEDF6}"/>
              </a:ext>
            </a:extLst>
          </p:cNvPr>
          <p:cNvSpPr txBox="1"/>
          <p:nvPr/>
        </p:nvSpPr>
        <p:spPr>
          <a:xfrm>
            <a:off x="905811" y="3146069"/>
            <a:ext cx="3242117" cy="2689225"/>
          </a:xfrm>
          <a:prstGeom prst="rect">
            <a:avLst/>
          </a:prstGeom>
          <a:solidFill>
            <a:schemeClr val="bg1">
              <a:lumMod val="95000"/>
            </a:schemeClr>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r>
              <a:rPr lang="fr-FR" sz="1400" i="1" dirty="0">
                <a:effectLst/>
                <a:latin typeface="Calibri" panose="020F0502020204030204" pitchFamily="34" charset="0"/>
                <a:ea typeface="Calibri" panose="020F0502020204030204" pitchFamily="34" charset="0"/>
                <a:cs typeface="Times New Roman" panose="02020603050405020304" pitchFamily="18" charset="0"/>
              </a:rPr>
              <a:t>Animalier de laboratoire, Animateur nature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Bio informaticien, Biologiste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Botaniste, Climatologue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Enseignant chercheur</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Ingénieur agronome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Ingénieur de la police scientifique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Ingénieur de recherche et développement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Journaliste scientifique, Météorologue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Océanographe, Palynologue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Professeur de SVT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Sédimentologue, Technicien de laboratoire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Volcanologue, Zoologue…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Zone de texte 4">
            <a:extLst>
              <a:ext uri="{FF2B5EF4-FFF2-40B4-BE49-F238E27FC236}">
                <a16:creationId xmlns:a16="http://schemas.microsoft.com/office/drawing/2014/main" id="{1FD183C1-2669-479E-91BD-E681250E193F}"/>
              </a:ext>
            </a:extLst>
          </p:cNvPr>
          <p:cNvSpPr txBox="1"/>
          <p:nvPr/>
        </p:nvSpPr>
        <p:spPr>
          <a:xfrm>
            <a:off x="8565924" y="3146069"/>
            <a:ext cx="3296496" cy="2905125"/>
          </a:xfrm>
          <a:prstGeom prst="rect">
            <a:avLst/>
          </a:prstGeom>
          <a:solidFill>
            <a:schemeClr val="bg1">
              <a:lumMod val="95000"/>
            </a:schemeClr>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r>
              <a:rPr lang="fr-FR" sz="1400" i="1" dirty="0">
                <a:effectLst/>
                <a:latin typeface="Calibri" panose="020F0502020204030204" pitchFamily="34" charset="0"/>
                <a:ea typeface="Calibri" panose="020F0502020204030204" pitchFamily="34" charset="0"/>
                <a:cs typeface="Times New Roman" panose="02020603050405020304" pitchFamily="18" charset="0"/>
              </a:rPr>
              <a:t>Auxiliaire de santé animale, Biostatisticien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Cadre dirigeant au sein de la sécurité sociale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Chiropracteur, Dentiste, Diététicien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Educateur sportif, Ergothérapeute, Infirmier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Kinésithérapeute, Manipulateur radio</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Médecin généraliste, Médecin spécialiste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Orthophoniste, Orthoptiste, Ostéopathe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Pharmacien, Podologue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Psychologue, Puéricultrice, Sage-femme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Technicien d’analyses biomédicales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Technicien ou ingénieur dans l’industrie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pharmaceutique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Vétérinaire, Visiteur médical…</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 de texte 4">
            <a:extLst>
              <a:ext uri="{FF2B5EF4-FFF2-40B4-BE49-F238E27FC236}">
                <a16:creationId xmlns:a16="http://schemas.microsoft.com/office/drawing/2014/main" id="{F641D1D0-5B41-4F5D-BA5D-0C36DCEEA02E}"/>
              </a:ext>
            </a:extLst>
          </p:cNvPr>
          <p:cNvSpPr txBox="1"/>
          <p:nvPr/>
        </p:nvSpPr>
        <p:spPr>
          <a:xfrm>
            <a:off x="4376547" y="3146069"/>
            <a:ext cx="3960758" cy="2905125"/>
          </a:xfrm>
          <a:prstGeom prst="rect">
            <a:avLst/>
          </a:prstGeom>
          <a:solidFill>
            <a:schemeClr val="bg1">
              <a:lumMod val="95000"/>
            </a:schemeClr>
          </a:solidFill>
          <a:ln w="6350">
            <a:solidFill>
              <a:prstClr val="black"/>
            </a:solidFill>
          </a:ln>
        </p:spPr>
        <p:txBody>
          <a:bodyPr rot="0" spcFirstLastPara="0" vert="horz" wrap="none" lIns="91440" tIns="45720" rIns="91440" bIns="45720" numCol="1" spcCol="0" rtlCol="0" fromWordArt="0" anchor="t" anchorCtr="0" forceAA="0" compatLnSpc="1">
            <a:prstTxWarp prst="textNoShape">
              <a:avLst/>
            </a:prstTxWarp>
            <a:noAutofit/>
          </a:bodyPr>
          <a:lstStyle/>
          <a:p>
            <a:r>
              <a:rPr lang="fr-FR" sz="1400" i="1" dirty="0">
                <a:effectLst/>
                <a:latin typeface="Calibri" panose="020F0502020204030204" pitchFamily="34" charset="0"/>
                <a:ea typeface="Calibri" panose="020F0502020204030204" pitchFamily="34" charset="0"/>
                <a:cs typeface="Times New Roman" panose="02020603050405020304" pitchFamily="18" charset="0"/>
              </a:rPr>
              <a:t>Agent ONF, Agriculteur, Chargé d’études naturalistes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Econome de flux, Expert efficacité énergétique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Géologue d’exploitation, Géologue en géothermie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Géologue pétrolier, Géophysicien minier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Hydrogéologue, Ingénieur agroalimentaire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Ingénieur de recherche et développement en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développement durable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Ingénieur études méthanisation, Ingénieur traitement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des eaux, Ingénieur environnement et risques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industriels, Responsable QSE (qualité, sécurité,</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environnement), Technicien de l’eau</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Technicien de qualité (ait, eau…), Technicien en</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400" i="1" dirty="0">
                <a:effectLst/>
                <a:latin typeface="Calibri" panose="020F0502020204030204" pitchFamily="34" charset="0"/>
                <a:ea typeface="Calibri" panose="020F0502020204030204" pitchFamily="34" charset="0"/>
                <a:cs typeface="Times New Roman" panose="02020603050405020304" pitchFamily="18" charset="0"/>
              </a:rPr>
              <a:t>traitement des déchets, Technicien forestier…</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3DB6F29F-4706-4534-974D-8B088F75FB32}"/>
              </a:ext>
            </a:extLst>
          </p:cNvPr>
          <p:cNvSpPr txBox="1"/>
          <p:nvPr/>
        </p:nvSpPr>
        <p:spPr>
          <a:xfrm>
            <a:off x="4376547" y="1945740"/>
            <a:ext cx="3960757" cy="1200329"/>
          </a:xfrm>
          <a:prstGeom prst="rect">
            <a:avLst/>
          </a:prstGeom>
          <a:noFill/>
        </p:spPr>
        <p:txBody>
          <a:bodyPr wrap="square">
            <a:spAutoFit/>
          </a:bodyPr>
          <a:lstStyle/>
          <a:p>
            <a:r>
              <a:rPr lang="fr-FR" sz="18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DOMAINE DU DEVELOPPEMENT DURABLE, DE L’ENVIRONNEMENT, DE LA GESTION DES RESSOURCES ET DES RISQUES</a:t>
            </a:r>
          </a:p>
        </p:txBody>
      </p:sp>
    </p:spTree>
    <p:extLst>
      <p:ext uri="{BB962C8B-B14F-4D97-AF65-F5344CB8AC3E}">
        <p14:creationId xmlns:p14="http://schemas.microsoft.com/office/powerpoint/2010/main" val="2691824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7CF32F-5961-4D28-8B84-FC88FAF3CA24}"/>
              </a:ext>
            </a:extLst>
          </p:cNvPr>
          <p:cNvSpPr>
            <a:spLocks noGrp="1"/>
          </p:cNvSpPr>
          <p:nvPr>
            <p:ph type="title"/>
          </p:nvPr>
        </p:nvSpPr>
        <p:spPr/>
        <p:txBody>
          <a:bodyPr>
            <a:normAutofit/>
          </a:bodyPr>
          <a:lstStyle/>
          <a:p>
            <a:r>
              <a:rPr lang="fr-FR" sz="4400" b="1" dirty="0"/>
              <a:t>Que vais-je apprendre ?</a:t>
            </a:r>
            <a:endParaRPr lang="fr-FR" sz="4400" dirty="0"/>
          </a:p>
        </p:txBody>
      </p:sp>
      <p:sp>
        <p:nvSpPr>
          <p:cNvPr id="3" name="Espace réservé du contenu 2">
            <a:extLst>
              <a:ext uri="{FF2B5EF4-FFF2-40B4-BE49-F238E27FC236}">
                <a16:creationId xmlns:a16="http://schemas.microsoft.com/office/drawing/2014/main" id="{F79F56A3-AE9A-4B05-883A-17837B79AD73}"/>
              </a:ext>
            </a:extLst>
          </p:cNvPr>
          <p:cNvSpPr>
            <a:spLocks noGrp="1"/>
          </p:cNvSpPr>
          <p:nvPr>
            <p:ph idx="1"/>
          </p:nvPr>
        </p:nvSpPr>
        <p:spPr/>
        <p:txBody>
          <a:bodyPr>
            <a:normAutofit fontScale="92500"/>
          </a:bodyPr>
          <a:lstStyle/>
          <a:p>
            <a:pPr>
              <a:lnSpc>
                <a:spcPct val="107000"/>
              </a:lnSpc>
              <a:spcAft>
                <a:spcPts val="800"/>
              </a:spcAft>
            </a:pPr>
            <a:r>
              <a:rPr lang="fr-FR" sz="3000" b="1"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 TROIS OBJECTIFS</a:t>
            </a:r>
            <a:endParaRPr lang="fr-FR" sz="3000"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Assurer </a:t>
            </a:r>
            <a:r>
              <a:rPr lang="fr-FR"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a:t>
            </a:r>
            <a:r>
              <a:rPr lang="fr-FR" sz="2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acquisition d’une culture scientifique </a:t>
            </a:r>
            <a:r>
              <a:rPr lang="fr-F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assise sur les concepts fondamentaux de la biologie et de la géologie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pPr>
            <a:r>
              <a:rPr lang="fr-F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Participer à la </a:t>
            </a:r>
            <a:r>
              <a:rPr lang="fr-FR" sz="2800" dirty="0">
                <a:solidFill>
                  <a:schemeClr val="accent1">
                    <a:lumMod val="75000"/>
                  </a:schemeClr>
                </a:solidFill>
                <a:effectLst/>
                <a:latin typeface="Calibri" panose="020F0502020204030204" pitchFamily="34" charset="0"/>
                <a:ea typeface="Calibri" panose="020F0502020204030204" pitchFamily="34" charset="0"/>
                <a:cs typeface="Calibri" panose="020F0502020204030204" pitchFamily="34" charset="0"/>
              </a:rPr>
              <a:t>formation de l’esprit critique</a:t>
            </a:r>
            <a:r>
              <a:rPr lang="fr-F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et à l’éducation civique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fr-FR"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Préparer les élèves qui choisiront une formation scientifique à une </a:t>
            </a:r>
            <a:r>
              <a:rPr lang="fr-FR" sz="2800" dirty="0">
                <a:solidFill>
                  <a:schemeClr val="accent1">
                    <a:lumMod val="75000"/>
                  </a:schemeClr>
                </a:solidFill>
                <a:latin typeface="Calibri" panose="020F0502020204030204" pitchFamily="34" charset="0"/>
                <a:ea typeface="Calibri" panose="020F0502020204030204" pitchFamily="34" charset="0"/>
                <a:cs typeface="Calibri" panose="020F0502020204030204" pitchFamily="34" charset="0"/>
              </a:rPr>
              <a:t>poursuite d’études dans l’enseignement supérieur</a:t>
            </a:r>
            <a:endParaRPr lang="fr-FR" sz="2800" dirty="0">
              <a:solidFill>
                <a:schemeClr val="accent1">
                  <a:lumMod val="75000"/>
                </a:schemeClr>
              </a:solidFill>
            </a:endParaRPr>
          </a:p>
        </p:txBody>
      </p:sp>
    </p:spTree>
    <p:extLst>
      <p:ext uri="{BB962C8B-B14F-4D97-AF65-F5344CB8AC3E}">
        <p14:creationId xmlns:p14="http://schemas.microsoft.com/office/powerpoint/2010/main" val="1839321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798729-F7B4-4FD0-9069-0BB35317C2E7}"/>
              </a:ext>
            </a:extLst>
          </p:cNvPr>
          <p:cNvSpPr>
            <a:spLocks noGrp="1"/>
          </p:cNvSpPr>
          <p:nvPr>
            <p:ph type="title"/>
          </p:nvPr>
        </p:nvSpPr>
        <p:spPr>
          <a:xfrm>
            <a:off x="2589212" y="613067"/>
            <a:ext cx="8911687" cy="860133"/>
          </a:xfrm>
        </p:spPr>
        <p:txBody>
          <a:bodyPr>
            <a:normAutofit fontScale="90000"/>
          </a:bodyPr>
          <a:lstStyle/>
          <a:p>
            <a:r>
              <a:rPr lang="fr-FR" sz="4900" b="1" dirty="0"/>
              <a:t>Extraits du programme</a:t>
            </a:r>
            <a:r>
              <a:rPr lang="fr-FR" sz="4400" b="1" dirty="0"/>
              <a:t/>
            </a:r>
            <a:br>
              <a:rPr lang="fr-FR" sz="4400" b="1" dirty="0"/>
            </a:br>
            <a:r>
              <a:rPr lang="fr-FR" sz="4400" b="1" dirty="0"/>
              <a:t/>
            </a:r>
            <a:br>
              <a:rPr lang="fr-FR" sz="4400" b="1" dirty="0"/>
            </a:br>
            <a:r>
              <a:rPr lang="fr-FR" sz="4400" dirty="0"/>
              <a:t>Le programme s’articule autour de 3 grands thèmes :</a:t>
            </a:r>
            <a:br>
              <a:rPr lang="fr-FR" sz="4400" dirty="0"/>
            </a:br>
            <a:r>
              <a:rPr lang="fr-FR" sz="4400" dirty="0"/>
              <a:t/>
            </a:r>
            <a:br>
              <a:rPr lang="fr-FR" sz="4400" dirty="0"/>
            </a:br>
            <a:r>
              <a:rPr lang="fr-FR" sz="4400" dirty="0"/>
              <a:t/>
            </a:r>
            <a:br>
              <a:rPr lang="fr-FR" sz="4400" dirty="0"/>
            </a:br>
            <a:r>
              <a:rPr lang="fr-FR" sz="4400" dirty="0"/>
              <a:t/>
            </a:r>
            <a:br>
              <a:rPr lang="fr-FR" sz="4400" dirty="0"/>
            </a:br>
            <a:endParaRPr lang="fr-FR" sz="4400" dirty="0"/>
          </a:p>
        </p:txBody>
      </p:sp>
      <p:sp>
        <p:nvSpPr>
          <p:cNvPr id="7" name="Espace réservé du contenu 6">
            <a:extLst>
              <a:ext uri="{FF2B5EF4-FFF2-40B4-BE49-F238E27FC236}">
                <a16:creationId xmlns:a16="http://schemas.microsoft.com/office/drawing/2014/main" id="{86A1437F-043A-4CEA-A4EC-21814C44F98B}"/>
              </a:ext>
            </a:extLst>
          </p:cNvPr>
          <p:cNvSpPr>
            <a:spLocks noGrp="1"/>
          </p:cNvSpPr>
          <p:nvPr>
            <p:ph idx="1"/>
          </p:nvPr>
        </p:nvSpPr>
        <p:spPr>
          <a:xfrm>
            <a:off x="2585499" y="3760304"/>
            <a:ext cx="8915400" cy="2313257"/>
          </a:xfrm>
        </p:spPr>
        <p:txBody>
          <a:bodyPr>
            <a:normAutofit/>
          </a:bodyPr>
          <a:lstStyle/>
          <a:p>
            <a:r>
              <a:rPr lang="fr-FR" sz="3300" b="1" dirty="0">
                <a:solidFill>
                  <a:srgbClr val="000000"/>
                </a:solidFill>
                <a:latin typeface="Interstate-Bold"/>
                <a:ea typeface="Calibri" panose="020F0502020204030204" pitchFamily="34" charset="0"/>
                <a:cs typeface="Interstate-Bold"/>
              </a:rPr>
              <a:t> La Terre, la vie et l’organisation du vivant</a:t>
            </a:r>
          </a:p>
          <a:p>
            <a:r>
              <a:rPr lang="fr-FR" sz="3300" b="1" dirty="0">
                <a:solidFill>
                  <a:srgbClr val="000000"/>
                </a:solidFill>
                <a:latin typeface="Interstate-Bold"/>
                <a:ea typeface="Calibri" panose="020F0502020204030204" pitchFamily="34" charset="0"/>
                <a:cs typeface="Interstate-Bold"/>
              </a:rPr>
              <a:t> Enjeux planétaires contemporains</a:t>
            </a:r>
          </a:p>
          <a:p>
            <a:r>
              <a:rPr lang="fr-FR" sz="3300" b="1" dirty="0">
                <a:solidFill>
                  <a:srgbClr val="000000"/>
                </a:solidFill>
                <a:effectLst/>
                <a:latin typeface="Interstate-Bold"/>
                <a:ea typeface="Calibri" panose="020F0502020204030204" pitchFamily="34" charset="0"/>
                <a:cs typeface="Interstate-Bold"/>
              </a:rPr>
              <a:t> Corps humain et santé</a:t>
            </a:r>
            <a:endParaRPr lang="fr-FR" sz="3300" dirty="0">
              <a:solidFill>
                <a:srgbClr val="000000"/>
              </a:solidFill>
              <a:effectLst/>
              <a:latin typeface="Interstate-Light"/>
              <a:ea typeface="Calibri" panose="020F0502020204030204" pitchFamily="34" charset="0"/>
              <a:cs typeface="Interstate-Light"/>
            </a:endParaRPr>
          </a:p>
          <a:p>
            <a:endParaRPr lang="fr-FR" sz="1800" dirty="0">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748212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22EDD-16C0-47D7-B37A-6968144C1F20}"/>
              </a:ext>
            </a:extLst>
          </p:cNvPr>
          <p:cNvSpPr>
            <a:spLocks noGrp="1"/>
          </p:cNvSpPr>
          <p:nvPr>
            <p:ph type="title"/>
          </p:nvPr>
        </p:nvSpPr>
        <p:spPr>
          <a:xfrm>
            <a:off x="2183833" y="672701"/>
            <a:ext cx="9320779" cy="886638"/>
          </a:xfrm>
        </p:spPr>
        <p:txBody>
          <a:bodyPr>
            <a:normAutofit/>
          </a:bodyPr>
          <a:lstStyle/>
          <a:p>
            <a:r>
              <a:rPr lang="fr-FR" sz="3200" b="1" dirty="0"/>
              <a:t>Programme de la spécialité SVT de Première</a:t>
            </a:r>
            <a:endParaRPr lang="fr-FR" sz="3200" dirty="0"/>
          </a:p>
        </p:txBody>
      </p:sp>
      <p:sp>
        <p:nvSpPr>
          <p:cNvPr id="3" name="Espace réservé du contenu 2">
            <a:extLst>
              <a:ext uri="{FF2B5EF4-FFF2-40B4-BE49-F238E27FC236}">
                <a16:creationId xmlns:a16="http://schemas.microsoft.com/office/drawing/2014/main" id="{55640BDE-8E79-4BF0-8639-06D09765850A}"/>
              </a:ext>
            </a:extLst>
          </p:cNvPr>
          <p:cNvSpPr>
            <a:spLocks noGrp="1"/>
          </p:cNvSpPr>
          <p:nvPr>
            <p:ph idx="1"/>
          </p:nvPr>
        </p:nvSpPr>
        <p:spPr>
          <a:xfrm>
            <a:off x="1330255" y="1908313"/>
            <a:ext cx="3201988" cy="3777622"/>
          </a:xfrm>
        </p:spPr>
        <p:txBody>
          <a:bodyPr>
            <a:normAutofit/>
          </a:bodyPr>
          <a:lstStyle/>
          <a:p>
            <a:r>
              <a:rPr lang="fr-FR" sz="2000" b="1" dirty="0">
                <a:solidFill>
                  <a:schemeClr val="accent1">
                    <a:lumMod val="75000"/>
                  </a:schemeClr>
                </a:solidFill>
              </a:rPr>
              <a:t>La Terre, la vie et l’organisation du vivant</a:t>
            </a:r>
            <a:endParaRPr lang="fr-FR" sz="2000" dirty="0"/>
          </a:p>
          <a:p>
            <a:pPr>
              <a:buFont typeface="Arial" panose="020B0604020202020204" pitchFamily="34" charset="0"/>
              <a:buChar char="•"/>
            </a:pPr>
            <a:r>
              <a:rPr lang="fr-FR" sz="2000" dirty="0"/>
              <a:t>Transmission, variation et expression du patrimoine génétique</a:t>
            </a:r>
          </a:p>
          <a:p>
            <a:pPr>
              <a:buFont typeface="Arial" panose="020B0604020202020204" pitchFamily="34" charset="0"/>
              <a:buChar char="•"/>
            </a:pPr>
            <a:r>
              <a:rPr lang="fr-FR" sz="2000" dirty="0"/>
              <a:t>La dynamique interne de la Terre</a:t>
            </a:r>
          </a:p>
        </p:txBody>
      </p:sp>
      <p:sp>
        <p:nvSpPr>
          <p:cNvPr id="4" name="Espace réservé du contenu 2">
            <a:extLst>
              <a:ext uri="{FF2B5EF4-FFF2-40B4-BE49-F238E27FC236}">
                <a16:creationId xmlns:a16="http://schemas.microsoft.com/office/drawing/2014/main" id="{A405846F-1F86-4DAD-9733-95ED662C8904}"/>
              </a:ext>
            </a:extLst>
          </p:cNvPr>
          <p:cNvSpPr txBox="1">
            <a:spLocks/>
          </p:cNvSpPr>
          <p:nvPr/>
        </p:nvSpPr>
        <p:spPr>
          <a:xfrm>
            <a:off x="4816439" y="1908313"/>
            <a:ext cx="3201988"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000" b="1" dirty="0">
                <a:solidFill>
                  <a:schemeClr val="accent1">
                    <a:lumMod val="75000"/>
                  </a:schemeClr>
                </a:solidFill>
              </a:rPr>
              <a:t>Enjeux planétaires </a:t>
            </a:r>
            <a:r>
              <a:rPr lang="fr-FR" sz="2000" b="1" dirty="0" smtClean="0">
                <a:solidFill>
                  <a:schemeClr val="accent1">
                    <a:lumMod val="75000"/>
                  </a:schemeClr>
                </a:solidFill>
              </a:rPr>
              <a:t>contemporains</a:t>
            </a:r>
            <a:endParaRPr lang="fr-FR" sz="2000" dirty="0"/>
          </a:p>
          <a:p>
            <a:pPr>
              <a:buFont typeface="Arial" panose="020B0604020202020204" pitchFamily="34" charset="0"/>
              <a:buChar char="•"/>
            </a:pPr>
            <a:r>
              <a:rPr lang="fr-FR" sz="2000" dirty="0"/>
              <a:t>Ecosystèmes et services environnementaux</a:t>
            </a:r>
          </a:p>
        </p:txBody>
      </p:sp>
      <p:sp>
        <p:nvSpPr>
          <p:cNvPr id="5" name="Espace réservé du contenu 2">
            <a:extLst>
              <a:ext uri="{FF2B5EF4-FFF2-40B4-BE49-F238E27FC236}">
                <a16:creationId xmlns:a16="http://schemas.microsoft.com/office/drawing/2014/main" id="{43A99B9F-FD32-4813-BC01-6FAEABDD7EDF}"/>
              </a:ext>
            </a:extLst>
          </p:cNvPr>
          <p:cNvSpPr txBox="1">
            <a:spLocks/>
          </p:cNvSpPr>
          <p:nvPr/>
        </p:nvSpPr>
        <p:spPr>
          <a:xfrm>
            <a:off x="8302624" y="1908313"/>
            <a:ext cx="3201988" cy="25543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000" b="1" dirty="0">
                <a:solidFill>
                  <a:schemeClr val="accent1">
                    <a:lumMod val="75000"/>
                  </a:schemeClr>
                </a:solidFill>
              </a:rPr>
              <a:t>Corps humain et </a:t>
            </a:r>
            <a:r>
              <a:rPr lang="fr-FR" sz="2000" b="1" dirty="0" smtClean="0">
                <a:solidFill>
                  <a:schemeClr val="accent1">
                    <a:lumMod val="75000"/>
                  </a:schemeClr>
                </a:solidFill>
              </a:rPr>
              <a:t>santé</a:t>
            </a:r>
            <a:endParaRPr lang="fr-FR" sz="1050" dirty="0"/>
          </a:p>
          <a:p>
            <a:pPr>
              <a:buFont typeface="Arial" panose="020B0604020202020204" pitchFamily="34" charset="0"/>
              <a:buChar char="•"/>
            </a:pPr>
            <a:r>
              <a:rPr lang="fr-FR" sz="2000" dirty="0"/>
              <a:t>Variation génétique et santé</a:t>
            </a:r>
          </a:p>
          <a:p>
            <a:pPr>
              <a:buFont typeface="Arial" panose="020B0604020202020204" pitchFamily="34" charset="0"/>
              <a:buChar char="•"/>
            </a:pPr>
            <a:r>
              <a:rPr lang="fr-FR" sz="2000" dirty="0"/>
              <a:t>Le fonctionnement du système immunitaire humain</a:t>
            </a:r>
          </a:p>
          <a:p>
            <a:pPr marL="0" indent="0">
              <a:buNone/>
            </a:pPr>
            <a:endParaRPr lang="fr-FR" sz="2000" dirty="0"/>
          </a:p>
        </p:txBody>
      </p:sp>
    </p:spTree>
    <p:extLst>
      <p:ext uri="{BB962C8B-B14F-4D97-AF65-F5344CB8AC3E}">
        <p14:creationId xmlns:p14="http://schemas.microsoft.com/office/powerpoint/2010/main" val="3627138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1C57495A-D428-4696-8500-D50276E422F1}"/>
              </a:ext>
            </a:extLst>
          </p:cNvPr>
          <p:cNvSpPr txBox="1">
            <a:spLocks/>
          </p:cNvSpPr>
          <p:nvPr/>
        </p:nvSpPr>
        <p:spPr>
          <a:xfrm>
            <a:off x="2173356" y="730128"/>
            <a:ext cx="9409044" cy="807124"/>
          </a:xfrm>
          <a:prstGeom prst="rect">
            <a:avLst/>
          </a:prstGeom>
        </p:spPr>
        <p:txBody>
          <a:bodyPr>
            <a:normAutofit fontScale="92500" lnSpcReduction="20000"/>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FR" sz="3500" b="1" dirty="0"/>
              <a:t>Programme de la spécialité SVT de Terminale</a:t>
            </a:r>
            <a:r>
              <a:rPr lang="fr-FR" sz="2800" dirty="0"/>
              <a:t/>
            </a:r>
            <a:br>
              <a:rPr lang="fr-FR" sz="2800" dirty="0"/>
            </a:br>
            <a:endParaRPr lang="fr-FR" sz="2800" dirty="0"/>
          </a:p>
        </p:txBody>
      </p:sp>
      <p:sp>
        <p:nvSpPr>
          <p:cNvPr id="7" name="Espace réservé du contenu 2">
            <a:extLst>
              <a:ext uri="{FF2B5EF4-FFF2-40B4-BE49-F238E27FC236}">
                <a16:creationId xmlns:a16="http://schemas.microsoft.com/office/drawing/2014/main" id="{A783F8CF-D916-431F-A943-DC77096233E8}"/>
              </a:ext>
            </a:extLst>
          </p:cNvPr>
          <p:cNvSpPr txBox="1">
            <a:spLocks/>
          </p:cNvSpPr>
          <p:nvPr/>
        </p:nvSpPr>
        <p:spPr>
          <a:xfrm>
            <a:off x="1330255" y="1908313"/>
            <a:ext cx="3201988" cy="3777622"/>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000" b="1" dirty="0">
                <a:solidFill>
                  <a:schemeClr val="accent1">
                    <a:lumMod val="75000"/>
                  </a:schemeClr>
                </a:solidFill>
              </a:rPr>
              <a:t>La Terre, la vie et l’organisation du vivant</a:t>
            </a:r>
            <a:endParaRPr lang="fr-FR" sz="2000" dirty="0"/>
          </a:p>
          <a:p>
            <a:pPr>
              <a:buFont typeface="Arial" panose="020B0604020202020204" pitchFamily="34" charset="0"/>
              <a:buChar char="•"/>
            </a:pPr>
            <a:r>
              <a:rPr lang="fr-FR" sz="2000" dirty="0"/>
              <a:t>Génétique et évolution</a:t>
            </a:r>
          </a:p>
          <a:p>
            <a:pPr>
              <a:buFont typeface="Arial" panose="020B0604020202020204" pitchFamily="34" charset="0"/>
              <a:buChar char="•"/>
            </a:pPr>
            <a:r>
              <a:rPr lang="fr-FR" sz="2000" dirty="0"/>
              <a:t>A la recherche du passé géologique de notre planète</a:t>
            </a:r>
          </a:p>
        </p:txBody>
      </p:sp>
      <p:sp>
        <p:nvSpPr>
          <p:cNvPr id="8" name="Espace réservé du contenu 2">
            <a:extLst>
              <a:ext uri="{FF2B5EF4-FFF2-40B4-BE49-F238E27FC236}">
                <a16:creationId xmlns:a16="http://schemas.microsoft.com/office/drawing/2014/main" id="{44461EEE-BA14-4A3E-A29C-BF93B82A6EA3}"/>
              </a:ext>
            </a:extLst>
          </p:cNvPr>
          <p:cNvSpPr txBox="1">
            <a:spLocks/>
          </p:cNvSpPr>
          <p:nvPr/>
        </p:nvSpPr>
        <p:spPr>
          <a:xfrm>
            <a:off x="4816439" y="1908313"/>
            <a:ext cx="3201988" cy="377762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000" b="1" dirty="0">
                <a:solidFill>
                  <a:schemeClr val="accent1">
                    <a:lumMod val="75000"/>
                  </a:schemeClr>
                </a:solidFill>
              </a:rPr>
              <a:t>Enjeux planétaires contemporains</a:t>
            </a:r>
            <a:endParaRPr lang="fr-FR" sz="2000" dirty="0"/>
          </a:p>
          <a:p>
            <a:pPr>
              <a:buFont typeface="Arial" panose="020B0604020202020204" pitchFamily="34" charset="0"/>
              <a:buChar char="•"/>
            </a:pPr>
            <a:r>
              <a:rPr lang="fr-FR" sz="2000" dirty="0"/>
              <a:t>De la plante sauvage à la plante domestiquée</a:t>
            </a:r>
          </a:p>
          <a:p>
            <a:pPr>
              <a:buFont typeface="Arial" panose="020B0604020202020204" pitchFamily="34" charset="0"/>
              <a:buChar char="•"/>
            </a:pPr>
            <a:r>
              <a:rPr lang="fr-FR" sz="2000" dirty="0"/>
              <a:t>Les climats de la Terre : comprendre le passé pour agir aujourd’hui et demain</a:t>
            </a:r>
          </a:p>
        </p:txBody>
      </p:sp>
      <p:sp>
        <p:nvSpPr>
          <p:cNvPr id="9" name="Espace réservé du contenu 2">
            <a:extLst>
              <a:ext uri="{FF2B5EF4-FFF2-40B4-BE49-F238E27FC236}">
                <a16:creationId xmlns:a16="http://schemas.microsoft.com/office/drawing/2014/main" id="{7C8341FA-CFA2-442E-A8B2-30BFDC54590B}"/>
              </a:ext>
            </a:extLst>
          </p:cNvPr>
          <p:cNvSpPr txBox="1">
            <a:spLocks/>
          </p:cNvSpPr>
          <p:nvPr/>
        </p:nvSpPr>
        <p:spPr>
          <a:xfrm>
            <a:off x="8302623" y="1908312"/>
            <a:ext cx="3478559" cy="37764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fr-FR" sz="2000" b="1" dirty="0">
                <a:solidFill>
                  <a:schemeClr val="accent1">
                    <a:lumMod val="75000"/>
                  </a:schemeClr>
                </a:solidFill>
              </a:rPr>
              <a:t>Corps humain et santé</a:t>
            </a:r>
          </a:p>
          <a:p>
            <a:pPr marL="0" indent="0">
              <a:buNone/>
            </a:pPr>
            <a:endParaRPr lang="fr-FR" sz="1000" dirty="0"/>
          </a:p>
          <a:p>
            <a:pPr>
              <a:buFont typeface="Arial" panose="020B0604020202020204" pitchFamily="34" charset="0"/>
              <a:buChar char="•"/>
            </a:pPr>
            <a:r>
              <a:rPr lang="fr-FR" sz="2000" dirty="0"/>
              <a:t>Comportements, mouvement et système nerveux</a:t>
            </a:r>
          </a:p>
          <a:p>
            <a:pPr>
              <a:buFont typeface="Arial" panose="020B0604020202020204" pitchFamily="34" charset="0"/>
              <a:buChar char="•"/>
            </a:pPr>
            <a:r>
              <a:rPr lang="fr-FR" sz="2000" dirty="0"/>
              <a:t>Produire le mouvement : contraction et apport d’énergie</a:t>
            </a:r>
          </a:p>
          <a:p>
            <a:pPr>
              <a:buFont typeface="Arial" panose="020B0604020202020204" pitchFamily="34" charset="0"/>
              <a:buChar char="•"/>
            </a:pPr>
            <a:r>
              <a:rPr lang="fr-FR" sz="2000" dirty="0"/>
              <a:t>Comportement et stress : vers une vision intégrée de l’organisme</a:t>
            </a:r>
          </a:p>
          <a:p>
            <a:pPr marL="0" indent="0">
              <a:buNone/>
            </a:pPr>
            <a:endParaRPr lang="fr-FR" sz="2000" dirty="0"/>
          </a:p>
        </p:txBody>
      </p:sp>
    </p:spTree>
    <p:extLst>
      <p:ext uri="{BB962C8B-B14F-4D97-AF65-F5344CB8AC3E}">
        <p14:creationId xmlns:p14="http://schemas.microsoft.com/office/powerpoint/2010/main" val="13359267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8F461-618B-4654-9E74-0D202619004C}"/>
              </a:ext>
            </a:extLst>
          </p:cNvPr>
          <p:cNvSpPr>
            <a:spLocks noGrp="1"/>
          </p:cNvSpPr>
          <p:nvPr>
            <p:ph type="title"/>
          </p:nvPr>
        </p:nvSpPr>
        <p:spPr>
          <a:xfrm>
            <a:off x="2592925" y="624110"/>
            <a:ext cx="8911687" cy="704628"/>
          </a:xfrm>
        </p:spPr>
        <p:txBody>
          <a:bodyPr>
            <a:normAutofit fontScale="90000"/>
          </a:bodyPr>
          <a:lstStyle/>
          <a:p>
            <a:r>
              <a:rPr lang="fr-FR" b="1" dirty="0"/>
              <a:t>Quelles études après une SPE SVT ?</a:t>
            </a:r>
            <a:br>
              <a:rPr lang="fr-FR" b="1" dirty="0"/>
            </a:br>
            <a:endParaRPr lang="fr-FR" dirty="0"/>
          </a:p>
        </p:txBody>
      </p:sp>
      <p:pic>
        <p:nvPicPr>
          <p:cNvPr id="4" name="Image 3">
            <a:extLst>
              <a:ext uri="{FF2B5EF4-FFF2-40B4-BE49-F238E27FC236}">
                <a16:creationId xmlns:a16="http://schemas.microsoft.com/office/drawing/2014/main" id="{C0A0AADD-8714-4299-8DA0-B2FD836F575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21504" y="1339259"/>
            <a:ext cx="7351296" cy="5518741"/>
          </a:xfrm>
          <a:prstGeom prst="rect">
            <a:avLst/>
          </a:prstGeom>
          <a:noFill/>
          <a:ln>
            <a:noFill/>
          </a:ln>
        </p:spPr>
      </p:pic>
    </p:spTree>
    <p:extLst>
      <p:ext uri="{BB962C8B-B14F-4D97-AF65-F5344CB8AC3E}">
        <p14:creationId xmlns:p14="http://schemas.microsoft.com/office/powerpoint/2010/main" val="2307458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869591-906F-4627-A3C7-7C1118B17947}"/>
              </a:ext>
            </a:extLst>
          </p:cNvPr>
          <p:cNvSpPr>
            <a:spLocks noGrp="1"/>
          </p:cNvSpPr>
          <p:nvPr>
            <p:ph type="title"/>
          </p:nvPr>
        </p:nvSpPr>
        <p:spPr>
          <a:xfrm>
            <a:off x="2364325" y="624110"/>
            <a:ext cx="9424021" cy="1280890"/>
          </a:xfrm>
        </p:spPr>
        <p:txBody>
          <a:bodyPr/>
          <a:lstStyle/>
          <a:p>
            <a:r>
              <a:rPr lang="fr-FR" dirty="0"/>
              <a:t>Des études facilitées par la </a:t>
            </a:r>
            <a:r>
              <a:rPr lang="fr-FR" dirty="0">
                <a:solidFill>
                  <a:schemeClr val="accent1">
                    <a:lumMod val="75000"/>
                  </a:schemeClr>
                </a:solidFill>
              </a:rPr>
              <a:t>spécialité SVT</a:t>
            </a:r>
          </a:p>
        </p:txBody>
      </p:sp>
      <p:sp>
        <p:nvSpPr>
          <p:cNvPr id="6" name="Espace réservé du contenu 5">
            <a:extLst>
              <a:ext uri="{FF2B5EF4-FFF2-40B4-BE49-F238E27FC236}">
                <a16:creationId xmlns:a16="http://schemas.microsoft.com/office/drawing/2014/main" id="{53B5ECD3-C56B-4816-9320-E9AA6902B26D}"/>
              </a:ext>
            </a:extLst>
          </p:cNvPr>
          <p:cNvSpPr>
            <a:spLocks noGrp="1"/>
          </p:cNvSpPr>
          <p:nvPr>
            <p:ph idx="1"/>
          </p:nvPr>
        </p:nvSpPr>
        <p:spPr>
          <a:xfrm>
            <a:off x="2364325" y="1560088"/>
            <a:ext cx="9424021" cy="4955012"/>
          </a:xfrm>
        </p:spPr>
        <p:txBody>
          <a:bodyPr>
            <a:normAutofit fontScale="85000" lnSpcReduction="10000"/>
          </a:bodyPr>
          <a:lstStyle/>
          <a:p>
            <a:pPr marL="342900" lvl="0" indent="-342900">
              <a:lnSpc>
                <a:spcPct val="107000"/>
              </a:lnSpc>
              <a:buFont typeface="Symbol" panose="05050102010706020507" pitchFamily="18" charset="2"/>
              <a:buChar char=""/>
            </a:pPr>
            <a:r>
              <a:rPr lang="fr-FR" sz="24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Licences</a:t>
            </a:r>
            <a:r>
              <a:rPr lang="fr-FR" sz="2400" dirty="0">
                <a:effectLst/>
                <a:latin typeface="Calibri" panose="020F0502020204030204" pitchFamily="34" charset="0"/>
                <a:ea typeface="Calibri" panose="020F0502020204030204" pitchFamily="34" charset="0"/>
                <a:cs typeface="Times New Roman" panose="02020603050405020304" pitchFamily="18" charset="0"/>
              </a:rPr>
              <a:t> Chimie, Physiques, Sciences et technologie, STAPS, Sciences de la vie, Sciences de la Terre, Ecologie, Etudes de santé, Sciences sanitaires et sociales, Psychologie…</a:t>
            </a:r>
          </a:p>
          <a:p>
            <a:pPr marL="342900" lvl="0" indent="-342900">
              <a:lnSpc>
                <a:spcPct val="107000"/>
              </a:lnSpc>
              <a:buFont typeface="Symbol" panose="05050102010706020507" pitchFamily="18" charset="2"/>
              <a:buChar char=""/>
            </a:pPr>
            <a:r>
              <a:rPr lang="fr-FR" sz="24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Classes préparatoires </a:t>
            </a:r>
            <a:r>
              <a:rPr lang="fr-FR" sz="2400" b="1" dirty="0" smtClean="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scientifiques</a:t>
            </a:r>
            <a:r>
              <a:rPr lang="fr-FR" sz="2400" dirty="0" smtClean="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2400" dirty="0">
                <a:effectLst/>
                <a:latin typeface="Calibri" panose="020F0502020204030204" pitchFamily="34" charset="0"/>
                <a:ea typeface="Calibri" panose="020F0502020204030204" pitchFamily="34" charset="0"/>
                <a:cs typeface="Times New Roman" panose="02020603050405020304" pitchFamily="18" charset="0"/>
              </a:rPr>
              <a:t>pour les écoles d’agronomie, de biotechnologies et de géologie/environnement « BCPST » et écoles vétérinaires…</a:t>
            </a:r>
          </a:p>
          <a:p>
            <a:pPr marL="342900" lvl="0" indent="-3429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Ecole d’ingénieurs, d’agronomie, du paysage…</a:t>
            </a:r>
          </a:p>
          <a:p>
            <a:pPr marL="342900" lvl="0" indent="-342900">
              <a:lnSpc>
                <a:spcPct val="107000"/>
              </a:lnSpc>
              <a:buFont typeface="Symbol" panose="05050102010706020507" pitchFamily="18" charset="2"/>
              <a:buChar char=""/>
            </a:pPr>
            <a:r>
              <a:rPr lang="fr-FR" sz="2400" dirty="0">
                <a:effectLst/>
                <a:latin typeface="Calibri" panose="020F0502020204030204" pitchFamily="34" charset="0"/>
                <a:ea typeface="Calibri" panose="020F0502020204030204" pitchFamily="34" charset="0"/>
                <a:cs typeface="Times New Roman" panose="02020603050405020304" pitchFamily="18" charset="0"/>
              </a:rPr>
              <a:t>Etudes </a:t>
            </a:r>
            <a:r>
              <a:rPr lang="fr-FR" sz="2400" dirty="0" smtClean="0">
                <a:effectLst/>
                <a:latin typeface="Calibri" panose="020F0502020204030204" pitchFamily="34" charset="0"/>
                <a:ea typeface="Calibri" panose="020F0502020204030204" pitchFamily="34" charset="0"/>
                <a:cs typeface="Times New Roman" panose="02020603050405020304" pitchFamily="18" charset="0"/>
              </a:rPr>
              <a:t>paramédicales</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FR" sz="24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BTS</a:t>
            </a:r>
            <a:r>
              <a:rPr lang="fr-FR" sz="2400" dirty="0">
                <a:effectLst/>
                <a:latin typeface="Calibri" panose="020F0502020204030204" pitchFamily="34" charset="0"/>
                <a:ea typeface="Calibri" panose="020F0502020204030204" pitchFamily="34" charset="0"/>
                <a:cs typeface="Times New Roman" panose="02020603050405020304" pitchFamily="18" charset="0"/>
              </a:rPr>
              <a:t> Biotechnologie, Gestion et protection de la nature, Métiers de l’eau, Métiers de l’environnement, Qualité dans les industries alimentaires et les bio-industries. Prothésistes dentaires, Bio-analyses, Biophysicien de laboratoire, Opticien, BTSA gestion de l’eau, Agronomie…</a:t>
            </a:r>
          </a:p>
          <a:p>
            <a:pPr marL="342900" lvl="0" indent="-342900">
              <a:lnSpc>
                <a:spcPct val="107000"/>
              </a:lnSpc>
              <a:buFont typeface="Symbol" panose="05050102010706020507" pitchFamily="18" charset="2"/>
              <a:buChar char=""/>
            </a:pPr>
            <a:r>
              <a:rPr lang="fr-FR" sz="2400" b="1" dirty="0">
                <a:solidFill>
                  <a:schemeClr val="accent1">
                    <a:lumMod val="75000"/>
                  </a:schemeClr>
                </a:solidFill>
                <a:latin typeface="Calibri" panose="020F0502020204030204" pitchFamily="34" charset="0"/>
                <a:ea typeface="Calibri" panose="020F0502020204030204" pitchFamily="34" charset="0"/>
                <a:cs typeface="Times New Roman" panose="02020603050405020304" pitchFamily="18" charset="0"/>
              </a:rPr>
              <a:t>B</a:t>
            </a:r>
            <a:r>
              <a:rPr lang="fr-FR" sz="24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UT</a:t>
            </a:r>
            <a:r>
              <a:rPr lang="fr-FR" sz="2400" dirty="0">
                <a:effectLst/>
                <a:latin typeface="Calibri" panose="020F0502020204030204" pitchFamily="34" charset="0"/>
                <a:ea typeface="Calibri" panose="020F0502020204030204" pitchFamily="34" charset="0"/>
                <a:cs typeface="Times New Roman" panose="02020603050405020304" pitchFamily="18" charset="0"/>
              </a:rPr>
              <a:t> (ancien DUT en 3 ans) Génie biologique, Hygiène, sécurité environnement…</a:t>
            </a:r>
          </a:p>
          <a:p>
            <a:pPr marL="342900" lvl="0" indent="-342900">
              <a:lnSpc>
                <a:spcPct val="107000"/>
              </a:lnSpc>
              <a:spcAft>
                <a:spcPts val="800"/>
              </a:spcAft>
              <a:buFont typeface="Symbol" panose="05050102010706020507" pitchFamily="18" charset="2"/>
              <a:buChar char=""/>
            </a:pPr>
            <a:r>
              <a:rPr lang="fr-FR" sz="2400" b="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DTS</a:t>
            </a:r>
            <a:r>
              <a:rPr lang="fr-FR" sz="2400" dirty="0">
                <a:effectLst/>
                <a:latin typeface="Calibri" panose="020F0502020204030204" pitchFamily="34" charset="0"/>
                <a:ea typeface="Calibri" panose="020F0502020204030204" pitchFamily="34" charset="0"/>
                <a:cs typeface="Times New Roman" panose="02020603050405020304" pitchFamily="18" charset="0"/>
              </a:rPr>
              <a:t> imagerie médicale et radiologie thérapeutique, </a:t>
            </a:r>
            <a:r>
              <a:rPr lang="fr-FR" sz="2400" b="1" dirty="0">
                <a:effectLst/>
                <a:latin typeface="Calibri" panose="020F0502020204030204" pitchFamily="34" charset="0"/>
                <a:ea typeface="Calibri" panose="020F0502020204030204" pitchFamily="34" charset="0"/>
                <a:cs typeface="Times New Roman" panose="02020603050405020304" pitchFamily="18" charset="0"/>
              </a:rPr>
              <a:t>DE</a:t>
            </a:r>
            <a:r>
              <a:rPr lang="fr-FR" sz="2400" dirty="0">
                <a:effectLst/>
                <a:latin typeface="Calibri" panose="020F0502020204030204" pitchFamily="34" charset="0"/>
                <a:ea typeface="Calibri" panose="020F0502020204030204" pitchFamily="34" charset="0"/>
                <a:cs typeface="Times New Roman" panose="02020603050405020304" pitchFamily="18" charset="0"/>
              </a:rPr>
              <a:t> manipulateur radio…</a:t>
            </a:r>
          </a:p>
          <a:p>
            <a:pPr>
              <a:buFont typeface="Arial" panose="020B0604020202020204" pitchFamily="34" charset="0"/>
              <a:buChar char="•"/>
            </a:pPr>
            <a:endParaRPr lang="fr-FR" dirty="0"/>
          </a:p>
        </p:txBody>
      </p:sp>
    </p:spTree>
    <p:extLst>
      <p:ext uri="{BB962C8B-B14F-4D97-AF65-F5344CB8AC3E}">
        <p14:creationId xmlns:p14="http://schemas.microsoft.com/office/powerpoint/2010/main" val="2706745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6C31451-CB6A-4B90-BB36-751A1C82EC94}"/>
              </a:ext>
            </a:extLst>
          </p:cNvPr>
          <p:cNvSpPr txBox="1"/>
          <p:nvPr/>
        </p:nvSpPr>
        <p:spPr>
          <a:xfrm>
            <a:off x="1868556" y="656565"/>
            <a:ext cx="9815444" cy="5601342"/>
          </a:xfrm>
          <a:prstGeom prst="rect">
            <a:avLst/>
          </a:prstGeom>
          <a:noFill/>
        </p:spPr>
        <p:txBody>
          <a:bodyPr wrap="square">
            <a:spAutoFit/>
          </a:bodyPr>
          <a:lstStyle/>
          <a:p>
            <a:pPr marL="457200" lvl="0" indent="-457200">
              <a:lnSpc>
                <a:spcPct val="107000"/>
              </a:lnSpc>
              <a:buFont typeface="Arial" panose="020B0604020202020204" pitchFamily="34" charset="0"/>
              <a:buChar char="•"/>
            </a:pPr>
            <a:r>
              <a:rPr lang="fr-FR" sz="2800" dirty="0">
                <a:effectLst/>
                <a:latin typeface="Calibri" panose="020F0502020204030204" pitchFamily="34" charset="0"/>
                <a:ea typeface="Calibri" panose="020F0502020204030204" pitchFamily="34" charset="0"/>
                <a:cs typeface="Times New Roman" panose="02020603050405020304" pitchFamily="18" charset="0"/>
              </a:rPr>
              <a:t>Simulez vos combinaisons de spécialités et découvrez les perspectives de formations et de métiers qui s'offrent à vous</a:t>
            </a:r>
          </a:p>
          <a:p>
            <a:pPr marL="228600">
              <a:lnSpc>
                <a:spcPct val="107000"/>
              </a:lnSpc>
              <a:spcAft>
                <a:spcPts val="800"/>
              </a:spcAft>
            </a:pPr>
            <a:r>
              <a:rPr lang="fr-FR"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2"/>
              </a:rPr>
              <a:t>http://www.horizons21.fr/</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800" dirty="0">
                <a:effectLst/>
                <a:latin typeface="Calibri" panose="020F0502020204030204" pitchFamily="34" charset="0"/>
                <a:ea typeface="Calibri" panose="020F0502020204030204" pitchFamily="34" charset="0"/>
                <a:cs typeface="Calibri" panose="020F0502020204030204" pitchFamily="34" charset="0"/>
              </a:rPr>
              <a:t> </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457200">
              <a:lnSpc>
                <a:spcPct val="107000"/>
              </a:lnSpc>
              <a:buFont typeface="Arial" panose="020B0604020202020204" pitchFamily="34" charset="0"/>
              <a:buChar char="•"/>
            </a:pPr>
            <a:r>
              <a:rPr lang="fr-FR" sz="2800" dirty="0">
                <a:effectLst/>
                <a:latin typeface="Calibri" panose="020F0502020204030204" pitchFamily="34" charset="0"/>
                <a:ea typeface="Calibri" panose="020F0502020204030204" pitchFamily="34" charset="0"/>
                <a:cs typeface="Calibri" panose="020F0502020204030204" pitchFamily="34" charset="0"/>
              </a:rPr>
              <a:t>5 étapes à la carte pour construire mon avenir au lycée</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fr-FR" sz="2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http://www.secondes-premieres2020-2021.fr/#1019043</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Aft>
                <a:spcPts val="800"/>
              </a:spcAft>
              <a:buFont typeface="Arial" panose="020B0604020202020204" pitchFamily="34" charset="0"/>
              <a:buChar char="•"/>
            </a:pPr>
            <a:r>
              <a:rPr lang="fr-FR" sz="2800" dirty="0">
                <a:effectLst/>
                <a:latin typeface="Calibri" panose="020F0502020204030204" pitchFamily="34" charset="0"/>
                <a:ea typeface="Calibri" panose="020F0502020204030204" pitchFamily="34" charset="0"/>
                <a:cs typeface="Times New Roman" panose="02020603050405020304" pitchFamily="18" charset="0"/>
              </a:rPr>
              <a:t>Document interactif sur les études supérieures avec la spécialité SVT</a:t>
            </a:r>
            <a:endParaRPr lang="fr-FR" sz="2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fr-FR" sz="2800" dirty="0">
                <a:effectLst/>
                <a:latin typeface="Calibri" panose="020F0502020204030204" pitchFamily="34" charset="0"/>
                <a:ea typeface="Calibri" panose="020F0502020204030204" pitchFamily="34" charset="0"/>
                <a:cs typeface="Calibri" panose="020F0502020204030204" pitchFamily="34" charset="0"/>
                <a:hlinkClick r:id="rId4"/>
              </a:rPr>
              <a:t>http://www.apbg.org/2020/01/02/une-fleur-pour-lorientation/</a:t>
            </a:r>
            <a:endParaRPr lang="fr-FR" sz="2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7059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1F5DF2-6392-4899-91DA-C900D6FC6F93}"/>
              </a:ext>
            </a:extLst>
          </p:cNvPr>
          <p:cNvSpPr>
            <a:spLocks noGrp="1"/>
          </p:cNvSpPr>
          <p:nvPr>
            <p:ph type="title"/>
          </p:nvPr>
        </p:nvSpPr>
        <p:spPr>
          <a:xfrm>
            <a:off x="677335" y="609600"/>
            <a:ext cx="8469077" cy="1336158"/>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fr-FR" sz="5400" i="1" dirty="0">
                <a:solidFill>
                  <a:schemeClr val="tx1"/>
                </a:solidFill>
                <a:latin typeface="Times New Roman" panose="02020603050405020304" pitchFamily="18" charset="0"/>
                <a:cs typeface="Times New Roman" panose="02020603050405020304" pitchFamily="18" charset="0"/>
              </a:rPr>
              <a:t>Le Programme</a:t>
            </a:r>
          </a:p>
        </p:txBody>
      </p:sp>
      <p:sp>
        <p:nvSpPr>
          <p:cNvPr id="3" name="Espace réservé du texte 2">
            <a:extLst>
              <a:ext uri="{FF2B5EF4-FFF2-40B4-BE49-F238E27FC236}">
                <a16:creationId xmlns:a16="http://schemas.microsoft.com/office/drawing/2014/main" id="{2261D35D-10CB-45E2-ACE2-4EB057CD4DA0}"/>
              </a:ext>
            </a:extLst>
          </p:cNvPr>
          <p:cNvSpPr>
            <a:spLocks noGrp="1"/>
          </p:cNvSpPr>
          <p:nvPr>
            <p:ph type="body" idx="1"/>
          </p:nvPr>
        </p:nvSpPr>
        <p:spPr>
          <a:xfrm>
            <a:off x="549744" y="2137144"/>
            <a:ext cx="8596668" cy="365760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a:normAutofit/>
          </a:bodyPr>
          <a:lstStyle/>
          <a:p>
            <a:r>
              <a:rPr lang="fr-FR" sz="2400" dirty="0">
                <a:latin typeface="Times New Roman" panose="02020603050405020304" pitchFamily="18" charset="0"/>
                <a:cs typeface="Times New Roman" panose="02020603050405020304" pitchFamily="18" charset="0"/>
              </a:rPr>
              <a:t>L’enseignement est organisé autour de trois thèmes principaux : </a:t>
            </a:r>
          </a:p>
          <a:p>
            <a:pPr marL="285750" indent="-285750">
              <a:buFont typeface="Wingdings" panose="05000000000000000000" pitchFamily="2" charset="2"/>
              <a:buChar char="Ø"/>
            </a:pPr>
            <a:r>
              <a:rPr lang="fr-FR" sz="2400" dirty="0">
                <a:latin typeface="Times New Roman" panose="02020603050405020304" pitchFamily="18" charset="0"/>
                <a:cs typeface="Times New Roman" panose="02020603050405020304" pitchFamily="18" charset="0"/>
              </a:rPr>
              <a:t>L’analyse (étude des fonctions, des suites ).</a:t>
            </a:r>
          </a:p>
          <a:p>
            <a:pPr marL="285750" indent="-285750">
              <a:buFont typeface="Wingdings" panose="05000000000000000000" pitchFamily="2" charset="2"/>
              <a:buChar char="Ø"/>
            </a:pPr>
            <a:r>
              <a:rPr lang="fr-FR" sz="2400" dirty="0">
                <a:latin typeface="Times New Roman" panose="02020603050405020304" pitchFamily="18" charset="0"/>
                <a:cs typeface="Times New Roman" panose="02020603050405020304" pitchFamily="18" charset="0"/>
              </a:rPr>
              <a:t>La géométrie.</a:t>
            </a:r>
          </a:p>
          <a:p>
            <a:pPr marL="285750" indent="-285750">
              <a:buFont typeface="Wingdings" panose="05000000000000000000" pitchFamily="2" charset="2"/>
              <a:buChar char="Ø"/>
            </a:pPr>
            <a:r>
              <a:rPr lang="fr-FR" sz="2400" dirty="0">
                <a:latin typeface="Times New Roman" panose="02020603050405020304" pitchFamily="18" charset="0"/>
                <a:cs typeface="Times New Roman" panose="02020603050405020304" pitchFamily="18" charset="0"/>
              </a:rPr>
              <a:t>Les probabilités.</a:t>
            </a:r>
          </a:p>
          <a:p>
            <a:r>
              <a:rPr lang="fr-FR" sz="2400" dirty="0">
                <a:latin typeface="Times New Roman" panose="02020603050405020304" pitchFamily="18" charset="0"/>
                <a:cs typeface="Times New Roman" panose="02020603050405020304" pitchFamily="18" charset="0"/>
              </a:rPr>
              <a:t>L’algorithmique est étudié de manière transversale.</a:t>
            </a:r>
          </a:p>
          <a:p>
            <a:pPr algn="just"/>
            <a:r>
              <a:rPr lang="fr-FR" sz="2400" dirty="0">
                <a:latin typeface="Times New Roman" panose="02020603050405020304" pitchFamily="18" charset="0"/>
                <a:cs typeface="Times New Roman" panose="02020603050405020304" pitchFamily="18" charset="0"/>
              </a:rPr>
              <a:t>L’enseignement a pour objectif de permettre aux élèves de modéliser, de raisonner, afin de comprendre les enjeux scientifiques du monde.</a:t>
            </a:r>
          </a:p>
        </p:txBody>
      </p:sp>
    </p:spTree>
    <p:extLst>
      <p:ext uri="{BB962C8B-B14F-4D97-AF65-F5344CB8AC3E}">
        <p14:creationId xmlns:p14="http://schemas.microsoft.com/office/powerpoint/2010/main" val="557497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Numérique et Science Informatique</a:t>
            </a:r>
          </a:p>
        </p:txBody>
      </p:sp>
      <p:sp>
        <p:nvSpPr>
          <p:cNvPr id="3" name="Sous-titre 2"/>
          <p:cNvSpPr>
            <a:spLocks noGrp="1"/>
          </p:cNvSpPr>
          <p:nvPr>
            <p:ph type="subTitle" idx="1"/>
          </p:nvPr>
        </p:nvSpPr>
        <p:spPr/>
        <p:txBody>
          <a:bodyPr>
            <a:normAutofit/>
          </a:bodyPr>
          <a:lstStyle/>
          <a:p>
            <a:r>
              <a:rPr lang="fr-FR" sz="5400" dirty="0"/>
              <a:t>NSI</a:t>
            </a:r>
          </a:p>
        </p:txBody>
      </p:sp>
    </p:spTree>
    <p:extLst>
      <p:ext uri="{BB962C8B-B14F-4D97-AF65-F5344CB8AC3E}">
        <p14:creationId xmlns:p14="http://schemas.microsoft.com/office/powerpoint/2010/main" val="3874450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14248" y="713354"/>
            <a:ext cx="8534400" cy="1507067"/>
          </a:xfrm>
        </p:spPr>
        <p:txBody>
          <a:bodyPr/>
          <a:lstStyle/>
          <a:p>
            <a:r>
              <a:rPr lang="fr-FR" dirty="0">
                <a:solidFill>
                  <a:srgbClr val="002060"/>
                </a:solidFill>
              </a:rPr>
              <a:t>Pourquoi la Spécialité NSI?</a:t>
            </a:r>
          </a:p>
        </p:txBody>
      </p:sp>
      <p:sp>
        <p:nvSpPr>
          <p:cNvPr id="3" name="Espace réservé du contenu 2"/>
          <p:cNvSpPr>
            <a:spLocks noGrp="1"/>
          </p:cNvSpPr>
          <p:nvPr>
            <p:ph idx="1"/>
          </p:nvPr>
        </p:nvSpPr>
        <p:spPr>
          <a:xfrm>
            <a:off x="517958" y="1999211"/>
            <a:ext cx="8534400" cy="3615267"/>
          </a:xfrm>
        </p:spPr>
        <p:txBody>
          <a:bodyPr/>
          <a:lstStyle/>
          <a:p>
            <a:r>
              <a:rPr lang="fr-FR" dirty="0"/>
              <a:t>Pour comprendre le fonctionnement des ordinateurs et les bases de la programmation.</a:t>
            </a:r>
          </a:p>
          <a:p>
            <a:r>
              <a:rPr lang="fr-FR" dirty="0"/>
              <a:t>L’informatique aura une place importante dans le métier que vous envisagez.</a:t>
            </a:r>
          </a:p>
          <a:p>
            <a:r>
              <a:rPr lang="fr-FR" dirty="0"/>
              <a:t>Parce que vous voulez faire des études d’informatique après le BAC.</a:t>
            </a:r>
          </a:p>
        </p:txBody>
      </p:sp>
      <p:sp>
        <p:nvSpPr>
          <p:cNvPr id="4" name="ZoneTexte 3"/>
          <p:cNvSpPr txBox="1"/>
          <p:nvPr/>
        </p:nvSpPr>
        <p:spPr>
          <a:xfrm>
            <a:off x="1037493" y="5614478"/>
            <a:ext cx="10858499" cy="923330"/>
          </a:xfrm>
          <a:prstGeom prst="rect">
            <a:avLst/>
          </a:prstGeom>
          <a:noFill/>
        </p:spPr>
        <p:txBody>
          <a:bodyPr wrap="square" rtlCol="0">
            <a:spAutoFit/>
          </a:bodyPr>
          <a:lstStyle/>
          <a:p>
            <a:r>
              <a:rPr lang="fr-FR" u="sng" dirty="0"/>
              <a:t>Attention : </a:t>
            </a:r>
            <a:r>
              <a:rPr lang="fr-FR" dirty="0"/>
              <a:t>Spé Math obligatoire en 1°. Et nombre limité de places (52). </a:t>
            </a:r>
          </a:p>
          <a:p>
            <a:r>
              <a:rPr lang="fr-FR" u="sng" dirty="0"/>
              <a:t>En Terminale : </a:t>
            </a:r>
            <a:r>
              <a:rPr lang="fr-FR" dirty="0"/>
              <a:t>si poursuite d’études en informatique, spé math demandée par le supérieur accompagnée de Physique ou NSI.</a:t>
            </a:r>
          </a:p>
        </p:txBody>
      </p:sp>
    </p:spTree>
    <p:extLst>
      <p:ext uri="{BB962C8B-B14F-4D97-AF65-F5344CB8AC3E}">
        <p14:creationId xmlns:p14="http://schemas.microsoft.com/office/powerpoint/2010/main" val="18098468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half" idx="1"/>
          </p:nvPr>
        </p:nvSpPr>
        <p:spPr>
          <a:xfrm>
            <a:off x="684211" y="685800"/>
            <a:ext cx="5123922" cy="5864629"/>
          </a:xfrm>
        </p:spPr>
        <p:txBody>
          <a:bodyPr>
            <a:normAutofit fontScale="85000" lnSpcReduction="10000"/>
          </a:bodyPr>
          <a:lstStyle/>
          <a:p>
            <a:pPr marL="0" indent="0">
              <a:buNone/>
            </a:pPr>
            <a:r>
              <a:rPr lang="fr-FR" dirty="0"/>
              <a:t>Première :</a:t>
            </a:r>
          </a:p>
          <a:p>
            <a:pPr marL="0" indent="0">
              <a:buNone/>
            </a:pPr>
            <a:endParaRPr lang="fr-FR" dirty="0"/>
          </a:p>
          <a:p>
            <a:r>
              <a:rPr lang="fr-FR" dirty="0"/>
              <a:t>Architecture matérielle, Fonctionnement général des systèmes informatiques, assembleur et représentation des données en mémoire</a:t>
            </a:r>
          </a:p>
          <a:p>
            <a:endParaRPr lang="fr-FR" dirty="0"/>
          </a:p>
          <a:p>
            <a:r>
              <a:rPr lang="fr-FR" dirty="0"/>
              <a:t>Système d’exploitation, en particulier ligne de commande Linux</a:t>
            </a:r>
          </a:p>
          <a:p>
            <a:endParaRPr lang="fr-FR" dirty="0"/>
          </a:p>
          <a:p>
            <a:r>
              <a:rPr lang="fr-FR" dirty="0"/>
              <a:t>Programmation Python I</a:t>
            </a:r>
          </a:p>
          <a:p>
            <a:endParaRPr lang="fr-FR" dirty="0"/>
          </a:p>
          <a:p>
            <a:r>
              <a:rPr lang="fr-FR" dirty="0"/>
              <a:t>Conception site Web</a:t>
            </a:r>
          </a:p>
          <a:p>
            <a:endParaRPr lang="fr-FR" dirty="0"/>
          </a:p>
          <a:p>
            <a:r>
              <a:rPr lang="fr-FR" dirty="0"/>
              <a:t>Communication réseau (entre machines)</a:t>
            </a:r>
          </a:p>
          <a:p>
            <a:endParaRPr lang="fr-FR" dirty="0"/>
          </a:p>
          <a:p>
            <a:r>
              <a:rPr lang="fr-FR" dirty="0"/>
              <a:t>Introduction à l’IA</a:t>
            </a:r>
          </a:p>
          <a:p>
            <a:endParaRPr lang="fr-FR" dirty="0"/>
          </a:p>
          <a:p>
            <a:endParaRPr lang="fr-FR" dirty="0"/>
          </a:p>
        </p:txBody>
      </p:sp>
      <p:sp>
        <p:nvSpPr>
          <p:cNvPr id="7" name="Espace réservé du contenu 6"/>
          <p:cNvSpPr>
            <a:spLocks noGrp="1"/>
          </p:cNvSpPr>
          <p:nvPr>
            <p:ph sz="half" idx="2"/>
          </p:nvPr>
        </p:nvSpPr>
        <p:spPr>
          <a:xfrm>
            <a:off x="5808133" y="685801"/>
            <a:ext cx="6145569" cy="5864628"/>
          </a:xfrm>
        </p:spPr>
        <p:txBody>
          <a:bodyPr>
            <a:normAutofit fontScale="85000" lnSpcReduction="10000"/>
          </a:bodyPr>
          <a:lstStyle/>
          <a:p>
            <a:pPr marL="0" indent="0">
              <a:buNone/>
            </a:pPr>
            <a:r>
              <a:rPr lang="fr-FR" dirty="0"/>
              <a:t>Terminale :</a:t>
            </a:r>
          </a:p>
          <a:p>
            <a:pPr marL="0" indent="0">
              <a:buNone/>
            </a:pPr>
            <a:endParaRPr lang="fr-FR" dirty="0"/>
          </a:p>
          <a:p>
            <a:r>
              <a:rPr lang="fr-FR" dirty="0"/>
              <a:t>Bases de données et SQL</a:t>
            </a:r>
          </a:p>
          <a:p>
            <a:endParaRPr lang="fr-FR" dirty="0"/>
          </a:p>
          <a:p>
            <a:r>
              <a:rPr lang="fr-FR" dirty="0"/>
              <a:t>Automates et machines de Turing, problème de l’arrêt et décidabilité, Preuve d’algorithme et gestion des interruptions</a:t>
            </a:r>
          </a:p>
          <a:p>
            <a:endParaRPr lang="fr-FR" dirty="0"/>
          </a:p>
          <a:p>
            <a:r>
              <a:rPr lang="fr-FR" dirty="0"/>
              <a:t>Programmation Python II</a:t>
            </a:r>
          </a:p>
          <a:p>
            <a:endParaRPr lang="fr-FR" dirty="0"/>
          </a:p>
          <a:p>
            <a:r>
              <a:rPr lang="fr-FR" dirty="0"/>
              <a:t>Architecture matérielle, Gestion des processus</a:t>
            </a:r>
          </a:p>
          <a:p>
            <a:endParaRPr lang="fr-FR" dirty="0"/>
          </a:p>
          <a:p>
            <a:r>
              <a:rPr lang="fr-FR" dirty="0"/>
              <a:t>Protocoles de routage des paquets</a:t>
            </a:r>
          </a:p>
          <a:p>
            <a:endParaRPr lang="fr-FR" dirty="0"/>
          </a:p>
          <a:p>
            <a:r>
              <a:rPr lang="fr-FR" dirty="0"/>
              <a:t>Grand Oral</a:t>
            </a:r>
          </a:p>
          <a:p>
            <a:endParaRPr lang="fr-FR" dirty="0"/>
          </a:p>
          <a:p>
            <a:endParaRPr lang="fr-FR" dirty="0"/>
          </a:p>
          <a:p>
            <a:endParaRPr lang="fr-FR" dirty="0"/>
          </a:p>
        </p:txBody>
      </p:sp>
    </p:spTree>
    <p:extLst>
      <p:ext uri="{BB962C8B-B14F-4D97-AF65-F5344CB8AC3E}">
        <p14:creationId xmlns:p14="http://schemas.microsoft.com/office/powerpoint/2010/main" val="2274040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4722812" y="430309"/>
            <a:ext cx="6019800" cy="1143000"/>
          </a:xfrm>
          <a:ln>
            <a:solidFill>
              <a:srgbClr val="00B050"/>
            </a:solidFill>
          </a:ln>
          <a:effectLst>
            <a:innerShdw blurRad="63500" dist="50800" dir="2700000">
              <a:prstClr val="black">
                <a:alpha val="50000"/>
              </a:prstClr>
            </a:innerShdw>
          </a:effectLst>
        </p:spPr>
        <p:txBody>
          <a:bodyPr anchor="ctr"/>
          <a:lstStyle/>
          <a:p>
            <a:pPr algn="ctr"/>
            <a:r>
              <a:rPr lang="fr-FR" dirty="0"/>
              <a:t>L’informatique en Post-Bac :</a:t>
            </a:r>
          </a:p>
        </p:txBody>
      </p:sp>
      <p:pic>
        <p:nvPicPr>
          <p:cNvPr id="9" name="Espace réservé pour une image  8"/>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989012" y="1001809"/>
            <a:ext cx="3280974" cy="4397181"/>
          </a:xfrm>
        </p:spPr>
      </p:pic>
      <p:sp>
        <p:nvSpPr>
          <p:cNvPr id="6" name="Espace réservé du texte 5"/>
          <p:cNvSpPr>
            <a:spLocks noGrp="1"/>
          </p:cNvSpPr>
          <p:nvPr>
            <p:ph type="body" sz="half" idx="2"/>
          </p:nvPr>
        </p:nvSpPr>
        <p:spPr>
          <a:xfrm>
            <a:off x="4722812" y="1662546"/>
            <a:ext cx="6021388" cy="3736444"/>
          </a:xfrm>
        </p:spPr>
        <p:txBody>
          <a:bodyPr/>
          <a:lstStyle/>
          <a:p>
            <a:r>
              <a:rPr lang="fr-FR" dirty="0"/>
              <a:t>Principalement 3 axes :</a:t>
            </a:r>
          </a:p>
          <a:p>
            <a:pPr marL="285750" indent="-285750">
              <a:buFont typeface="Arial" panose="020B0604020202020204" pitchFamily="34" charset="0"/>
              <a:buChar char="•"/>
            </a:pPr>
            <a:r>
              <a:rPr lang="fr-FR" dirty="0"/>
              <a:t>Licence d’informatique ou Math/info (selon les universités).</a:t>
            </a:r>
          </a:p>
          <a:p>
            <a:pPr marL="285750" indent="-285750">
              <a:buFont typeface="Arial" panose="020B0604020202020204" pitchFamily="34" charset="0"/>
              <a:buChar char="•"/>
            </a:pPr>
            <a:r>
              <a:rPr lang="fr-FR" dirty="0"/>
              <a:t>Classes préparatoires MPII suivies de MPI en deuxième année. Pour ensuite faire une grande école d’informatique (Grenoble INP-</a:t>
            </a:r>
            <a:r>
              <a:rPr lang="fr-FR" dirty="0" err="1"/>
              <a:t>Ensimag</a:t>
            </a:r>
            <a:r>
              <a:rPr lang="fr-FR" dirty="0"/>
              <a:t>, …).</a:t>
            </a:r>
          </a:p>
          <a:p>
            <a:pPr marL="285750" indent="-285750">
              <a:buFont typeface="Arial" panose="020B0604020202020204" pitchFamily="34" charset="0"/>
              <a:buChar char="•"/>
            </a:pPr>
            <a:r>
              <a:rPr lang="fr-FR" dirty="0"/>
              <a:t>Ecole avec classe préparatoire intégrée (EPITA, EPITECH, ESIEE, …).</a:t>
            </a:r>
          </a:p>
        </p:txBody>
      </p:sp>
    </p:spTree>
    <p:extLst>
      <p:ext uri="{BB962C8B-B14F-4D97-AF65-F5344CB8AC3E}">
        <p14:creationId xmlns:p14="http://schemas.microsoft.com/office/powerpoint/2010/main" val="6693588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1644629" y="0"/>
            <a:ext cx="9157838" cy="6858000"/>
          </a:xfrm>
          <a:prstGeom prst="rect">
            <a:avLst/>
          </a:prstGeom>
        </p:spPr>
      </p:pic>
    </p:spTree>
    <p:extLst>
      <p:ext uri="{BB962C8B-B14F-4D97-AF65-F5344CB8AC3E}">
        <p14:creationId xmlns:p14="http://schemas.microsoft.com/office/powerpoint/2010/main" val="29779493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57856" y="0"/>
            <a:ext cx="9157838" cy="6858000"/>
          </a:xfrm>
          <a:prstGeom prst="rect">
            <a:avLst/>
          </a:prstGeom>
        </p:spPr>
      </p:pic>
    </p:spTree>
    <p:extLst>
      <p:ext uri="{BB962C8B-B14F-4D97-AF65-F5344CB8AC3E}">
        <p14:creationId xmlns:p14="http://schemas.microsoft.com/office/powerpoint/2010/main" val="3858773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63584" y="0"/>
            <a:ext cx="9132930" cy="6858000"/>
          </a:xfrm>
          <a:prstGeom prst="rect">
            <a:avLst/>
          </a:prstGeom>
        </p:spPr>
      </p:pic>
    </p:spTree>
    <p:extLst>
      <p:ext uri="{BB962C8B-B14F-4D97-AF65-F5344CB8AC3E}">
        <p14:creationId xmlns:p14="http://schemas.microsoft.com/office/powerpoint/2010/main" val="18577151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79493" y="4019"/>
            <a:ext cx="9144173" cy="6853981"/>
          </a:xfrm>
          <a:prstGeom prst="rect">
            <a:avLst/>
          </a:prstGeom>
        </p:spPr>
      </p:pic>
    </p:spTree>
    <p:extLst>
      <p:ext uri="{BB962C8B-B14F-4D97-AF65-F5344CB8AC3E}">
        <p14:creationId xmlns:p14="http://schemas.microsoft.com/office/powerpoint/2010/main" val="26223295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79246" y="-85"/>
            <a:ext cx="9127548" cy="6858085"/>
          </a:xfrm>
          <a:prstGeom prst="rect">
            <a:avLst/>
          </a:prstGeom>
        </p:spPr>
      </p:pic>
    </p:spTree>
    <p:extLst>
      <p:ext uri="{BB962C8B-B14F-4D97-AF65-F5344CB8AC3E}">
        <p14:creationId xmlns:p14="http://schemas.microsoft.com/office/powerpoint/2010/main" val="2399810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22516" y="0"/>
            <a:ext cx="9167899" cy="6892593"/>
          </a:xfrm>
          <a:prstGeom prst="rect">
            <a:avLst/>
          </a:prstGeom>
        </p:spPr>
      </p:pic>
    </p:spTree>
    <p:extLst>
      <p:ext uri="{BB962C8B-B14F-4D97-AF65-F5344CB8AC3E}">
        <p14:creationId xmlns:p14="http://schemas.microsoft.com/office/powerpoint/2010/main" val="3667145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C81D12-0FEE-4775-82EC-E3DC2A84CB32}"/>
              </a:ext>
            </a:extLst>
          </p:cNvPr>
          <p:cNvSpPr>
            <a:spLocks noGrp="1"/>
          </p:cNvSpPr>
          <p:nvPr>
            <p:ph type="ctrTitle"/>
          </p:nvPr>
        </p:nvSpPr>
        <p:spPr>
          <a:xfrm>
            <a:off x="1081765" y="446569"/>
            <a:ext cx="8192238" cy="66214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pPr algn="ctr"/>
            <a:r>
              <a:rPr lang="fr-FR" i="1" dirty="0">
                <a:solidFill>
                  <a:schemeClr val="tx1"/>
                </a:solidFill>
                <a:latin typeface="Times New Roman" panose="02020603050405020304" pitchFamily="18" charset="0"/>
                <a:cs typeface="Times New Roman" panose="02020603050405020304" pitchFamily="18" charset="0"/>
              </a:rPr>
              <a:t>Les débouchés</a:t>
            </a:r>
          </a:p>
        </p:txBody>
      </p:sp>
      <p:sp>
        <p:nvSpPr>
          <p:cNvPr id="3" name="Sous-titre 2">
            <a:extLst>
              <a:ext uri="{FF2B5EF4-FFF2-40B4-BE49-F238E27FC236}">
                <a16:creationId xmlns:a16="http://schemas.microsoft.com/office/drawing/2014/main" id="{DAEECE1A-428C-4127-9493-1E21F1797D67}"/>
              </a:ext>
            </a:extLst>
          </p:cNvPr>
          <p:cNvSpPr>
            <a:spLocks noGrp="1"/>
          </p:cNvSpPr>
          <p:nvPr>
            <p:ph type="subTitle" idx="1"/>
          </p:nvPr>
        </p:nvSpPr>
        <p:spPr>
          <a:xfrm>
            <a:off x="1081765" y="1737361"/>
            <a:ext cx="8192238" cy="455711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2500" lnSpcReduction="20000"/>
          </a:bodyPr>
          <a:lstStyle/>
          <a:p>
            <a:pPr algn="just"/>
            <a:r>
              <a:rPr lang="fr-FR" sz="2600" dirty="0">
                <a:solidFill>
                  <a:schemeClr val="tx1"/>
                </a:solidFill>
                <a:latin typeface="Times New Roman" panose="02020603050405020304" pitchFamily="18" charset="0"/>
                <a:cs typeface="Times New Roman" panose="02020603050405020304" pitchFamily="18" charset="0"/>
              </a:rPr>
              <a:t>On peut citer notamment : la biologie, l’agronomie, la banque, la finance, le commerce, l’aéronautique, l’astronomie, l’informatique et la statistique.</a:t>
            </a:r>
          </a:p>
          <a:p>
            <a:pPr algn="just"/>
            <a:r>
              <a:rPr lang="fr-FR" sz="2600" dirty="0">
                <a:solidFill>
                  <a:schemeClr val="tx1"/>
                </a:solidFill>
                <a:latin typeface="Times New Roman" panose="02020603050405020304" pitchFamily="18" charset="0"/>
                <a:cs typeface="Times New Roman" panose="02020603050405020304" pitchFamily="18" charset="0"/>
              </a:rPr>
              <a:t>Prendre la spécialité mathématiques ne ferme aucune voie. Elle est même </a:t>
            </a:r>
            <a:r>
              <a:rPr lang="fr-FR" sz="2600" u="sng" dirty="0">
                <a:solidFill>
                  <a:schemeClr val="tx1"/>
                </a:solidFill>
                <a:latin typeface="Times New Roman" panose="02020603050405020304" pitchFamily="18" charset="0"/>
                <a:cs typeface="Times New Roman" panose="02020603050405020304" pitchFamily="18" charset="0"/>
              </a:rPr>
              <a:t>indispensable</a:t>
            </a:r>
            <a:r>
              <a:rPr lang="fr-FR" sz="2600" dirty="0">
                <a:solidFill>
                  <a:schemeClr val="tx1"/>
                </a:solidFill>
                <a:latin typeface="Times New Roman" panose="02020603050405020304" pitchFamily="18" charset="0"/>
                <a:cs typeface="Times New Roman" panose="02020603050405020304" pitchFamily="18" charset="0"/>
              </a:rPr>
              <a:t> pour certaines filières de l’enseignement supérieur : </a:t>
            </a:r>
          </a:p>
          <a:p>
            <a:pPr marL="285750" indent="-285750" algn="just">
              <a:buClrTx/>
              <a:buFont typeface="Arial" panose="020B0604020202020204" pitchFamily="34" charset="0"/>
              <a:buChar char="•"/>
            </a:pPr>
            <a:r>
              <a:rPr lang="fr-FR" sz="2600" dirty="0">
                <a:solidFill>
                  <a:schemeClr val="tx1"/>
                </a:solidFill>
                <a:latin typeface="Times New Roman" panose="02020603050405020304" pitchFamily="18" charset="0"/>
                <a:cs typeface="Times New Roman" panose="02020603050405020304" pitchFamily="18" charset="0"/>
              </a:rPr>
              <a:t>Ecoles d’ingénieurs</a:t>
            </a:r>
          </a:p>
          <a:p>
            <a:pPr marL="285750" indent="-285750" algn="just">
              <a:buClrTx/>
              <a:buFont typeface="Arial" panose="020B0604020202020204" pitchFamily="34" charset="0"/>
              <a:buChar char="•"/>
            </a:pPr>
            <a:r>
              <a:rPr lang="fr-FR" sz="2600" dirty="0">
                <a:solidFill>
                  <a:schemeClr val="tx1"/>
                </a:solidFill>
                <a:latin typeface="Times New Roman" panose="02020603050405020304" pitchFamily="18" charset="0"/>
                <a:cs typeface="Times New Roman" panose="02020603050405020304" pitchFamily="18" charset="0"/>
              </a:rPr>
              <a:t>Ecoles de commerce</a:t>
            </a:r>
          </a:p>
          <a:p>
            <a:pPr marL="285750" indent="-285750" algn="just">
              <a:buClrTx/>
              <a:buFont typeface="Arial" panose="020B0604020202020204" pitchFamily="34" charset="0"/>
              <a:buChar char="•"/>
            </a:pPr>
            <a:r>
              <a:rPr lang="fr-FR" sz="2600" dirty="0">
                <a:solidFill>
                  <a:schemeClr val="tx1"/>
                </a:solidFill>
                <a:latin typeface="Times New Roman" panose="02020603050405020304" pitchFamily="18" charset="0"/>
                <a:cs typeface="Times New Roman" panose="02020603050405020304" pitchFamily="18" charset="0"/>
              </a:rPr>
              <a:t>Comptabilité/Gestion</a:t>
            </a:r>
          </a:p>
          <a:p>
            <a:pPr marL="285750" indent="-285750" algn="just">
              <a:buClrTx/>
              <a:buFont typeface="Wingdings" panose="05000000000000000000" pitchFamily="2" charset="2"/>
              <a:buChar char="§"/>
            </a:pPr>
            <a:r>
              <a:rPr lang="fr-FR" sz="2600" dirty="0">
                <a:solidFill>
                  <a:schemeClr val="tx1"/>
                </a:solidFill>
                <a:latin typeface="Times New Roman" panose="02020603050405020304" pitchFamily="18" charset="0"/>
                <a:cs typeface="Times New Roman" panose="02020603050405020304" pitchFamily="18" charset="0"/>
              </a:rPr>
              <a:t>Etudes de Médecine </a:t>
            </a:r>
          </a:p>
          <a:p>
            <a:pPr marL="342900" indent="-342900" algn="just">
              <a:buClrTx/>
              <a:buFont typeface="Wingdings" panose="05000000000000000000" pitchFamily="2" charset="2"/>
              <a:buChar char="§"/>
            </a:pPr>
            <a:r>
              <a:rPr lang="fr-FR" sz="2600" dirty="0">
                <a:solidFill>
                  <a:schemeClr val="tx1"/>
                </a:solidFill>
                <a:latin typeface="Times New Roman" panose="02020603050405020304" pitchFamily="18" charset="0"/>
                <a:cs typeface="Times New Roman" panose="02020603050405020304" pitchFamily="18" charset="0"/>
              </a:rPr>
              <a:t>Certaines licences: En particuliers Biologie,  Sciences Economiques, etc…</a:t>
            </a:r>
          </a:p>
          <a:p>
            <a:pPr algn="just"/>
            <a:endParaRPr lang="fr-FR" sz="26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fr-FR" sz="2400" dirty="0">
              <a:solidFill>
                <a:schemeClr val="tx1"/>
              </a:solidFill>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
            </a:pPr>
            <a:endParaRPr lang="fr-FR" sz="2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endParaRPr lang="fr-FR" dirty="0">
              <a:solidFill>
                <a:schemeClr val="tx1"/>
              </a:solidFill>
            </a:endParaRPr>
          </a:p>
        </p:txBody>
      </p:sp>
    </p:spTree>
    <p:extLst>
      <p:ext uri="{BB962C8B-B14F-4D97-AF65-F5344CB8AC3E}">
        <p14:creationId xmlns:p14="http://schemas.microsoft.com/office/powerpoint/2010/main" val="16070904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36717" y="0"/>
            <a:ext cx="9178636" cy="6859035"/>
          </a:xfrm>
          <a:prstGeom prst="rect">
            <a:avLst/>
          </a:prstGeom>
        </p:spPr>
      </p:pic>
    </p:spTree>
    <p:extLst>
      <p:ext uri="{BB962C8B-B14F-4D97-AF65-F5344CB8AC3E}">
        <p14:creationId xmlns:p14="http://schemas.microsoft.com/office/powerpoint/2010/main" val="3729191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59317" y="-11106"/>
            <a:ext cx="9156036" cy="6869106"/>
          </a:xfrm>
          <a:prstGeom prst="rect">
            <a:avLst/>
          </a:prstGeom>
        </p:spPr>
      </p:pic>
    </p:spTree>
    <p:extLst>
      <p:ext uri="{BB962C8B-B14F-4D97-AF65-F5344CB8AC3E}">
        <p14:creationId xmlns:p14="http://schemas.microsoft.com/office/powerpoint/2010/main" val="28005096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78279" y="0"/>
            <a:ext cx="9166141" cy="6858000"/>
          </a:xfrm>
          <a:prstGeom prst="rect">
            <a:avLst/>
          </a:prstGeom>
        </p:spPr>
      </p:pic>
    </p:spTree>
    <p:extLst>
      <p:ext uri="{BB962C8B-B14F-4D97-AF65-F5344CB8AC3E}">
        <p14:creationId xmlns:p14="http://schemas.microsoft.com/office/powerpoint/2010/main" val="3379268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47206" y="0"/>
            <a:ext cx="9167899" cy="6892593"/>
          </a:xfrm>
          <a:prstGeom prst="rect">
            <a:avLst/>
          </a:prstGeom>
        </p:spPr>
      </p:pic>
    </p:spTree>
    <p:extLst>
      <p:ext uri="{BB962C8B-B14F-4D97-AF65-F5344CB8AC3E}">
        <p14:creationId xmlns:p14="http://schemas.microsoft.com/office/powerpoint/2010/main" val="31922310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620808" y="0"/>
            <a:ext cx="9105441" cy="6858000"/>
          </a:xfrm>
          <a:prstGeom prst="rect">
            <a:avLst/>
          </a:prstGeom>
        </p:spPr>
      </p:pic>
    </p:spTree>
    <p:extLst>
      <p:ext uri="{BB962C8B-B14F-4D97-AF65-F5344CB8AC3E}">
        <p14:creationId xmlns:p14="http://schemas.microsoft.com/office/powerpoint/2010/main" val="1004843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68841" y="0"/>
            <a:ext cx="9135687" cy="6858000"/>
          </a:xfrm>
          <a:prstGeom prst="rect">
            <a:avLst/>
          </a:prstGeom>
        </p:spPr>
      </p:pic>
    </p:spTree>
    <p:extLst>
      <p:ext uri="{BB962C8B-B14F-4D97-AF65-F5344CB8AC3E}">
        <p14:creationId xmlns:p14="http://schemas.microsoft.com/office/powerpoint/2010/main" val="2173374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47454" y="0"/>
            <a:ext cx="9159586" cy="6869689"/>
          </a:xfrm>
          <a:prstGeom prst="rect">
            <a:avLst/>
          </a:prstGeom>
        </p:spPr>
      </p:pic>
    </p:spTree>
    <p:extLst>
      <p:ext uri="{BB962C8B-B14F-4D97-AF65-F5344CB8AC3E}">
        <p14:creationId xmlns:p14="http://schemas.microsoft.com/office/powerpoint/2010/main" val="39298063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51003" y="0"/>
            <a:ext cx="9130179" cy="6858000"/>
          </a:xfrm>
          <a:prstGeom prst="rect">
            <a:avLst/>
          </a:prstGeom>
        </p:spPr>
      </p:pic>
    </p:spTree>
    <p:extLst>
      <p:ext uri="{BB962C8B-B14F-4D97-AF65-F5344CB8AC3E}">
        <p14:creationId xmlns:p14="http://schemas.microsoft.com/office/powerpoint/2010/main" val="35624885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34378" y="0"/>
            <a:ext cx="9187329" cy="6884238"/>
          </a:xfrm>
          <a:prstGeom prst="rect">
            <a:avLst/>
          </a:prstGeom>
        </p:spPr>
      </p:pic>
    </p:spTree>
    <p:extLst>
      <p:ext uri="{BB962C8B-B14F-4D97-AF65-F5344CB8AC3E}">
        <p14:creationId xmlns:p14="http://schemas.microsoft.com/office/powerpoint/2010/main" val="718168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84008" y="0"/>
            <a:ext cx="9163420" cy="6858000"/>
          </a:xfrm>
          <a:prstGeom prst="rect">
            <a:avLst/>
          </a:prstGeom>
        </p:spPr>
      </p:pic>
    </p:spTree>
    <p:extLst>
      <p:ext uri="{BB962C8B-B14F-4D97-AF65-F5344CB8AC3E}">
        <p14:creationId xmlns:p14="http://schemas.microsoft.com/office/powerpoint/2010/main" val="2000738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4FBBA-24C1-452A-B4A2-AC64A5983EDD}"/>
              </a:ext>
            </a:extLst>
          </p:cNvPr>
          <p:cNvSpPr>
            <a:spLocks noGrp="1"/>
          </p:cNvSpPr>
          <p:nvPr>
            <p:ph type="title"/>
          </p:nvPr>
        </p:nvSpPr>
        <p:spPr>
          <a:xfrm>
            <a:off x="677335" y="609600"/>
            <a:ext cx="8596668" cy="166497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algn="ctr"/>
            <a:r>
              <a:rPr lang="fr-FR" sz="5400" i="1" dirty="0">
                <a:solidFill>
                  <a:schemeClr val="tx1"/>
                </a:solidFill>
                <a:latin typeface="Times New Roman" panose="02020603050405020304" pitchFamily="18" charset="0"/>
                <a:cs typeface="Times New Roman" panose="02020603050405020304" pitchFamily="18" charset="0"/>
              </a:rPr>
              <a:t>Les options en Terminales</a:t>
            </a:r>
          </a:p>
        </p:txBody>
      </p:sp>
      <p:sp>
        <p:nvSpPr>
          <p:cNvPr id="3" name="Espace réservé du texte 2">
            <a:extLst>
              <a:ext uri="{FF2B5EF4-FFF2-40B4-BE49-F238E27FC236}">
                <a16:creationId xmlns:a16="http://schemas.microsoft.com/office/drawing/2014/main" id="{B1B32396-9893-43A2-A80A-EA2C3A9AC7CC}"/>
              </a:ext>
            </a:extLst>
          </p:cNvPr>
          <p:cNvSpPr>
            <a:spLocks noGrp="1"/>
          </p:cNvSpPr>
          <p:nvPr>
            <p:ph type="body" idx="1"/>
          </p:nvPr>
        </p:nvSpPr>
        <p:spPr>
          <a:xfrm>
            <a:off x="677335" y="2651760"/>
            <a:ext cx="8596668" cy="3389602"/>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pPr marL="285750" indent="-285750">
              <a:buClrTx/>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Les élèves abandonnant la spécialité maths en fin de 1</a:t>
            </a:r>
            <a:r>
              <a:rPr lang="fr-FR" sz="2400" baseline="30000" dirty="0">
                <a:solidFill>
                  <a:schemeClr val="tx1"/>
                </a:solidFill>
                <a:latin typeface="Times New Roman" panose="02020603050405020304" pitchFamily="18" charset="0"/>
                <a:cs typeface="Times New Roman" panose="02020603050405020304" pitchFamily="18" charset="0"/>
              </a:rPr>
              <a:t>ère</a:t>
            </a:r>
            <a:r>
              <a:rPr lang="fr-FR" sz="2400" dirty="0">
                <a:solidFill>
                  <a:schemeClr val="tx1"/>
                </a:solidFill>
                <a:latin typeface="Times New Roman" panose="02020603050405020304" pitchFamily="18" charset="0"/>
                <a:cs typeface="Times New Roman" panose="02020603050405020304" pitchFamily="18" charset="0"/>
              </a:rPr>
              <a:t> peuvent choisir l’option « </a:t>
            </a:r>
            <a:r>
              <a:rPr lang="fr-FR" sz="2400" b="1" dirty="0">
                <a:solidFill>
                  <a:schemeClr val="tx1"/>
                </a:solidFill>
                <a:latin typeface="Times New Roman" panose="02020603050405020304" pitchFamily="18" charset="0"/>
                <a:cs typeface="Times New Roman" panose="02020603050405020304" pitchFamily="18" charset="0"/>
              </a:rPr>
              <a:t>Maths Complémentaires </a:t>
            </a:r>
            <a:r>
              <a:rPr lang="fr-FR" sz="2400" dirty="0">
                <a:solidFill>
                  <a:schemeClr val="tx1"/>
                </a:solidFill>
                <a:latin typeface="Times New Roman" panose="02020603050405020304" pitchFamily="18" charset="0"/>
                <a:cs typeface="Times New Roman" panose="02020603050405020304" pitchFamily="18" charset="0"/>
              </a:rPr>
              <a:t>».</a:t>
            </a:r>
          </a:p>
          <a:p>
            <a:pPr marL="285750" indent="-285750">
              <a:buClrTx/>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Les élèves désireux d’approfondir peuvent, en plus de la Spécialité mathématiques, prendre une option « </a:t>
            </a:r>
            <a:r>
              <a:rPr lang="fr-FR" sz="2400" b="1" dirty="0">
                <a:solidFill>
                  <a:schemeClr val="tx1"/>
                </a:solidFill>
                <a:latin typeface="Times New Roman" panose="02020603050405020304" pitchFamily="18" charset="0"/>
                <a:cs typeface="Times New Roman" panose="02020603050405020304" pitchFamily="18" charset="0"/>
              </a:rPr>
              <a:t>Maths expertes </a:t>
            </a:r>
            <a:r>
              <a:rPr lang="fr-FR" sz="2400" dirty="0">
                <a:solidFill>
                  <a:schemeClr val="tx1"/>
                </a:solidFill>
                <a:latin typeface="Times New Roman" panose="02020603050405020304" pitchFamily="18" charset="0"/>
                <a:cs typeface="Times New Roman" panose="02020603050405020304" pitchFamily="18" charset="0"/>
              </a:rPr>
              <a:t>» qui prépare aux classes préparatoires scientifiques.</a:t>
            </a:r>
          </a:p>
          <a:p>
            <a:pPr marL="285750" indent="-285750">
              <a:buClrTx/>
              <a:buFont typeface="Wingdings" panose="05000000000000000000" pitchFamily="2" charset="2"/>
              <a:buChar char="q"/>
            </a:pPr>
            <a:r>
              <a:rPr lang="fr-FR" sz="2400" dirty="0">
                <a:solidFill>
                  <a:schemeClr val="tx1"/>
                </a:solidFill>
                <a:latin typeface="Times New Roman" panose="02020603050405020304" pitchFamily="18" charset="0"/>
                <a:cs typeface="Times New Roman" panose="02020603050405020304" pitchFamily="18" charset="0"/>
              </a:rPr>
              <a:t>Ces deux options ont un volume horaire de 3 heures par semaine.</a:t>
            </a:r>
          </a:p>
        </p:txBody>
      </p:sp>
    </p:spTree>
    <p:extLst>
      <p:ext uri="{BB962C8B-B14F-4D97-AF65-F5344CB8AC3E}">
        <p14:creationId xmlns:p14="http://schemas.microsoft.com/office/powerpoint/2010/main" val="38759986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31954" y="0"/>
            <a:ext cx="9152283" cy="6858000"/>
          </a:xfrm>
          <a:prstGeom prst="rect">
            <a:avLst/>
          </a:prstGeom>
        </p:spPr>
      </p:pic>
    </p:spTree>
    <p:extLst>
      <p:ext uri="{BB962C8B-B14F-4D97-AF65-F5344CB8AC3E}">
        <p14:creationId xmlns:p14="http://schemas.microsoft.com/office/powerpoint/2010/main" val="14260152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521055" y="0"/>
            <a:ext cx="9127435" cy="6858000"/>
          </a:xfrm>
          <a:prstGeom prst="rect">
            <a:avLst/>
          </a:prstGeom>
        </p:spPr>
      </p:pic>
    </p:spTree>
    <p:extLst>
      <p:ext uri="{BB962C8B-B14F-4D97-AF65-F5344CB8AC3E}">
        <p14:creationId xmlns:p14="http://schemas.microsoft.com/office/powerpoint/2010/main" val="36333523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B7CAC9B-A707-42A2-89BB-44E089ED4E0E}"/>
              </a:ext>
            </a:extLst>
          </p:cNvPr>
          <p:cNvSpPr>
            <a:spLocks noGrp="1"/>
          </p:cNvSpPr>
          <p:nvPr>
            <p:ph type="ctrTitle"/>
          </p:nvPr>
        </p:nvSpPr>
        <p:spPr>
          <a:xfrm>
            <a:off x="616893" y="1238250"/>
            <a:ext cx="7003107" cy="4381500"/>
          </a:xfrm>
        </p:spPr>
        <p:txBody>
          <a:bodyPr anchor="ctr">
            <a:normAutofit/>
          </a:bodyPr>
          <a:lstStyle/>
          <a:p>
            <a:pPr algn="l"/>
            <a:r>
              <a:rPr lang="fr-FR" sz="7200" dirty="0"/>
              <a:t>La spécialité de sciences économiques et sociales (SES) </a:t>
            </a:r>
          </a:p>
        </p:txBody>
      </p:sp>
      <p:pic>
        <p:nvPicPr>
          <p:cNvPr id="49" name="Image 48">
            <a:extLst>
              <a:ext uri="{FF2B5EF4-FFF2-40B4-BE49-F238E27FC236}">
                <a16:creationId xmlns:a16="http://schemas.microsoft.com/office/drawing/2014/main" id="{3829E4C3-4023-46A8-8D60-78B51F0E9D92}"/>
              </a:ext>
            </a:extLst>
          </p:cNvPr>
          <p:cNvPicPr>
            <a:picLocks noChangeAspect="1"/>
          </p:cNvPicPr>
          <p:nvPr/>
        </p:nvPicPr>
        <p:blipFill>
          <a:blip r:embed="rId2"/>
          <a:stretch>
            <a:fillRect/>
          </a:stretch>
        </p:blipFill>
        <p:spPr>
          <a:xfrm>
            <a:off x="8607661" y="5718985"/>
            <a:ext cx="3429000" cy="981075"/>
          </a:xfrm>
          <a:prstGeom prst="rect">
            <a:avLst/>
          </a:prstGeom>
        </p:spPr>
      </p:pic>
    </p:spTree>
    <p:extLst>
      <p:ext uri="{BB962C8B-B14F-4D97-AF65-F5344CB8AC3E}">
        <p14:creationId xmlns:p14="http://schemas.microsoft.com/office/powerpoint/2010/main" val="1251339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D6E5D-A369-40D5-8537-4248C0CC7458}"/>
              </a:ext>
            </a:extLst>
          </p:cNvPr>
          <p:cNvSpPr>
            <a:spLocks noGrp="1"/>
          </p:cNvSpPr>
          <p:nvPr>
            <p:ph type="title"/>
          </p:nvPr>
        </p:nvSpPr>
        <p:spPr>
          <a:xfrm>
            <a:off x="1115568" y="548640"/>
            <a:ext cx="10168128" cy="1179576"/>
          </a:xfrm>
        </p:spPr>
        <p:txBody>
          <a:bodyPr>
            <a:normAutofit fontScale="90000"/>
          </a:bodyPr>
          <a:lstStyle/>
          <a:p>
            <a:r>
              <a:rPr lang="fr-FR" sz="4000" dirty="0"/>
              <a:t>Quelle est la « philosophie » de la spécialité SES ?  </a:t>
            </a:r>
          </a:p>
        </p:txBody>
      </p:sp>
      <p:sp>
        <p:nvSpPr>
          <p:cNvPr id="3" name="Espace réservé du contenu 2">
            <a:extLst>
              <a:ext uri="{FF2B5EF4-FFF2-40B4-BE49-F238E27FC236}">
                <a16:creationId xmlns:a16="http://schemas.microsoft.com/office/drawing/2014/main" id="{8F772E28-2E0A-423B-92F8-A068D7B89D4A}"/>
              </a:ext>
            </a:extLst>
          </p:cNvPr>
          <p:cNvSpPr>
            <a:spLocks noGrp="1"/>
          </p:cNvSpPr>
          <p:nvPr>
            <p:ph idx="1"/>
          </p:nvPr>
        </p:nvSpPr>
        <p:spPr>
          <a:xfrm>
            <a:off x="566928" y="2481942"/>
            <a:ext cx="11155680" cy="4220861"/>
          </a:xfrm>
        </p:spPr>
        <p:txBody>
          <a:bodyPr>
            <a:normAutofit/>
          </a:bodyPr>
          <a:lstStyle/>
          <a:p>
            <a:pPr>
              <a:buClr>
                <a:schemeClr val="accent2"/>
              </a:buClr>
              <a:buFont typeface="Wingdings" panose="05000000000000000000" pitchFamily="2" charset="2"/>
              <a:buChar char="è"/>
            </a:pPr>
            <a:r>
              <a:rPr lang="fr-FR" sz="2200" dirty="0">
                <a:sym typeface="Wingdings" panose="05000000000000000000" pitchFamily="2" charset="2"/>
              </a:rPr>
              <a:t> Donner des « clés » aux élèves pour qu’ils comprennent un certain nombre d’enjeux économiques, sociologiques, politiques contemporains </a:t>
            </a:r>
          </a:p>
          <a:p>
            <a:pPr>
              <a:buClr>
                <a:schemeClr val="accent2"/>
              </a:buClr>
              <a:buFont typeface="Wingdings" panose="05000000000000000000" pitchFamily="2" charset="2"/>
              <a:buChar char="è"/>
            </a:pPr>
            <a:endParaRPr lang="fr-FR" sz="2200" dirty="0">
              <a:sym typeface="Wingdings" panose="05000000000000000000" pitchFamily="2" charset="2"/>
            </a:endParaRPr>
          </a:p>
          <a:p>
            <a:pPr>
              <a:buClr>
                <a:schemeClr val="accent2"/>
              </a:buClr>
              <a:buFont typeface="Wingdings" panose="05000000000000000000" pitchFamily="2" charset="2"/>
              <a:buChar char="è"/>
            </a:pPr>
            <a:r>
              <a:rPr lang="fr-FR" sz="2200" dirty="0">
                <a:sym typeface="Wingdings" panose="05000000000000000000" pitchFamily="2" charset="2"/>
              </a:rPr>
              <a:t> Développer une démarche scientifique (mettre à distance ses opinions ou ses croyances en les confrontant à des phénomènes observables, quantifiables) </a:t>
            </a:r>
          </a:p>
          <a:p>
            <a:pPr>
              <a:buClr>
                <a:schemeClr val="accent2"/>
              </a:buClr>
              <a:buFont typeface="Wingdings" panose="05000000000000000000" pitchFamily="2" charset="2"/>
              <a:buChar char="è"/>
            </a:pPr>
            <a:endParaRPr lang="fr-FR" sz="2200" dirty="0">
              <a:sym typeface="Wingdings" panose="05000000000000000000" pitchFamily="2" charset="2"/>
            </a:endParaRPr>
          </a:p>
          <a:p>
            <a:pPr>
              <a:buClr>
                <a:schemeClr val="accent2"/>
              </a:buClr>
              <a:buFont typeface="Wingdings" panose="05000000000000000000" pitchFamily="2" charset="2"/>
              <a:buChar char="è"/>
            </a:pPr>
            <a:r>
              <a:rPr lang="fr-FR" sz="2200" dirty="0">
                <a:sym typeface="Wingdings" panose="05000000000000000000" pitchFamily="2" charset="2"/>
              </a:rPr>
              <a:t> Le statut des mathématiques et des statistiques en SES = un ensemble d’outils pour analyser le monde qui nous entoure, pas une fin en soi</a:t>
            </a:r>
          </a:p>
          <a:p>
            <a:pPr>
              <a:buClr>
                <a:schemeClr val="accent2"/>
              </a:buClr>
              <a:buFont typeface="Wingdings" panose="05000000000000000000" pitchFamily="2" charset="2"/>
              <a:buChar char="è"/>
            </a:pPr>
            <a:endParaRPr lang="fr-FR" sz="2200" dirty="0">
              <a:sym typeface="Wingdings" panose="05000000000000000000" pitchFamily="2" charset="2"/>
            </a:endParaRPr>
          </a:p>
          <a:p>
            <a:pPr>
              <a:buClr>
                <a:schemeClr val="accent2"/>
              </a:buClr>
              <a:buFont typeface="Wingdings" panose="05000000000000000000" pitchFamily="2" charset="2"/>
              <a:buChar char="è"/>
            </a:pPr>
            <a:r>
              <a:rPr lang="fr-FR" sz="2200" dirty="0">
                <a:sym typeface="Wingdings" panose="05000000000000000000" pitchFamily="2" charset="2"/>
              </a:rPr>
              <a:t> Les épreuves de baccalauréat sont essentiellement « littéraires » même si elles reposent sur l’analyse de données quantitatives </a:t>
            </a:r>
          </a:p>
          <a:p>
            <a:pPr>
              <a:buFont typeface="Wingdings" panose="05000000000000000000" pitchFamily="2" charset="2"/>
              <a:buChar char="è"/>
            </a:pPr>
            <a:endParaRPr lang="fr-FR" sz="2200" dirty="0">
              <a:sym typeface="Wingdings" panose="05000000000000000000" pitchFamily="2" charset="2"/>
            </a:endParaRPr>
          </a:p>
          <a:p>
            <a:pPr>
              <a:buFont typeface="Wingdings" panose="05000000000000000000" pitchFamily="2" charset="2"/>
              <a:buChar char="è"/>
            </a:pPr>
            <a:endParaRPr lang="fr-FR" sz="2200" dirty="0">
              <a:sym typeface="Wingdings" panose="05000000000000000000" pitchFamily="2" charset="2"/>
            </a:endParaRPr>
          </a:p>
          <a:p>
            <a:pPr marL="0" indent="0">
              <a:buNone/>
            </a:pPr>
            <a:endParaRPr lang="fr-FR" sz="2200" dirty="0"/>
          </a:p>
        </p:txBody>
      </p:sp>
    </p:spTree>
    <p:extLst>
      <p:ext uri="{BB962C8B-B14F-4D97-AF65-F5344CB8AC3E}">
        <p14:creationId xmlns:p14="http://schemas.microsoft.com/office/powerpoint/2010/main" val="33299037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D6E5D-A369-40D5-8537-4248C0CC7458}"/>
              </a:ext>
            </a:extLst>
          </p:cNvPr>
          <p:cNvSpPr>
            <a:spLocks noGrp="1"/>
          </p:cNvSpPr>
          <p:nvPr>
            <p:ph type="title"/>
          </p:nvPr>
        </p:nvSpPr>
        <p:spPr>
          <a:xfrm>
            <a:off x="1115568" y="548640"/>
            <a:ext cx="10168128" cy="1179576"/>
          </a:xfrm>
        </p:spPr>
        <p:txBody>
          <a:bodyPr>
            <a:normAutofit/>
          </a:bodyPr>
          <a:lstStyle/>
          <a:p>
            <a:r>
              <a:rPr lang="fr-FR" sz="4000" dirty="0"/>
              <a:t>Qu’apprend-t-on en SES ? </a:t>
            </a:r>
          </a:p>
        </p:txBody>
      </p:sp>
      <p:sp>
        <p:nvSpPr>
          <p:cNvPr id="3" name="Espace réservé du contenu 2">
            <a:extLst>
              <a:ext uri="{FF2B5EF4-FFF2-40B4-BE49-F238E27FC236}">
                <a16:creationId xmlns:a16="http://schemas.microsoft.com/office/drawing/2014/main" id="{8F772E28-2E0A-423B-92F8-A068D7B89D4A}"/>
              </a:ext>
            </a:extLst>
          </p:cNvPr>
          <p:cNvSpPr>
            <a:spLocks noGrp="1"/>
          </p:cNvSpPr>
          <p:nvPr>
            <p:ph idx="1"/>
          </p:nvPr>
        </p:nvSpPr>
        <p:spPr>
          <a:xfrm>
            <a:off x="566928" y="2221992"/>
            <a:ext cx="11155680" cy="4480811"/>
          </a:xfrm>
        </p:spPr>
        <p:txBody>
          <a:bodyPr>
            <a:normAutofit fontScale="92500" lnSpcReduction="20000"/>
          </a:bodyPr>
          <a:lstStyle/>
          <a:p>
            <a:pPr>
              <a:buClr>
                <a:schemeClr val="accent2"/>
              </a:buClr>
              <a:buFont typeface="Wingdings" panose="05000000000000000000" pitchFamily="2" charset="2"/>
              <a:buChar char="è"/>
            </a:pPr>
            <a:r>
              <a:rPr lang="fr-FR" sz="2200" dirty="0">
                <a:sym typeface="Wingdings" panose="05000000000000000000" pitchFamily="2" charset="2"/>
              </a:rPr>
              <a:t> Tant en 1</a:t>
            </a:r>
            <a:r>
              <a:rPr lang="fr-FR" sz="2200" baseline="30000" dirty="0">
                <a:sym typeface="Wingdings" panose="05000000000000000000" pitchFamily="2" charset="2"/>
              </a:rPr>
              <a:t>ère</a:t>
            </a:r>
            <a:r>
              <a:rPr lang="fr-FR" sz="2200" dirty="0">
                <a:sym typeface="Wingdings" panose="05000000000000000000" pitchFamily="2" charset="2"/>
              </a:rPr>
              <a:t> qu’en terminale, le programme s’appuie sur 3 sciences humaines (économie, sociologie et science politique)</a:t>
            </a:r>
          </a:p>
          <a:p>
            <a:pPr>
              <a:buClr>
                <a:schemeClr val="accent2"/>
              </a:buClr>
              <a:buFont typeface="Wingdings" panose="05000000000000000000" pitchFamily="2" charset="2"/>
              <a:buChar char="è"/>
            </a:pPr>
            <a:endParaRPr lang="fr-FR" sz="2200" dirty="0">
              <a:sym typeface="Wingdings" panose="05000000000000000000" pitchFamily="2" charset="2"/>
            </a:endParaRPr>
          </a:p>
          <a:p>
            <a:pPr>
              <a:buClr>
                <a:schemeClr val="accent2"/>
              </a:buClr>
              <a:buFont typeface="Wingdings" panose="05000000000000000000" pitchFamily="2" charset="2"/>
              <a:buChar char="è"/>
            </a:pPr>
            <a:r>
              <a:rPr lang="fr-FR" sz="2200" dirty="0">
                <a:sym typeface="Wingdings" panose="05000000000000000000" pitchFamily="2" charset="2"/>
              </a:rPr>
              <a:t> Exemples de questionnements abordés en 1</a:t>
            </a:r>
            <a:r>
              <a:rPr lang="fr-FR" sz="2200" baseline="30000" dirty="0">
                <a:sym typeface="Wingdings" panose="05000000000000000000" pitchFamily="2" charset="2"/>
              </a:rPr>
              <a:t>ère</a:t>
            </a:r>
            <a:r>
              <a:rPr lang="fr-FR" sz="2200" dirty="0">
                <a:sym typeface="Wingdings" panose="05000000000000000000" pitchFamily="2" charset="2"/>
              </a:rPr>
              <a:t> : </a:t>
            </a:r>
          </a:p>
          <a:p>
            <a:pPr lvl="1">
              <a:buClr>
                <a:schemeClr val="accent2"/>
              </a:buClr>
              <a:buFont typeface="Wingdings" panose="05000000000000000000" pitchFamily="2" charset="2"/>
              <a:buChar char="§"/>
            </a:pPr>
            <a:r>
              <a:rPr lang="fr-FR" sz="1800" dirty="0">
                <a:sym typeface="Wingdings" panose="05000000000000000000" pitchFamily="2" charset="2"/>
              </a:rPr>
              <a:t>Les entreprises peuvent-elles fixer leurs prix comme bon leur semble ? Être libéral, est-ce renoncer à toute intervention de l’État ? (économie) </a:t>
            </a:r>
          </a:p>
          <a:p>
            <a:pPr lvl="1">
              <a:buClr>
                <a:schemeClr val="accent2"/>
              </a:buClr>
              <a:buFont typeface="Wingdings" panose="05000000000000000000" pitchFamily="2" charset="2"/>
              <a:buChar char="§"/>
            </a:pPr>
            <a:r>
              <a:rPr lang="fr-FR" sz="1800" dirty="0">
                <a:sym typeface="Wingdings" panose="05000000000000000000" pitchFamily="2" charset="2"/>
              </a:rPr>
              <a:t>La pauvreté est-elle à l’origine de la délinquance ? Hérite-t-on des opinions politiques de ses parents ? (sociologie)</a:t>
            </a:r>
          </a:p>
          <a:p>
            <a:pPr lvl="1">
              <a:buClr>
                <a:schemeClr val="accent2"/>
              </a:buClr>
              <a:buFont typeface="Wingdings" panose="05000000000000000000" pitchFamily="2" charset="2"/>
              <a:buChar char="§"/>
            </a:pPr>
            <a:r>
              <a:rPr lang="fr-FR" sz="1800" dirty="0">
                <a:sym typeface="Wingdings" panose="05000000000000000000" pitchFamily="2" charset="2"/>
              </a:rPr>
              <a:t>La probabilité de voter à droite augmente-t-elle avec l’âge des électeurs ? Les sondages nous manipulent-ils ? (sciences politiques)</a:t>
            </a:r>
          </a:p>
          <a:p>
            <a:pPr>
              <a:buClr>
                <a:schemeClr val="accent2"/>
              </a:buClr>
              <a:buFont typeface="Wingdings" panose="05000000000000000000" pitchFamily="2" charset="2"/>
              <a:buChar char="è"/>
            </a:pPr>
            <a:endParaRPr lang="fr-FR" sz="2200" dirty="0">
              <a:sym typeface="Wingdings" panose="05000000000000000000" pitchFamily="2" charset="2"/>
            </a:endParaRPr>
          </a:p>
          <a:p>
            <a:pPr>
              <a:buClr>
                <a:schemeClr val="accent2"/>
              </a:buClr>
              <a:buFont typeface="Wingdings" panose="05000000000000000000" pitchFamily="2" charset="2"/>
              <a:buChar char="è"/>
            </a:pPr>
            <a:r>
              <a:rPr lang="fr-FR" sz="2200" dirty="0">
                <a:sym typeface="Wingdings" panose="05000000000000000000" pitchFamily="2" charset="2"/>
              </a:rPr>
              <a:t> Exemples de questionnements abordés en terminale : </a:t>
            </a:r>
          </a:p>
          <a:p>
            <a:pPr lvl="1">
              <a:buClr>
                <a:schemeClr val="accent2"/>
              </a:buClr>
              <a:buFont typeface="Wingdings" panose="05000000000000000000" pitchFamily="2" charset="2"/>
              <a:buChar char="§"/>
            </a:pPr>
            <a:r>
              <a:rPr lang="fr-FR" sz="1800" dirty="0">
                <a:sym typeface="Wingdings" panose="05000000000000000000" pitchFamily="2" charset="2"/>
              </a:rPr>
              <a:t>Peut-on continuer à produire toujours plus ? </a:t>
            </a:r>
            <a:r>
              <a:rPr lang="fr-FR" sz="1800">
                <a:sym typeface="Wingdings" panose="05000000000000000000" pitchFamily="2" charset="2"/>
              </a:rPr>
              <a:t>As-t-on vraiment </a:t>
            </a:r>
            <a:r>
              <a:rPr lang="fr-FR" sz="1800" dirty="0">
                <a:sym typeface="Wingdings" panose="05000000000000000000" pitchFamily="2" charset="2"/>
              </a:rPr>
              <a:t>tout essayer contre le chômage ? (économie)  </a:t>
            </a:r>
          </a:p>
          <a:p>
            <a:pPr lvl="1">
              <a:buClr>
                <a:schemeClr val="accent2"/>
              </a:buClr>
              <a:buFont typeface="Wingdings" panose="05000000000000000000" pitchFamily="2" charset="2"/>
              <a:buChar char="§"/>
            </a:pPr>
            <a:r>
              <a:rPr lang="fr-FR" sz="1800" dirty="0">
                <a:sym typeface="Wingdings" panose="05000000000000000000" pitchFamily="2" charset="2"/>
              </a:rPr>
              <a:t>L’ascenseur social est-il en panne ? Pourquoi les filles réussissent-elles généralement mieux que les garçons à l’école ? (sociologie) </a:t>
            </a:r>
          </a:p>
          <a:p>
            <a:pPr lvl="1">
              <a:buClr>
                <a:schemeClr val="accent2"/>
              </a:buClr>
              <a:buFont typeface="Wingdings" panose="05000000000000000000" pitchFamily="2" charset="2"/>
              <a:buChar char="§"/>
            </a:pPr>
            <a:r>
              <a:rPr lang="fr-FR" sz="1800" dirty="0">
                <a:sym typeface="Wingdings" panose="05000000000000000000" pitchFamily="2" charset="2"/>
              </a:rPr>
              <a:t>Faut-il crier plus fort que les autres pour se faire entendre ? (sciences politiques)</a:t>
            </a:r>
          </a:p>
          <a:p>
            <a:pPr>
              <a:buClr>
                <a:schemeClr val="accent2"/>
              </a:buClr>
              <a:buFont typeface="Wingdings" panose="05000000000000000000" pitchFamily="2" charset="2"/>
              <a:buChar char="è"/>
            </a:pPr>
            <a:r>
              <a:rPr lang="fr-FR" sz="2200" dirty="0">
                <a:sym typeface="Wingdings" panose="05000000000000000000" pitchFamily="2" charset="2"/>
              </a:rPr>
              <a:t> Les programmes complets : </a:t>
            </a:r>
            <a:r>
              <a:rPr lang="fr-FR" sz="2200" dirty="0">
                <a:solidFill>
                  <a:schemeClr val="accent2"/>
                </a:solidFill>
                <a:sym typeface="Wingdings" panose="05000000000000000000" pitchFamily="2" charset="2"/>
                <a:hlinkClick r:id="rId2">
                  <a:extLst>
                    <a:ext uri="{A12FA001-AC4F-418D-AE19-62706E023703}">
                      <ahyp:hlinkClr xmlns:ahyp="http://schemas.microsoft.com/office/drawing/2018/hyperlinkcolor" xmlns="" val="tx"/>
                    </a:ext>
                  </a:extLst>
                </a:hlinkClick>
              </a:rPr>
              <a:t>1</a:t>
            </a:r>
            <a:r>
              <a:rPr lang="fr-FR" sz="2200" baseline="30000" dirty="0">
                <a:solidFill>
                  <a:schemeClr val="accent2"/>
                </a:solidFill>
                <a:sym typeface="Wingdings" panose="05000000000000000000" pitchFamily="2" charset="2"/>
                <a:hlinkClick r:id="rId2">
                  <a:extLst>
                    <a:ext uri="{A12FA001-AC4F-418D-AE19-62706E023703}">
                      <ahyp:hlinkClr xmlns:ahyp="http://schemas.microsoft.com/office/drawing/2018/hyperlinkcolor" xmlns="" val="tx"/>
                    </a:ext>
                  </a:extLst>
                </a:hlinkClick>
              </a:rPr>
              <a:t>ère</a:t>
            </a:r>
            <a:r>
              <a:rPr lang="fr-FR" sz="2200" dirty="0">
                <a:sym typeface="Wingdings" panose="05000000000000000000" pitchFamily="2" charset="2"/>
              </a:rPr>
              <a:t> ; </a:t>
            </a:r>
            <a:r>
              <a:rPr lang="fr-FR" sz="2200" dirty="0">
                <a:solidFill>
                  <a:schemeClr val="accent2"/>
                </a:solidFill>
                <a:sym typeface="Wingdings" panose="05000000000000000000" pitchFamily="2" charset="2"/>
                <a:hlinkClick r:id="rId3">
                  <a:extLst>
                    <a:ext uri="{A12FA001-AC4F-418D-AE19-62706E023703}">
                      <ahyp:hlinkClr xmlns:ahyp="http://schemas.microsoft.com/office/drawing/2018/hyperlinkcolor" xmlns="" val="tx"/>
                    </a:ext>
                  </a:extLst>
                </a:hlinkClick>
              </a:rPr>
              <a:t>terminale</a:t>
            </a:r>
            <a:r>
              <a:rPr lang="fr-FR" sz="2200" dirty="0">
                <a:sym typeface="Wingdings" panose="05000000000000000000" pitchFamily="2" charset="2"/>
              </a:rPr>
              <a:t> </a:t>
            </a:r>
          </a:p>
          <a:p>
            <a:pPr marL="0" indent="0">
              <a:buNone/>
            </a:pPr>
            <a:endParaRPr lang="fr-FR" sz="2200" dirty="0"/>
          </a:p>
        </p:txBody>
      </p:sp>
    </p:spTree>
    <p:extLst>
      <p:ext uri="{BB962C8B-B14F-4D97-AF65-F5344CB8AC3E}">
        <p14:creationId xmlns:p14="http://schemas.microsoft.com/office/powerpoint/2010/main" val="1830548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D6E5D-A369-40D5-8537-4248C0CC7458}"/>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fr-FR" sz="4100" kern="1200" dirty="0">
                <a:solidFill>
                  <a:schemeClr val="tx1"/>
                </a:solidFill>
                <a:latin typeface="+mj-lt"/>
                <a:ea typeface="+mj-ea"/>
                <a:cs typeface="+mj-cs"/>
              </a:rPr>
              <a:t>Que fait-on avec les SES dans l’enseignement supérieur ? </a:t>
            </a:r>
          </a:p>
        </p:txBody>
      </p:sp>
      <p:pic>
        <p:nvPicPr>
          <p:cNvPr id="5" name="Image 4">
            <a:extLst>
              <a:ext uri="{FF2B5EF4-FFF2-40B4-BE49-F238E27FC236}">
                <a16:creationId xmlns:a16="http://schemas.microsoft.com/office/drawing/2014/main" id="{96677974-1877-429E-96AD-D993C2AD8973}"/>
              </a:ext>
            </a:extLst>
          </p:cNvPr>
          <p:cNvPicPr>
            <a:picLocks noChangeAspect="1"/>
          </p:cNvPicPr>
          <p:nvPr/>
        </p:nvPicPr>
        <p:blipFill>
          <a:blip r:embed="rId2"/>
          <a:stretch>
            <a:fillRect/>
          </a:stretch>
        </p:blipFill>
        <p:spPr>
          <a:xfrm>
            <a:off x="4179328" y="549000"/>
            <a:ext cx="7603963" cy="5760000"/>
          </a:xfrm>
          <a:prstGeom prst="rect">
            <a:avLst/>
          </a:prstGeom>
        </p:spPr>
      </p:pic>
      <p:sp>
        <p:nvSpPr>
          <p:cNvPr id="3" name="Rectangle 2">
            <a:extLst>
              <a:ext uri="{FF2B5EF4-FFF2-40B4-BE49-F238E27FC236}">
                <a16:creationId xmlns:a16="http://schemas.microsoft.com/office/drawing/2014/main" id="{DCED26F2-7F63-48F3-99A7-B667A80C3D34}"/>
              </a:ext>
            </a:extLst>
          </p:cNvPr>
          <p:cNvSpPr/>
          <p:nvPr/>
        </p:nvSpPr>
        <p:spPr>
          <a:xfrm>
            <a:off x="8508274" y="705393"/>
            <a:ext cx="478971" cy="1915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u="sng" dirty="0">
                <a:solidFill>
                  <a:schemeClr val="accent1"/>
                </a:solidFill>
                <a:latin typeface="Arial" panose="020B0604020202020204" pitchFamily="34" charset="0"/>
                <a:cs typeface="Arial" panose="020B0604020202020204" pitchFamily="34" charset="0"/>
              </a:rPr>
              <a:t>BUT</a:t>
            </a:r>
          </a:p>
        </p:txBody>
      </p:sp>
    </p:spTree>
    <p:extLst>
      <p:ext uri="{BB962C8B-B14F-4D97-AF65-F5344CB8AC3E}">
        <p14:creationId xmlns:p14="http://schemas.microsoft.com/office/powerpoint/2010/main" val="3045193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0" y="5568800"/>
            <a:ext cx="12071600" cy="1289200"/>
          </a:xfrm>
          <a:prstGeom prst="rect">
            <a:avLst/>
          </a:prstGeom>
          <a:noFill/>
          <a:ln>
            <a:noFill/>
          </a:ln>
        </p:spPr>
        <p:txBody>
          <a:bodyPr spcFirstLastPara="1" wrap="square" lIns="121900" tIns="121900" rIns="121900" bIns="121900" anchor="t" anchorCtr="0">
            <a:noAutofit/>
          </a:bodyPr>
          <a:lstStyle/>
          <a:p>
            <a:r>
              <a:rPr lang="fr" sz="2933">
                <a:latin typeface="Fredericka the Great"/>
                <a:ea typeface="Fredericka the Great"/>
                <a:cs typeface="Fredericka the Great"/>
                <a:sym typeface="Fredericka the Great"/>
              </a:rPr>
              <a:t>ENSEIGNEMENT DE SPÉCIALITÉ LLCE Anglais </a:t>
            </a:r>
            <a:br>
              <a:rPr lang="fr" sz="2933">
                <a:latin typeface="Fredericka the Great"/>
                <a:ea typeface="Fredericka the Great"/>
                <a:cs typeface="Fredericka the Great"/>
                <a:sym typeface="Fredericka the Great"/>
              </a:rPr>
            </a:br>
            <a:r>
              <a:rPr lang="fr" sz="2933">
                <a:latin typeface="Fredericka the Great"/>
                <a:ea typeface="Fredericka the Great"/>
                <a:cs typeface="Fredericka the Great"/>
                <a:sym typeface="Fredericka the Great"/>
              </a:rPr>
              <a:t>Cycle Terminal - Bac 2024</a:t>
            </a:r>
            <a:endParaRPr sz="2933">
              <a:latin typeface="Fredericka the Great"/>
              <a:ea typeface="Fredericka the Great"/>
              <a:cs typeface="Fredericka the Great"/>
              <a:sym typeface="Fredericka the Great"/>
            </a:endParaRPr>
          </a:p>
        </p:txBody>
      </p:sp>
      <p:sp>
        <p:nvSpPr>
          <p:cNvPr id="55" name="Google Shape;55;p13"/>
          <p:cNvSpPr txBox="1"/>
          <p:nvPr/>
        </p:nvSpPr>
        <p:spPr>
          <a:xfrm>
            <a:off x="7942233" y="6437833"/>
            <a:ext cx="4249600" cy="499200"/>
          </a:xfrm>
          <a:prstGeom prst="rect">
            <a:avLst/>
          </a:prstGeom>
          <a:noFill/>
          <a:ln>
            <a:noFill/>
          </a:ln>
        </p:spPr>
        <p:txBody>
          <a:bodyPr spcFirstLastPara="1" wrap="square" lIns="121900" tIns="121900" rIns="121900" bIns="121900" anchor="t" anchorCtr="0">
            <a:noAutofit/>
          </a:bodyPr>
          <a:lstStyle/>
          <a:p>
            <a:pPr marL="609585"/>
            <a:r>
              <a:rPr lang="fr" sz="1467" b="1" i="1">
                <a:solidFill>
                  <a:srgbClr val="434343"/>
                </a:solidFill>
                <a:latin typeface="Playfair Display"/>
                <a:ea typeface="Playfair Display"/>
                <a:cs typeface="Playfair Display"/>
                <a:sym typeface="Playfair Display"/>
              </a:rPr>
              <a:t>           Lycée Maurice Ravel - Paris 2022</a:t>
            </a:r>
            <a:endParaRPr sz="1467" b="1" i="1">
              <a:solidFill>
                <a:srgbClr val="434343"/>
              </a:solidFill>
              <a:latin typeface="Playfair Display"/>
              <a:ea typeface="Playfair Display"/>
              <a:cs typeface="Playfair Display"/>
              <a:sym typeface="Playfair Display"/>
            </a:endParaRPr>
          </a:p>
        </p:txBody>
      </p:sp>
      <p:pic>
        <p:nvPicPr>
          <p:cNvPr id="56" name="Google Shape;56;p13"/>
          <p:cNvPicPr preferRelativeResize="0"/>
          <p:nvPr/>
        </p:nvPicPr>
        <p:blipFill>
          <a:blip r:embed="rId3">
            <a:alphaModFix/>
          </a:blip>
          <a:stretch>
            <a:fillRect/>
          </a:stretch>
        </p:blipFill>
        <p:spPr>
          <a:xfrm>
            <a:off x="0" y="1"/>
            <a:ext cx="12192000" cy="5454311"/>
          </a:xfrm>
          <a:prstGeom prst="rect">
            <a:avLst/>
          </a:prstGeom>
          <a:noFill/>
          <a:ln>
            <a:noFill/>
          </a:ln>
        </p:spPr>
      </p:pic>
    </p:spTree>
    <p:extLst>
      <p:ext uri="{BB962C8B-B14F-4D97-AF65-F5344CB8AC3E}">
        <p14:creationId xmlns:p14="http://schemas.microsoft.com/office/powerpoint/2010/main" val="22714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000"/>
                                        <p:tgtEl>
                                          <p:spTgt spid="56"/>
                                        </p:tgtEl>
                                      </p:cBhvr>
                                    </p:animEffect>
                                  </p:childTnLst>
                                </p:cTn>
                              </p:par>
                              <p:par>
                                <p:cTn id="8" presetID="23" presetClass="entr" presetSubtype="16"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 calcmode="lin" valueType="num">
                                      <p:cBhvr additive="base">
                                        <p:cTn id="10" dur="2000"/>
                                        <p:tgtEl>
                                          <p:spTgt spid="54"/>
                                        </p:tgtEl>
                                        <p:attrNameLst>
                                          <p:attrName>ppt_w</p:attrName>
                                        </p:attrNameLst>
                                      </p:cBhvr>
                                      <p:tavLst>
                                        <p:tav tm="0">
                                          <p:val>
                                            <p:strVal val="0"/>
                                          </p:val>
                                        </p:tav>
                                        <p:tav tm="100000">
                                          <p:val>
                                            <p:strVal val="#ppt_w"/>
                                          </p:val>
                                        </p:tav>
                                      </p:tavLst>
                                    </p:anim>
                                    <p:anim calcmode="lin" valueType="num">
                                      <p:cBhvr additive="base">
                                        <p:cTn id="11" dur="2000"/>
                                        <p:tgtEl>
                                          <p:spTgt spid="5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p:nvPr/>
        </p:nvSpPr>
        <p:spPr>
          <a:xfrm>
            <a:off x="3188867" y="0"/>
            <a:ext cx="8719600" cy="1808400"/>
          </a:xfrm>
          <a:prstGeom prst="rect">
            <a:avLst/>
          </a:prstGeom>
          <a:noFill/>
          <a:ln>
            <a:noFill/>
          </a:ln>
          <a:effectLst>
            <a:outerShdw blurRad="57150" dist="19050" dir="5400000" algn="bl" rotWithShape="0">
              <a:srgbClr val="666666">
                <a:alpha val="50000"/>
              </a:srgbClr>
            </a:outerShdw>
          </a:effectLst>
        </p:spPr>
        <p:txBody>
          <a:bodyPr spcFirstLastPara="1" wrap="square" lIns="121900" tIns="120000" rIns="121900" bIns="121900" anchor="t" anchorCtr="0">
            <a:noAutofit/>
          </a:bodyPr>
          <a:lstStyle/>
          <a:p>
            <a:r>
              <a:rPr lang="fr" sz="4000">
                <a:latin typeface="Pacifico"/>
                <a:ea typeface="Pacifico"/>
                <a:cs typeface="Pacifico"/>
                <a:sym typeface="Pacifico"/>
              </a:rPr>
              <a:t>  Spécialité Anglais : langue, littérature </a:t>
            </a:r>
            <a:br>
              <a:rPr lang="fr" sz="4000">
                <a:latin typeface="Pacifico"/>
                <a:ea typeface="Pacifico"/>
                <a:cs typeface="Pacifico"/>
                <a:sym typeface="Pacifico"/>
              </a:rPr>
            </a:br>
            <a:endParaRPr sz="1600">
              <a:latin typeface="Pacifico"/>
              <a:ea typeface="Pacifico"/>
              <a:cs typeface="Pacifico"/>
              <a:sym typeface="Pacifico"/>
            </a:endParaRPr>
          </a:p>
          <a:p>
            <a:r>
              <a:rPr lang="fr" sz="4000">
                <a:latin typeface="Pacifico"/>
                <a:ea typeface="Pacifico"/>
                <a:cs typeface="Pacifico"/>
                <a:sym typeface="Pacifico"/>
              </a:rPr>
              <a:t>           et cultures étrangères</a:t>
            </a:r>
            <a:br>
              <a:rPr lang="fr" sz="4000">
                <a:latin typeface="Pacifico"/>
                <a:ea typeface="Pacifico"/>
                <a:cs typeface="Pacifico"/>
                <a:sym typeface="Pacifico"/>
              </a:rPr>
            </a:br>
            <a:r>
              <a:rPr lang="fr" sz="3333">
                <a:latin typeface="Pacifico"/>
                <a:ea typeface="Pacifico"/>
                <a:cs typeface="Pacifico"/>
                <a:sym typeface="Pacifico"/>
              </a:rPr>
              <a:t/>
            </a:r>
            <a:br>
              <a:rPr lang="fr" sz="3333">
                <a:latin typeface="Pacifico"/>
                <a:ea typeface="Pacifico"/>
                <a:cs typeface="Pacifico"/>
                <a:sym typeface="Pacifico"/>
              </a:rPr>
            </a:br>
            <a:r>
              <a:rPr lang="fr" sz="3333">
                <a:latin typeface="Pacifico"/>
                <a:ea typeface="Pacifico"/>
                <a:cs typeface="Pacifico"/>
                <a:sym typeface="Pacifico"/>
              </a:rPr>
              <a:t/>
            </a:r>
            <a:br>
              <a:rPr lang="fr" sz="3333">
                <a:latin typeface="Pacifico"/>
                <a:ea typeface="Pacifico"/>
                <a:cs typeface="Pacifico"/>
                <a:sym typeface="Pacifico"/>
              </a:rPr>
            </a:br>
            <a:endParaRPr sz="3333">
              <a:latin typeface="Pacifico"/>
              <a:ea typeface="Pacifico"/>
              <a:cs typeface="Pacifico"/>
              <a:sym typeface="Pacifico"/>
            </a:endParaRPr>
          </a:p>
        </p:txBody>
      </p:sp>
      <p:sp>
        <p:nvSpPr>
          <p:cNvPr id="62" name="Google Shape;62;p14"/>
          <p:cNvSpPr txBox="1"/>
          <p:nvPr/>
        </p:nvSpPr>
        <p:spPr>
          <a:xfrm>
            <a:off x="214833" y="1931734"/>
            <a:ext cx="12192000" cy="7273617"/>
          </a:xfrm>
          <a:prstGeom prst="rect">
            <a:avLst/>
          </a:prstGeom>
          <a:noFill/>
          <a:ln>
            <a:noFill/>
          </a:ln>
        </p:spPr>
        <p:txBody>
          <a:bodyPr spcFirstLastPara="1" wrap="square" lIns="121900" tIns="121900" rIns="121900" bIns="121900" anchor="t" anchorCtr="0">
            <a:spAutoFit/>
          </a:bodyPr>
          <a:lstStyle/>
          <a:p>
            <a:r>
              <a:rPr lang="fr" sz="3067">
                <a:solidFill>
                  <a:srgbClr val="990000"/>
                </a:solidFill>
                <a:latin typeface="Bubblegum Sans"/>
                <a:ea typeface="Bubblegum Sans"/>
                <a:cs typeface="Bubblegum Sans"/>
                <a:sym typeface="Bubblegum Sans"/>
              </a:rPr>
              <a:t>Objectifs </a:t>
            </a:r>
            <a:r>
              <a:rPr lang="fr" sz="2400">
                <a:solidFill>
                  <a:srgbClr val="990000"/>
                </a:solidFill>
                <a:latin typeface="Bubblegum Sans"/>
                <a:ea typeface="Bubblegum Sans"/>
                <a:cs typeface="Bubblegum Sans"/>
                <a:sym typeface="Bubblegum Sans"/>
              </a:rPr>
              <a:t>:</a:t>
            </a:r>
            <a:r>
              <a:rPr lang="fr" sz="3333">
                <a:solidFill>
                  <a:srgbClr val="990000"/>
                </a:solidFill>
                <a:latin typeface="Bubblegum Sans"/>
                <a:ea typeface="Bubblegum Sans"/>
                <a:cs typeface="Bubblegum Sans"/>
                <a:sym typeface="Bubblegum Sans"/>
              </a:rPr>
              <a:t> </a:t>
            </a:r>
            <a:r>
              <a:rPr lang="fr" sz="2400">
                <a:solidFill>
                  <a:srgbClr val="990000"/>
                </a:solidFill>
                <a:latin typeface="Bubblegum Sans"/>
                <a:ea typeface="Bubblegum Sans"/>
                <a:cs typeface="Bubblegum Sans"/>
                <a:sym typeface="Bubblegum Sans"/>
              </a:rPr>
              <a:t>Explorer la langue, la littérature et la culture de manière approfondie</a:t>
            </a:r>
            <a:br>
              <a:rPr lang="fr" sz="2400">
                <a:solidFill>
                  <a:srgbClr val="990000"/>
                </a:solidFill>
                <a:latin typeface="Bubblegum Sans"/>
                <a:ea typeface="Bubblegum Sans"/>
                <a:cs typeface="Bubblegum Sans"/>
                <a:sym typeface="Bubblegum Sans"/>
              </a:rPr>
            </a:br>
            <a:r>
              <a:rPr lang="fr" sz="2400">
                <a:solidFill>
                  <a:srgbClr val="990000"/>
                </a:solidFill>
                <a:latin typeface="Bubblegum Sans"/>
                <a:ea typeface="Bubblegum Sans"/>
                <a:cs typeface="Bubblegum Sans"/>
                <a:sym typeface="Bubblegum Sans"/>
              </a:rPr>
              <a:t>                        Développer le goût de la lecture</a:t>
            </a:r>
            <a:endParaRPr sz="2400">
              <a:solidFill>
                <a:srgbClr val="990000"/>
              </a:solidFill>
              <a:latin typeface="Bubblegum Sans"/>
              <a:ea typeface="Bubblegum Sans"/>
              <a:cs typeface="Bubblegum Sans"/>
              <a:sym typeface="Bubblegum Sans"/>
            </a:endParaRPr>
          </a:p>
          <a:p>
            <a:endParaRPr sz="2133">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Renforcer la </a:t>
            </a:r>
            <a:r>
              <a:rPr lang="fr" sz="2000">
                <a:solidFill>
                  <a:srgbClr val="990000"/>
                </a:solidFill>
                <a:latin typeface="Bubblegum Sans"/>
                <a:ea typeface="Bubblegum Sans"/>
                <a:cs typeface="Bubblegum Sans"/>
                <a:sym typeface="Bubblegum Sans"/>
              </a:rPr>
              <a:t>maîtrise de la langue</a:t>
            </a:r>
            <a:r>
              <a:rPr lang="fr" sz="2000">
                <a:solidFill>
                  <a:schemeClr val="dk1"/>
                </a:solidFill>
                <a:latin typeface="Bubblegum Sans"/>
                <a:ea typeface="Bubblegum Sans"/>
                <a:cs typeface="Bubblegum Sans"/>
                <a:sym typeface="Bubblegum Sans"/>
              </a:rPr>
              <a:t> dans les 5 activités langagières (oral, écrit) </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Enrichir ses connaissances sur le </a:t>
            </a:r>
            <a:r>
              <a:rPr lang="fr" sz="2000">
                <a:solidFill>
                  <a:srgbClr val="990000"/>
                </a:solidFill>
                <a:latin typeface="Bubblegum Sans"/>
                <a:ea typeface="Bubblegum Sans"/>
                <a:cs typeface="Bubblegum Sans"/>
                <a:sym typeface="Bubblegum Sans"/>
              </a:rPr>
              <a:t>monde anglophone</a:t>
            </a:r>
            <a:r>
              <a:rPr lang="fr" sz="2000">
                <a:solidFill>
                  <a:schemeClr val="dk1"/>
                </a:solidFill>
                <a:latin typeface="Bubblegum Sans"/>
                <a:ea typeface="Bubblegum Sans"/>
                <a:cs typeface="Bubblegum Sans"/>
                <a:sym typeface="Bubblegum Sans"/>
              </a:rPr>
              <a:t> (littérature, art, cinéma, civilisation…) </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Découvrir les </a:t>
            </a:r>
            <a:r>
              <a:rPr lang="fr" sz="2000">
                <a:solidFill>
                  <a:srgbClr val="990000"/>
                </a:solidFill>
                <a:latin typeface="Bubblegum Sans"/>
                <a:ea typeface="Bubblegum Sans"/>
                <a:cs typeface="Bubblegum Sans"/>
                <a:sym typeface="Bubblegum Sans"/>
              </a:rPr>
              <a:t>courants artistiques et littéraires</a:t>
            </a:r>
            <a:r>
              <a:rPr lang="fr" sz="2000">
                <a:solidFill>
                  <a:schemeClr val="dk1"/>
                </a:solidFill>
                <a:latin typeface="Bubblegum Sans"/>
                <a:ea typeface="Bubblegum Sans"/>
                <a:cs typeface="Bubblegum Sans"/>
                <a:sym typeface="Bubblegum Sans"/>
              </a:rPr>
              <a:t> du monde anglophone</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Acquérir des </a:t>
            </a:r>
            <a:r>
              <a:rPr lang="fr" sz="2000">
                <a:solidFill>
                  <a:srgbClr val="990000"/>
                </a:solidFill>
                <a:latin typeface="Bubblegum Sans"/>
                <a:ea typeface="Bubblegum Sans"/>
                <a:cs typeface="Bubblegum Sans"/>
                <a:sym typeface="Bubblegum Sans"/>
              </a:rPr>
              <a:t>stratégies de lecture</a:t>
            </a:r>
            <a:r>
              <a:rPr lang="fr" sz="2000">
                <a:solidFill>
                  <a:schemeClr val="dk1"/>
                </a:solidFill>
                <a:latin typeface="Bubblegum Sans"/>
                <a:ea typeface="Bubblegum Sans"/>
                <a:cs typeface="Bubblegum Sans"/>
                <a:sym typeface="Bubblegum Sans"/>
              </a:rPr>
              <a:t> et des </a:t>
            </a:r>
            <a:r>
              <a:rPr lang="fr" sz="2000">
                <a:solidFill>
                  <a:srgbClr val="990000"/>
                </a:solidFill>
                <a:latin typeface="Bubblegum Sans"/>
                <a:ea typeface="Bubblegum Sans"/>
                <a:cs typeface="Bubblegum Sans"/>
                <a:sym typeface="Bubblegum Sans"/>
              </a:rPr>
              <a:t>méthodes d’analyse</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Développer sa </a:t>
            </a:r>
            <a:r>
              <a:rPr lang="fr" sz="2000">
                <a:solidFill>
                  <a:srgbClr val="990000"/>
                </a:solidFill>
                <a:latin typeface="Bubblegum Sans"/>
                <a:ea typeface="Bubblegum Sans"/>
                <a:cs typeface="Bubblegum Sans"/>
                <a:sym typeface="Bubblegum Sans"/>
              </a:rPr>
              <a:t>réflexion</a:t>
            </a:r>
            <a:r>
              <a:rPr lang="fr" sz="2000">
                <a:solidFill>
                  <a:schemeClr val="dk1"/>
                </a:solidFill>
                <a:latin typeface="Bubblegum Sans"/>
                <a:ea typeface="Bubblegum Sans"/>
                <a:cs typeface="Bubblegum Sans"/>
                <a:sym typeface="Bubblegum Sans"/>
              </a:rPr>
              <a:t> et sa capacité d’</a:t>
            </a:r>
            <a:r>
              <a:rPr lang="fr" sz="2000">
                <a:solidFill>
                  <a:srgbClr val="990000"/>
                </a:solidFill>
                <a:latin typeface="Bubblegum Sans"/>
                <a:ea typeface="Bubblegum Sans"/>
                <a:cs typeface="Bubblegum Sans"/>
                <a:sym typeface="Bubblegum Sans"/>
              </a:rPr>
              <a:t>argumentation</a:t>
            </a:r>
            <a:r>
              <a:rPr lang="fr" sz="2000">
                <a:solidFill>
                  <a:schemeClr val="dk1"/>
                </a:solidFill>
                <a:latin typeface="Bubblegum Sans"/>
                <a:ea typeface="Bubblegum Sans"/>
                <a:cs typeface="Bubblegum Sans"/>
                <a:sym typeface="Bubblegum Sans"/>
              </a:rPr>
              <a:t> à l’écrit et à l’oral</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chemeClr val="dk1"/>
                </a:solidFill>
                <a:latin typeface="Bubblegum Sans"/>
                <a:ea typeface="Bubblegum Sans"/>
                <a:cs typeface="Bubblegum Sans"/>
                <a:sym typeface="Bubblegum Sans"/>
              </a:rPr>
              <a:t>Apprendre à </a:t>
            </a:r>
            <a:r>
              <a:rPr lang="fr" sz="2000">
                <a:solidFill>
                  <a:srgbClr val="990000"/>
                </a:solidFill>
                <a:latin typeface="Bubblegum Sans"/>
                <a:ea typeface="Bubblegum Sans"/>
                <a:cs typeface="Bubblegum Sans"/>
                <a:sym typeface="Bubblegum Sans"/>
              </a:rPr>
              <a:t>transposer</a:t>
            </a:r>
            <a:r>
              <a:rPr lang="fr" sz="2000">
                <a:solidFill>
                  <a:schemeClr val="dk1"/>
                </a:solidFill>
                <a:latin typeface="Bubblegum Sans"/>
                <a:ea typeface="Bubblegum Sans"/>
                <a:cs typeface="Bubblegum Sans"/>
                <a:sym typeface="Bubblegum Sans"/>
              </a:rPr>
              <a:t> un texte en français et à </a:t>
            </a:r>
            <a:r>
              <a:rPr lang="fr" sz="2000">
                <a:solidFill>
                  <a:srgbClr val="990000"/>
                </a:solidFill>
                <a:latin typeface="Bubblegum Sans"/>
                <a:ea typeface="Bubblegum Sans"/>
                <a:cs typeface="Bubblegum Sans"/>
                <a:sym typeface="Bubblegum Sans"/>
              </a:rPr>
              <a:t>traduire</a:t>
            </a:r>
            <a:r>
              <a:rPr lang="fr" sz="2000">
                <a:solidFill>
                  <a:schemeClr val="dk1"/>
                </a:solidFill>
                <a:latin typeface="Bubblegum Sans"/>
                <a:ea typeface="Bubblegum Sans"/>
                <a:cs typeface="Bubblegum Sans"/>
                <a:sym typeface="Bubblegum Sans"/>
              </a:rPr>
              <a:t> </a:t>
            </a:r>
            <a:endParaRPr sz="2000">
              <a:solidFill>
                <a:schemeClr val="dk1"/>
              </a:solidFill>
              <a:latin typeface="Bubblegum Sans"/>
              <a:ea typeface="Bubblegum Sans"/>
              <a:cs typeface="Bubblegum Sans"/>
              <a:sym typeface="Bubblegum Sans"/>
            </a:endParaRPr>
          </a:p>
          <a:p>
            <a:pPr marL="609585" indent="-431789">
              <a:lnSpc>
                <a:spcPct val="150000"/>
              </a:lnSpc>
              <a:buClr>
                <a:schemeClr val="dk1"/>
              </a:buClr>
              <a:buSzPts val="1500"/>
              <a:buFont typeface="Bubblegum Sans"/>
              <a:buChar char="★"/>
            </a:pPr>
            <a:r>
              <a:rPr lang="fr" sz="2000">
                <a:solidFill>
                  <a:srgbClr val="990000"/>
                </a:solidFill>
                <a:latin typeface="Bubblegum Sans"/>
                <a:ea typeface="Bubblegum Sans"/>
                <a:cs typeface="Bubblegum Sans"/>
                <a:sym typeface="Bubblegum Sans"/>
              </a:rPr>
              <a:t>S’ouvrir</a:t>
            </a:r>
            <a:r>
              <a:rPr lang="fr" sz="2000">
                <a:solidFill>
                  <a:schemeClr val="dk1"/>
                </a:solidFill>
                <a:latin typeface="Bubblegum Sans"/>
                <a:ea typeface="Bubblegum Sans"/>
                <a:cs typeface="Bubblegum Sans"/>
                <a:sym typeface="Bubblegum Sans"/>
              </a:rPr>
              <a:t> sur le monde, se préparer aux </a:t>
            </a:r>
            <a:r>
              <a:rPr lang="fr" sz="2000">
                <a:solidFill>
                  <a:srgbClr val="990000"/>
                </a:solidFill>
                <a:latin typeface="Bubblegum Sans"/>
                <a:ea typeface="Bubblegum Sans"/>
                <a:cs typeface="Bubblegum Sans"/>
                <a:sym typeface="Bubblegum Sans"/>
              </a:rPr>
              <a:t>études supérieures</a:t>
            </a:r>
            <a:r>
              <a:rPr lang="fr" sz="2000">
                <a:solidFill>
                  <a:schemeClr val="dk1"/>
                </a:solidFill>
                <a:latin typeface="Bubblegum Sans"/>
                <a:ea typeface="Bubblegum Sans"/>
                <a:cs typeface="Bubblegum Sans"/>
                <a:sym typeface="Bubblegum Sans"/>
              </a:rPr>
              <a:t> et à la </a:t>
            </a:r>
            <a:r>
              <a:rPr lang="fr" sz="2000">
                <a:solidFill>
                  <a:srgbClr val="990000"/>
                </a:solidFill>
                <a:latin typeface="Bubblegum Sans"/>
                <a:ea typeface="Bubblegum Sans"/>
                <a:cs typeface="Bubblegum Sans"/>
                <a:sym typeface="Bubblegum Sans"/>
              </a:rPr>
              <a:t>mobilité internationale</a:t>
            </a:r>
            <a:endParaRPr sz="2000">
              <a:solidFill>
                <a:srgbClr val="990000"/>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endParaRPr sz="2400">
              <a:solidFill>
                <a:schemeClr val="dk1"/>
              </a:solidFill>
              <a:latin typeface="Bubblegum Sans"/>
              <a:ea typeface="Bubblegum Sans"/>
              <a:cs typeface="Bubblegum Sans"/>
              <a:sym typeface="Bubblegum Sans"/>
            </a:endParaRPr>
          </a:p>
          <a:p>
            <a:pPr>
              <a:buClr>
                <a:schemeClr val="dk1"/>
              </a:buClr>
              <a:buSzPts val="1100"/>
            </a:pPr>
            <a:endParaRPr sz="2400">
              <a:solidFill>
                <a:schemeClr val="dk1"/>
              </a:solidFill>
              <a:latin typeface="Bubblegum Sans"/>
              <a:ea typeface="Bubblegum Sans"/>
              <a:cs typeface="Bubblegum Sans"/>
              <a:sym typeface="Bubblegum Sans"/>
            </a:endParaRPr>
          </a:p>
        </p:txBody>
      </p:sp>
      <p:sp>
        <p:nvSpPr>
          <p:cNvPr id="63" name="Google Shape;63;p14"/>
          <p:cNvSpPr txBox="1"/>
          <p:nvPr/>
        </p:nvSpPr>
        <p:spPr>
          <a:xfrm>
            <a:off x="9434967" y="3895300"/>
            <a:ext cx="3122800" cy="2832800"/>
          </a:xfrm>
          <a:prstGeom prst="rect">
            <a:avLst/>
          </a:prstGeom>
          <a:noFill/>
          <a:ln>
            <a:noFill/>
          </a:ln>
        </p:spPr>
        <p:txBody>
          <a:bodyPr spcFirstLastPara="1" wrap="square" lIns="121900" tIns="121900" rIns="121900" bIns="121900" anchor="t" anchorCtr="0">
            <a:noAutofit/>
          </a:bodyPr>
          <a:lstStyle/>
          <a:p>
            <a:r>
              <a:rPr lang="fr" sz="2267">
                <a:solidFill>
                  <a:srgbClr val="073763"/>
                </a:solidFill>
                <a:latin typeface="Bubblegum Sans"/>
                <a:ea typeface="Bubblegum Sans"/>
                <a:cs typeface="Bubblegum Sans"/>
                <a:sym typeface="Bubblegum Sans"/>
              </a:rPr>
              <a:t>Horaires</a:t>
            </a:r>
            <a:br>
              <a:rPr lang="fr" sz="2267">
                <a:solidFill>
                  <a:srgbClr val="073763"/>
                </a:solidFill>
                <a:latin typeface="Bubblegum Sans"/>
                <a:ea typeface="Bubblegum Sans"/>
                <a:cs typeface="Bubblegum Sans"/>
                <a:sym typeface="Bubblegum Sans"/>
              </a:rPr>
            </a:br>
            <a:r>
              <a:rPr lang="fr" sz="1600">
                <a:latin typeface="Bubblegum Sans"/>
                <a:ea typeface="Bubblegum Sans"/>
                <a:cs typeface="Bubblegum Sans"/>
                <a:sym typeface="Bubblegum Sans"/>
              </a:rPr>
              <a:t>Classe de 1ère : 4 heures </a:t>
            </a:r>
            <a:br>
              <a:rPr lang="fr" sz="1600">
                <a:latin typeface="Bubblegum Sans"/>
                <a:ea typeface="Bubblegum Sans"/>
                <a:cs typeface="Bubblegum Sans"/>
                <a:sym typeface="Bubblegum Sans"/>
              </a:rPr>
            </a:br>
            <a:r>
              <a:rPr lang="fr" sz="1600">
                <a:latin typeface="Bubblegum Sans"/>
                <a:ea typeface="Bubblegum Sans"/>
                <a:cs typeface="Bubblegum Sans"/>
                <a:sym typeface="Bubblegum Sans"/>
              </a:rPr>
              <a:t>Classe de Terminale : 6 heures</a:t>
            </a:r>
            <a:endParaRPr sz="1600">
              <a:latin typeface="Bubblegum Sans"/>
              <a:ea typeface="Bubblegum Sans"/>
              <a:cs typeface="Bubblegum Sans"/>
              <a:sym typeface="Bubblegum Sans"/>
            </a:endParaRPr>
          </a:p>
          <a:p>
            <a:endParaRPr sz="1600">
              <a:latin typeface="Bubblegum Sans"/>
              <a:ea typeface="Bubblegum Sans"/>
              <a:cs typeface="Bubblegum Sans"/>
              <a:sym typeface="Bubblegum Sans"/>
            </a:endParaRPr>
          </a:p>
          <a:p>
            <a:r>
              <a:rPr lang="fr" sz="2267">
                <a:solidFill>
                  <a:srgbClr val="073763"/>
                </a:solidFill>
                <a:latin typeface="Bubblegum Sans"/>
                <a:ea typeface="Bubblegum Sans"/>
                <a:cs typeface="Bubblegum Sans"/>
                <a:sym typeface="Bubblegum Sans"/>
              </a:rPr>
              <a:t>Niveau visé</a:t>
            </a:r>
            <a:r>
              <a:rPr lang="fr" sz="1600">
                <a:solidFill>
                  <a:srgbClr val="073763"/>
                </a:solidFill>
                <a:latin typeface="Bubblegum Sans"/>
                <a:ea typeface="Bubblegum Sans"/>
                <a:cs typeface="Bubblegum Sans"/>
                <a:sym typeface="Bubblegum Sans"/>
              </a:rPr>
              <a:t> </a:t>
            </a:r>
            <a:r>
              <a:rPr lang="fr" sz="2267">
                <a:solidFill>
                  <a:srgbClr val="073763"/>
                </a:solidFill>
                <a:latin typeface="Bubblegum Sans"/>
                <a:ea typeface="Bubblegum Sans"/>
                <a:cs typeface="Bubblegum Sans"/>
                <a:sym typeface="Bubblegum Sans"/>
              </a:rPr>
              <a:t> </a:t>
            </a:r>
            <a:endParaRPr sz="533">
              <a:solidFill>
                <a:srgbClr val="073763"/>
              </a:solidFill>
              <a:latin typeface="Bubblegum Sans"/>
              <a:ea typeface="Bubblegum Sans"/>
              <a:cs typeface="Bubblegum Sans"/>
              <a:sym typeface="Bubblegum Sans"/>
            </a:endParaRPr>
          </a:p>
          <a:p>
            <a:r>
              <a:rPr lang="fr" sz="1333" i="1">
                <a:solidFill>
                  <a:schemeClr val="dk1"/>
                </a:solidFill>
                <a:latin typeface="Bubblegum Sans"/>
                <a:ea typeface="Bubblegum Sans"/>
                <a:cs typeface="Bubblegum Sans"/>
                <a:sym typeface="Bubblegum Sans"/>
              </a:rPr>
              <a:t>(niveau visé en fin de 2nde : B1) </a:t>
            </a:r>
            <a:r>
              <a:rPr lang="fr" sz="1600">
                <a:solidFill>
                  <a:schemeClr val="dk1"/>
                </a:solidFill>
                <a:latin typeface="Bubblegum Sans"/>
                <a:ea typeface="Bubblegum Sans"/>
                <a:cs typeface="Bubblegum Sans"/>
                <a:sym typeface="Bubblegum Sans"/>
              </a:rPr>
              <a:t/>
            </a:r>
            <a:br>
              <a:rPr lang="fr" sz="1600">
                <a:solidFill>
                  <a:schemeClr val="dk1"/>
                </a:solidFill>
                <a:latin typeface="Bubblegum Sans"/>
                <a:ea typeface="Bubblegum Sans"/>
                <a:cs typeface="Bubblegum Sans"/>
                <a:sym typeface="Bubblegum Sans"/>
              </a:rPr>
            </a:br>
            <a:r>
              <a:rPr lang="fr" sz="1600">
                <a:solidFill>
                  <a:schemeClr val="dk1"/>
                </a:solidFill>
                <a:latin typeface="Bubblegum Sans"/>
                <a:ea typeface="Bubblegum Sans"/>
                <a:cs typeface="Bubblegum Sans"/>
                <a:sym typeface="Bubblegum Sans"/>
              </a:rPr>
              <a:t>Classe de 1ère : B2</a:t>
            </a:r>
            <a:br>
              <a:rPr lang="fr" sz="1600">
                <a:solidFill>
                  <a:schemeClr val="dk1"/>
                </a:solidFill>
                <a:latin typeface="Bubblegum Sans"/>
                <a:ea typeface="Bubblegum Sans"/>
                <a:cs typeface="Bubblegum Sans"/>
                <a:sym typeface="Bubblegum Sans"/>
              </a:rPr>
            </a:br>
            <a:r>
              <a:rPr lang="fr" sz="1600">
                <a:solidFill>
                  <a:schemeClr val="dk1"/>
                </a:solidFill>
                <a:latin typeface="Bubblegum Sans"/>
                <a:ea typeface="Bubblegum Sans"/>
                <a:cs typeface="Bubblegum Sans"/>
                <a:sym typeface="Bubblegum Sans"/>
              </a:rPr>
              <a:t>Classe de Terminale : C1</a:t>
            </a:r>
            <a:br>
              <a:rPr lang="fr" sz="1600">
                <a:solidFill>
                  <a:schemeClr val="dk1"/>
                </a:solidFill>
                <a:latin typeface="Bubblegum Sans"/>
                <a:ea typeface="Bubblegum Sans"/>
                <a:cs typeface="Bubblegum Sans"/>
                <a:sym typeface="Bubblegum Sans"/>
              </a:rPr>
            </a:br>
            <a:endParaRPr sz="1600">
              <a:latin typeface="Bubblegum Sans"/>
              <a:ea typeface="Bubblegum Sans"/>
              <a:cs typeface="Bubblegum Sans"/>
              <a:sym typeface="Bubblegum Sans"/>
            </a:endParaRPr>
          </a:p>
          <a:p>
            <a:endParaRPr sz="2400"/>
          </a:p>
        </p:txBody>
      </p:sp>
      <p:sp>
        <p:nvSpPr>
          <p:cNvPr id="64" name="Google Shape;64;p14"/>
          <p:cNvSpPr/>
          <p:nvPr/>
        </p:nvSpPr>
        <p:spPr>
          <a:xfrm rot="10800000">
            <a:off x="9030967" y="3629600"/>
            <a:ext cx="3004000" cy="2974400"/>
          </a:xfrm>
          <a:prstGeom prst="ellipse">
            <a:avLst/>
          </a:prstGeom>
          <a:noFill/>
          <a:ln w="28575" cap="flat" cmpd="sng">
            <a:solidFill>
              <a:srgbClr val="073763"/>
            </a:solidFill>
            <a:prstDash val="dashDot"/>
            <a:round/>
            <a:headEnd type="none" w="sm" len="sm"/>
            <a:tailEnd type="none" w="sm" len="sm"/>
          </a:ln>
        </p:spPr>
        <p:txBody>
          <a:bodyPr spcFirstLastPara="1" wrap="square" lIns="121900" tIns="121900" rIns="121900" bIns="121900" anchor="ctr" anchorCtr="0">
            <a:noAutofit/>
          </a:bodyPr>
          <a:lstStyle/>
          <a:p>
            <a:endParaRPr sz="2400"/>
          </a:p>
        </p:txBody>
      </p:sp>
      <p:sp>
        <p:nvSpPr>
          <p:cNvPr id="65" name="Google Shape;65;p14"/>
          <p:cNvSpPr txBox="1"/>
          <p:nvPr/>
        </p:nvSpPr>
        <p:spPr>
          <a:xfrm>
            <a:off x="11688000" y="6423200"/>
            <a:ext cx="5040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1/9</a:t>
            </a:r>
            <a:endParaRPr sz="1467">
              <a:latin typeface="Berkshire Swash"/>
              <a:ea typeface="Berkshire Swash"/>
              <a:cs typeface="Berkshire Swash"/>
              <a:sym typeface="Berkshire Swash"/>
            </a:endParaRPr>
          </a:p>
        </p:txBody>
      </p:sp>
      <p:pic>
        <p:nvPicPr>
          <p:cNvPr id="66" name="Google Shape;66;p14"/>
          <p:cNvPicPr preferRelativeResize="0"/>
          <p:nvPr/>
        </p:nvPicPr>
        <p:blipFill rotWithShape="1">
          <a:blip r:embed="rId3">
            <a:alphaModFix/>
          </a:blip>
          <a:srcRect l="2544" t="2033" r="1430" b="1571"/>
          <a:stretch/>
        </p:blipFill>
        <p:spPr>
          <a:xfrm>
            <a:off x="0" y="1"/>
            <a:ext cx="2887645" cy="1931732"/>
          </a:xfrm>
          <a:prstGeom prst="rect">
            <a:avLst/>
          </a:prstGeom>
          <a:noFill/>
          <a:ln>
            <a:noFill/>
          </a:ln>
        </p:spPr>
      </p:pic>
    </p:spTree>
    <p:extLst>
      <p:ext uri="{BB962C8B-B14F-4D97-AF65-F5344CB8AC3E}">
        <p14:creationId xmlns:p14="http://schemas.microsoft.com/office/powerpoint/2010/main" val="11414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1000"/>
                                        <p:tgtEl>
                                          <p:spTgt spid="64"/>
                                        </p:tgtEl>
                                        <p:attrNameLst>
                                          <p:attrName>ppt_w</p:attrName>
                                        </p:attrNameLst>
                                      </p:cBhvr>
                                      <p:tavLst>
                                        <p:tav tm="0">
                                          <p:val>
                                            <p:strVal val="0"/>
                                          </p:val>
                                        </p:tav>
                                        <p:tav tm="100000">
                                          <p:val>
                                            <p:strVal val="#ppt_w"/>
                                          </p:val>
                                        </p:tav>
                                      </p:tavLst>
                                    </p:anim>
                                    <p:anim calcmode="lin" valueType="num">
                                      <p:cBhvr additive="base">
                                        <p:cTn id="8" dur="1000"/>
                                        <p:tgtEl>
                                          <p:spTgt spid="64"/>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000"/>
                                        <p:tgtEl>
                                          <p:spTgt spid="63"/>
                                        </p:tgtEl>
                                        <p:attrNameLst>
                                          <p:attrName>ppt_w</p:attrName>
                                        </p:attrNameLst>
                                      </p:cBhvr>
                                      <p:tavLst>
                                        <p:tav tm="0">
                                          <p:val>
                                            <p:strVal val="0"/>
                                          </p:val>
                                        </p:tav>
                                        <p:tav tm="100000">
                                          <p:val>
                                            <p:strVal val="#ppt_w"/>
                                          </p:val>
                                        </p:tav>
                                      </p:tavLst>
                                    </p:anim>
                                    <p:anim calcmode="lin" valueType="num">
                                      <p:cBhvr additive="base">
                                        <p:cTn id="12" dur="1000"/>
                                        <p:tgtEl>
                                          <p:spTgt spid="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p:nvPr/>
        </p:nvSpPr>
        <p:spPr>
          <a:xfrm>
            <a:off x="-49433" y="65967"/>
            <a:ext cx="9338400" cy="1768800"/>
          </a:xfrm>
          <a:prstGeom prst="rect">
            <a:avLst/>
          </a:prstGeom>
          <a:noFill/>
          <a:ln>
            <a:noFill/>
          </a:ln>
          <a:effectLst>
            <a:outerShdw blurRad="57150" dist="19050" dir="5400000" algn="bl" rotWithShape="0">
              <a:srgbClr val="666666">
                <a:alpha val="50000"/>
              </a:srgbClr>
            </a:outerShdw>
          </a:effectLst>
        </p:spPr>
        <p:txBody>
          <a:bodyPr spcFirstLastPara="1" wrap="square" lIns="121900" tIns="120000" rIns="121900" bIns="121900" anchor="t" anchorCtr="0">
            <a:noAutofit/>
          </a:bodyPr>
          <a:lstStyle/>
          <a:p>
            <a:pPr>
              <a:lnSpc>
                <a:spcPct val="115000"/>
              </a:lnSpc>
            </a:pPr>
            <a:r>
              <a:rPr lang="fr" sz="4000">
                <a:latin typeface="Pacifico"/>
                <a:ea typeface="Pacifico"/>
                <a:cs typeface="Pacifico"/>
                <a:sym typeface="Pacifico"/>
              </a:rPr>
              <a:t>Spécialité Anglais : langue, littérature </a:t>
            </a:r>
            <a:br>
              <a:rPr lang="fr" sz="4000">
                <a:latin typeface="Pacifico"/>
                <a:ea typeface="Pacifico"/>
                <a:cs typeface="Pacifico"/>
                <a:sym typeface="Pacifico"/>
              </a:rPr>
            </a:br>
            <a:r>
              <a:rPr lang="fr" sz="4000">
                <a:latin typeface="Pacifico"/>
                <a:ea typeface="Pacifico"/>
                <a:cs typeface="Pacifico"/>
                <a:sym typeface="Pacifico"/>
              </a:rPr>
              <a:t>     et cultures étrangères</a:t>
            </a:r>
            <a:br>
              <a:rPr lang="fr" sz="4000">
                <a:latin typeface="Pacifico"/>
                <a:ea typeface="Pacifico"/>
                <a:cs typeface="Pacifico"/>
                <a:sym typeface="Pacifico"/>
              </a:rPr>
            </a:br>
            <a:r>
              <a:rPr lang="fr" sz="4000">
                <a:latin typeface="Pacifico"/>
                <a:ea typeface="Pacifico"/>
                <a:cs typeface="Pacifico"/>
                <a:sym typeface="Pacifico"/>
              </a:rPr>
              <a:t/>
            </a:r>
            <a:br>
              <a:rPr lang="fr" sz="4000">
                <a:latin typeface="Pacifico"/>
                <a:ea typeface="Pacifico"/>
                <a:cs typeface="Pacifico"/>
                <a:sym typeface="Pacifico"/>
              </a:rPr>
            </a:br>
            <a:r>
              <a:rPr lang="fr" sz="3333">
                <a:latin typeface="Pacifico"/>
                <a:ea typeface="Pacifico"/>
                <a:cs typeface="Pacifico"/>
                <a:sym typeface="Pacifico"/>
              </a:rPr>
              <a:t>           </a:t>
            </a:r>
            <a:endParaRPr sz="3333">
              <a:latin typeface="Pacifico"/>
              <a:ea typeface="Pacifico"/>
              <a:cs typeface="Pacifico"/>
              <a:sym typeface="Pacifico"/>
            </a:endParaRPr>
          </a:p>
          <a:p>
            <a:endParaRPr sz="3333">
              <a:latin typeface="Pacifico"/>
              <a:ea typeface="Pacifico"/>
              <a:cs typeface="Pacifico"/>
              <a:sym typeface="Pacifico"/>
            </a:endParaRPr>
          </a:p>
        </p:txBody>
      </p:sp>
      <p:sp>
        <p:nvSpPr>
          <p:cNvPr id="72" name="Google Shape;72;p15"/>
          <p:cNvSpPr txBox="1"/>
          <p:nvPr/>
        </p:nvSpPr>
        <p:spPr>
          <a:xfrm>
            <a:off x="859333" y="2490700"/>
            <a:ext cx="10702000" cy="4565600"/>
          </a:xfrm>
          <a:prstGeom prst="rect">
            <a:avLst/>
          </a:prstGeom>
          <a:noFill/>
          <a:ln>
            <a:noFill/>
          </a:ln>
        </p:spPr>
        <p:txBody>
          <a:bodyPr spcFirstLastPara="1" wrap="square" lIns="121900" tIns="121900" rIns="121900" bIns="121900" anchor="t" anchorCtr="0">
            <a:noAutofit/>
          </a:bodyPr>
          <a:lstStyle/>
          <a:p>
            <a:r>
              <a:rPr lang="fr" sz="3067">
                <a:solidFill>
                  <a:srgbClr val="990000"/>
                </a:solidFill>
                <a:latin typeface="Bubblegum Sans"/>
                <a:ea typeface="Bubblegum Sans"/>
                <a:cs typeface="Bubblegum Sans"/>
                <a:sym typeface="Bubblegum Sans"/>
              </a:rPr>
              <a:t>Après le bac… </a:t>
            </a:r>
            <a:r>
              <a:rPr lang="fr" sz="2667">
                <a:solidFill>
                  <a:srgbClr val="990000"/>
                </a:solidFill>
                <a:latin typeface="Bubblegum Sans"/>
                <a:ea typeface="Bubblegum Sans"/>
                <a:cs typeface="Bubblegum Sans"/>
                <a:sym typeface="Bubblegum Sans"/>
              </a:rPr>
              <a:t/>
            </a:r>
            <a:br>
              <a:rPr lang="fr" sz="2667">
                <a:solidFill>
                  <a:srgbClr val="990000"/>
                </a:solidFill>
                <a:latin typeface="Bubblegum Sans"/>
                <a:ea typeface="Bubblegum Sans"/>
                <a:cs typeface="Bubblegum Sans"/>
                <a:sym typeface="Bubblegum Sans"/>
              </a:rPr>
            </a:br>
            <a:endParaRPr sz="1333">
              <a:latin typeface="Bubblegum Sans"/>
              <a:ea typeface="Bubblegum Sans"/>
              <a:cs typeface="Bubblegum Sans"/>
              <a:sym typeface="Bubblegum Sans"/>
            </a:endParaRPr>
          </a:p>
          <a:p>
            <a:pPr marL="609585" indent="-457189">
              <a:lnSpc>
                <a:spcPct val="150000"/>
              </a:lnSpc>
              <a:buSzPts val="1800"/>
              <a:buFont typeface="Bubblegum Sans"/>
              <a:buChar char="★"/>
            </a:pPr>
            <a:r>
              <a:rPr lang="fr" sz="2400">
                <a:solidFill>
                  <a:schemeClr val="dk1"/>
                </a:solidFill>
                <a:latin typeface="Bubblegum Sans"/>
                <a:ea typeface="Bubblegum Sans"/>
                <a:cs typeface="Bubblegum Sans"/>
                <a:sym typeface="Bubblegum Sans"/>
              </a:rPr>
              <a:t>Études universitaires en </a:t>
            </a:r>
            <a:r>
              <a:rPr lang="fr" sz="2400">
                <a:solidFill>
                  <a:srgbClr val="990000"/>
                </a:solidFill>
                <a:latin typeface="Bubblegum Sans"/>
                <a:ea typeface="Bubblegum Sans"/>
                <a:cs typeface="Bubblegum Sans"/>
                <a:sym typeface="Bubblegum Sans"/>
              </a:rPr>
              <a:t>Langues Vivantes</a:t>
            </a:r>
            <a:r>
              <a:rPr lang="fr" sz="2400">
                <a:solidFill>
                  <a:schemeClr val="dk1"/>
                </a:solidFill>
                <a:latin typeface="Bubblegum Sans"/>
                <a:ea typeface="Bubblegum Sans"/>
                <a:cs typeface="Bubblegum Sans"/>
                <a:sym typeface="Bubblegum Sans"/>
              </a:rPr>
              <a:t> (LLCE, LEA) </a:t>
            </a:r>
            <a:endParaRPr sz="2400">
              <a:solidFill>
                <a:schemeClr val="dk1"/>
              </a:solidFill>
              <a:latin typeface="Bubblegum Sans"/>
              <a:ea typeface="Bubblegum Sans"/>
              <a:cs typeface="Bubblegum Sans"/>
              <a:sym typeface="Bubblegum Sans"/>
            </a:endParaRPr>
          </a:p>
          <a:p>
            <a:pPr marL="609585" indent="-457189">
              <a:lnSpc>
                <a:spcPct val="150000"/>
              </a:lnSpc>
              <a:buClr>
                <a:schemeClr val="dk1"/>
              </a:buClr>
              <a:buSzPts val="1800"/>
              <a:buFont typeface="Bubblegum Sans"/>
              <a:buChar char="★"/>
            </a:pPr>
            <a:r>
              <a:rPr lang="fr" sz="2400">
                <a:solidFill>
                  <a:srgbClr val="990000"/>
                </a:solidFill>
                <a:latin typeface="Bubblegum Sans"/>
                <a:ea typeface="Bubblegum Sans"/>
                <a:cs typeface="Bubblegum Sans"/>
                <a:sym typeface="Bubblegum Sans"/>
              </a:rPr>
              <a:t>Classes préparatoires</a:t>
            </a:r>
            <a:r>
              <a:rPr lang="fr" sz="2400">
                <a:solidFill>
                  <a:schemeClr val="dk1"/>
                </a:solidFill>
                <a:latin typeface="Bubblegum Sans"/>
                <a:ea typeface="Bubblegum Sans"/>
                <a:cs typeface="Bubblegum Sans"/>
                <a:sym typeface="Bubblegum Sans"/>
              </a:rPr>
              <a:t> littéraires ou économiques, </a:t>
            </a:r>
            <a:r>
              <a:rPr lang="fr" sz="2400">
                <a:solidFill>
                  <a:srgbClr val="990000"/>
                </a:solidFill>
                <a:latin typeface="Bubblegum Sans"/>
                <a:ea typeface="Bubblegum Sans"/>
                <a:cs typeface="Bubblegum Sans"/>
                <a:sym typeface="Bubblegum Sans"/>
              </a:rPr>
              <a:t>Grandes Ecoles</a:t>
            </a:r>
            <a:r>
              <a:rPr lang="fr" sz="2400">
                <a:solidFill>
                  <a:schemeClr val="dk1"/>
                </a:solidFill>
                <a:latin typeface="Bubblegum Sans"/>
                <a:ea typeface="Bubblegum Sans"/>
                <a:cs typeface="Bubblegum Sans"/>
                <a:sym typeface="Bubblegum Sans"/>
              </a:rPr>
              <a:t> </a:t>
            </a:r>
            <a:endParaRPr sz="2400">
              <a:solidFill>
                <a:schemeClr val="dk1"/>
              </a:solidFill>
              <a:latin typeface="Bubblegum Sans"/>
              <a:ea typeface="Bubblegum Sans"/>
              <a:cs typeface="Bubblegum Sans"/>
              <a:sym typeface="Bubblegum Sans"/>
            </a:endParaRPr>
          </a:p>
          <a:p>
            <a:pPr marL="609585" indent="-457189">
              <a:lnSpc>
                <a:spcPct val="150000"/>
              </a:lnSpc>
              <a:buClr>
                <a:schemeClr val="dk1"/>
              </a:buClr>
              <a:buSzPts val="1800"/>
              <a:buFont typeface="Bubblegum Sans"/>
              <a:buChar char="★"/>
            </a:pPr>
            <a:r>
              <a:rPr lang="fr" sz="2400">
                <a:solidFill>
                  <a:srgbClr val="990000"/>
                </a:solidFill>
                <a:latin typeface="Bubblegum Sans"/>
                <a:ea typeface="Bubblegum Sans"/>
                <a:cs typeface="Bubblegum Sans"/>
                <a:sym typeface="Bubblegum Sans"/>
              </a:rPr>
              <a:t>Écoles de commerce</a:t>
            </a:r>
            <a:r>
              <a:rPr lang="fr" sz="2400">
                <a:solidFill>
                  <a:schemeClr val="dk1"/>
                </a:solidFill>
                <a:latin typeface="Bubblegum Sans"/>
                <a:ea typeface="Bubblegum Sans"/>
                <a:cs typeface="Bubblegum Sans"/>
                <a:sym typeface="Bubblegum Sans"/>
              </a:rPr>
              <a:t>, </a:t>
            </a:r>
            <a:r>
              <a:rPr lang="fr" sz="2400">
                <a:solidFill>
                  <a:srgbClr val="990000"/>
                </a:solidFill>
                <a:latin typeface="Bubblegum Sans"/>
                <a:ea typeface="Bubblegum Sans"/>
                <a:cs typeface="Bubblegum Sans"/>
                <a:sym typeface="Bubblegum Sans"/>
              </a:rPr>
              <a:t>Sciences Po </a:t>
            </a:r>
            <a:br>
              <a:rPr lang="fr" sz="2400">
                <a:solidFill>
                  <a:srgbClr val="990000"/>
                </a:solidFill>
                <a:latin typeface="Bubblegum Sans"/>
                <a:ea typeface="Bubblegum Sans"/>
                <a:cs typeface="Bubblegum Sans"/>
                <a:sym typeface="Bubblegum Sans"/>
              </a:rPr>
            </a:br>
            <a:r>
              <a:rPr lang="fr" sz="2000">
                <a:solidFill>
                  <a:schemeClr val="dk1"/>
                </a:solidFill>
                <a:latin typeface="Bubblegum Sans"/>
                <a:ea typeface="Bubblegum Sans"/>
                <a:cs typeface="Bubblegum Sans"/>
                <a:sym typeface="Bubblegum Sans"/>
              </a:rPr>
              <a:t>(études commerciales ou économiques dans lesquelles la culture générale et l’histoire sont essentielles)</a:t>
            </a:r>
            <a:endParaRPr sz="2000">
              <a:solidFill>
                <a:schemeClr val="dk1"/>
              </a:solidFill>
              <a:latin typeface="Bubblegum Sans"/>
              <a:ea typeface="Bubblegum Sans"/>
              <a:cs typeface="Bubblegum Sans"/>
              <a:sym typeface="Bubblegum Sans"/>
            </a:endParaRPr>
          </a:p>
          <a:p>
            <a:pPr marL="609585" indent="-457189">
              <a:lnSpc>
                <a:spcPct val="150000"/>
              </a:lnSpc>
              <a:buClr>
                <a:schemeClr val="dk1"/>
              </a:buClr>
              <a:buSzPts val="1800"/>
              <a:buFont typeface="Bubblegum Sans"/>
              <a:buChar char="★"/>
            </a:pPr>
            <a:r>
              <a:rPr lang="fr" sz="2400">
                <a:solidFill>
                  <a:schemeClr val="dk1"/>
                </a:solidFill>
                <a:latin typeface="Bubblegum Sans"/>
                <a:ea typeface="Bubblegum Sans"/>
                <a:cs typeface="Bubblegum Sans"/>
                <a:sym typeface="Bubblegum Sans"/>
              </a:rPr>
              <a:t>Études universitaires en </a:t>
            </a:r>
            <a:r>
              <a:rPr lang="fr" sz="2400">
                <a:solidFill>
                  <a:srgbClr val="990000"/>
                </a:solidFill>
                <a:latin typeface="Bubblegum Sans"/>
                <a:ea typeface="Bubblegum Sans"/>
                <a:cs typeface="Bubblegum Sans"/>
                <a:sym typeface="Bubblegum Sans"/>
              </a:rPr>
              <a:t>Sciences Humaines</a:t>
            </a:r>
            <a:r>
              <a:rPr lang="fr" sz="2400">
                <a:solidFill>
                  <a:schemeClr val="dk1"/>
                </a:solidFill>
                <a:latin typeface="Bubblegum Sans"/>
                <a:ea typeface="Bubblegum Sans"/>
                <a:cs typeface="Bubblegum Sans"/>
                <a:sym typeface="Bubblegum Sans"/>
              </a:rPr>
              <a:t> ou en </a:t>
            </a:r>
            <a:r>
              <a:rPr lang="fr" sz="2400">
                <a:solidFill>
                  <a:srgbClr val="990000"/>
                </a:solidFill>
                <a:latin typeface="Bubblegum Sans"/>
                <a:ea typeface="Bubblegum Sans"/>
                <a:cs typeface="Bubblegum Sans"/>
                <a:sym typeface="Bubblegum Sans"/>
              </a:rPr>
              <a:t>Droit </a:t>
            </a:r>
            <a:endParaRPr sz="2400">
              <a:solidFill>
                <a:schemeClr val="dk1"/>
              </a:solidFill>
              <a:latin typeface="Bubblegum Sans"/>
              <a:ea typeface="Bubblegum Sans"/>
              <a:cs typeface="Bubblegum Sans"/>
              <a:sym typeface="Bubblegum Sans"/>
            </a:endParaRPr>
          </a:p>
          <a:p>
            <a:pPr marL="609585" indent="-457189">
              <a:lnSpc>
                <a:spcPct val="150000"/>
              </a:lnSpc>
              <a:buClr>
                <a:schemeClr val="dk1"/>
              </a:buClr>
              <a:buSzPts val="1800"/>
              <a:buFont typeface="Bubblegum Sans"/>
              <a:buChar char="★"/>
            </a:pPr>
            <a:r>
              <a:rPr lang="fr" sz="2400">
                <a:solidFill>
                  <a:srgbClr val="990000"/>
                </a:solidFill>
                <a:latin typeface="Bubblegum Sans"/>
                <a:ea typeface="Bubblegum Sans"/>
                <a:cs typeface="Bubblegum Sans"/>
                <a:sym typeface="Bubblegum Sans"/>
              </a:rPr>
              <a:t>BTS</a:t>
            </a:r>
            <a:r>
              <a:rPr lang="fr" sz="2400">
                <a:solidFill>
                  <a:schemeClr val="dk1"/>
                </a:solidFill>
                <a:latin typeface="Bubblegum Sans"/>
                <a:ea typeface="Bubblegum Sans"/>
                <a:cs typeface="Bubblegum Sans"/>
                <a:sym typeface="Bubblegum Sans"/>
              </a:rPr>
              <a:t> Tourisme, Commerce International, Arts et  Culture… </a:t>
            </a:r>
            <a:endParaRPr sz="2400">
              <a:latin typeface="Bubblegum Sans"/>
              <a:ea typeface="Bubblegum Sans"/>
              <a:cs typeface="Bubblegum Sans"/>
              <a:sym typeface="Bubblegum Sans"/>
            </a:endParaRPr>
          </a:p>
          <a:p>
            <a:endParaRPr sz="2400">
              <a:latin typeface="Bubblegum Sans"/>
              <a:ea typeface="Bubblegum Sans"/>
              <a:cs typeface="Bubblegum Sans"/>
              <a:sym typeface="Bubblegum Sans"/>
            </a:endParaRPr>
          </a:p>
          <a:p>
            <a:endParaRPr sz="2400">
              <a:latin typeface="Bubblegum Sans"/>
              <a:ea typeface="Bubblegum Sans"/>
              <a:cs typeface="Bubblegum Sans"/>
              <a:sym typeface="Bubblegum Sans"/>
            </a:endParaRPr>
          </a:p>
          <a:p>
            <a:endParaRPr sz="2400"/>
          </a:p>
        </p:txBody>
      </p:sp>
      <p:pic>
        <p:nvPicPr>
          <p:cNvPr id="73" name="Google Shape;73;p15"/>
          <p:cNvPicPr preferRelativeResize="0"/>
          <p:nvPr/>
        </p:nvPicPr>
        <p:blipFill>
          <a:blip r:embed="rId3">
            <a:alphaModFix/>
          </a:blip>
          <a:stretch>
            <a:fillRect/>
          </a:stretch>
        </p:blipFill>
        <p:spPr>
          <a:xfrm>
            <a:off x="8528034" y="0"/>
            <a:ext cx="3663965" cy="2201400"/>
          </a:xfrm>
          <a:prstGeom prst="rect">
            <a:avLst/>
          </a:prstGeom>
          <a:noFill/>
          <a:ln>
            <a:noFill/>
          </a:ln>
        </p:spPr>
      </p:pic>
      <p:sp>
        <p:nvSpPr>
          <p:cNvPr id="74" name="Google Shape;74;p15"/>
          <p:cNvSpPr txBox="1"/>
          <p:nvPr/>
        </p:nvSpPr>
        <p:spPr>
          <a:xfrm>
            <a:off x="11688000" y="6423200"/>
            <a:ext cx="5040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2/9</a:t>
            </a:r>
            <a:endParaRPr sz="1467">
              <a:latin typeface="Berkshire Swash"/>
              <a:ea typeface="Berkshire Swash"/>
              <a:cs typeface="Berkshire Swash"/>
              <a:sym typeface="Berkshire Swash"/>
            </a:endParaRPr>
          </a:p>
        </p:txBody>
      </p:sp>
    </p:spTree>
    <p:extLst>
      <p:ext uri="{BB962C8B-B14F-4D97-AF65-F5344CB8AC3E}">
        <p14:creationId xmlns:p14="http://schemas.microsoft.com/office/powerpoint/2010/main" val="399166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p:nvPr/>
        </p:nvSpPr>
        <p:spPr>
          <a:xfrm>
            <a:off x="148233" y="1861400"/>
            <a:ext cx="9733600" cy="4591600"/>
          </a:xfrm>
          <a:prstGeom prst="rect">
            <a:avLst/>
          </a:prstGeom>
          <a:noFill/>
          <a:ln>
            <a:noFill/>
          </a:ln>
        </p:spPr>
        <p:txBody>
          <a:bodyPr spcFirstLastPara="1" wrap="square" lIns="121900" tIns="121900" rIns="121900" bIns="121900" anchor="t" anchorCtr="0">
            <a:noAutofit/>
          </a:bodyPr>
          <a:lstStyle/>
          <a:p>
            <a:r>
              <a:rPr lang="fr" sz="2133" b="1">
                <a:solidFill>
                  <a:schemeClr val="dk1"/>
                </a:solidFill>
                <a:latin typeface="Spectral"/>
                <a:ea typeface="Spectral"/>
                <a:cs typeface="Spectral"/>
                <a:sym typeface="Spectral"/>
              </a:rPr>
              <a:t>   Thématique n°1 : Imaginaires</a:t>
            </a:r>
            <a:br>
              <a:rPr lang="fr" sz="2133" b="1">
                <a:solidFill>
                  <a:schemeClr val="dk1"/>
                </a:solidFill>
                <a:latin typeface="Spectral"/>
                <a:ea typeface="Spectral"/>
                <a:cs typeface="Spectral"/>
                <a:sym typeface="Spectral"/>
              </a:rPr>
            </a:br>
            <a:r>
              <a:rPr lang="fr" sz="2133" b="1">
                <a:solidFill>
                  <a:schemeClr val="dk1"/>
                </a:solidFill>
                <a:latin typeface="Spectral"/>
                <a:ea typeface="Spectral"/>
                <a:cs typeface="Spectral"/>
                <a:sym typeface="Spectral"/>
              </a:rPr>
              <a:t>   </a:t>
            </a:r>
            <a:r>
              <a:rPr lang="fr" sz="2133">
                <a:solidFill>
                  <a:schemeClr val="dk1"/>
                </a:solidFill>
                <a:latin typeface="Spectral"/>
                <a:ea typeface="Spectral"/>
                <a:cs typeface="Spectral"/>
                <a:sym typeface="Spectral"/>
              </a:rPr>
              <a:t>Axe 1 : L’imagination créatrice et visionnaire</a:t>
            </a:r>
            <a:br>
              <a:rPr lang="fr" sz="2133">
                <a:solidFill>
                  <a:schemeClr val="dk1"/>
                </a:solidFill>
                <a:latin typeface="Spectral"/>
                <a:ea typeface="Spectral"/>
                <a:cs typeface="Spectral"/>
                <a:sym typeface="Spectral"/>
              </a:rPr>
            </a:br>
            <a:r>
              <a:rPr lang="fr" sz="2133">
                <a:solidFill>
                  <a:schemeClr val="dk1"/>
                </a:solidFill>
                <a:latin typeface="Spectral"/>
                <a:ea typeface="Spectral"/>
                <a:cs typeface="Spectral"/>
                <a:sym typeface="Spectral"/>
              </a:rPr>
              <a:t>   Axe 2 : Imaginaires effrayants</a:t>
            </a:r>
            <a:br>
              <a:rPr lang="fr" sz="2133">
                <a:solidFill>
                  <a:schemeClr val="dk1"/>
                </a:solidFill>
                <a:latin typeface="Spectral"/>
                <a:ea typeface="Spectral"/>
                <a:cs typeface="Spectral"/>
                <a:sym typeface="Spectral"/>
              </a:rPr>
            </a:br>
            <a:r>
              <a:rPr lang="fr" sz="2133">
                <a:solidFill>
                  <a:schemeClr val="dk1"/>
                </a:solidFill>
                <a:latin typeface="Spectral"/>
                <a:ea typeface="Spectral"/>
                <a:cs typeface="Spectral"/>
                <a:sym typeface="Spectral"/>
              </a:rPr>
              <a:t>   Axe 3 : Utopies et Dystopies </a:t>
            </a:r>
            <a:endParaRPr sz="2133">
              <a:solidFill>
                <a:schemeClr val="dk1"/>
              </a:solidFill>
              <a:latin typeface="Spectral"/>
              <a:ea typeface="Spectral"/>
              <a:cs typeface="Spectral"/>
              <a:sym typeface="Spectral"/>
            </a:endParaRPr>
          </a:p>
          <a:p>
            <a:endParaRPr sz="2133">
              <a:solidFill>
                <a:schemeClr val="dk1"/>
              </a:solidFill>
              <a:latin typeface="Spectral"/>
              <a:ea typeface="Spectral"/>
              <a:cs typeface="Spectral"/>
              <a:sym typeface="Spectral"/>
            </a:endParaRPr>
          </a:p>
          <a:p>
            <a:pPr>
              <a:buClr>
                <a:schemeClr val="dk1"/>
              </a:buClr>
              <a:buSzPts val="1100"/>
            </a:pPr>
            <a:r>
              <a:rPr lang="fr" sz="2133">
                <a:solidFill>
                  <a:schemeClr val="dk1"/>
                </a:solidFill>
                <a:latin typeface="Spectral"/>
                <a:ea typeface="Spectral"/>
                <a:cs typeface="Spectral"/>
                <a:sym typeface="Spectral"/>
              </a:rPr>
              <a:t/>
            </a:r>
            <a:br>
              <a:rPr lang="fr" sz="2133">
                <a:solidFill>
                  <a:schemeClr val="dk1"/>
                </a:solidFill>
                <a:latin typeface="Spectral"/>
                <a:ea typeface="Spectral"/>
                <a:cs typeface="Spectral"/>
                <a:sym typeface="Spectral"/>
              </a:rPr>
            </a:br>
            <a:r>
              <a:rPr lang="fr" sz="2133">
                <a:solidFill>
                  <a:schemeClr val="dk1"/>
                </a:solidFill>
                <a:latin typeface="Spectral"/>
                <a:ea typeface="Spectral"/>
                <a:cs typeface="Spectral"/>
                <a:sym typeface="Spectral"/>
              </a:rPr>
              <a:t>   </a:t>
            </a:r>
            <a:r>
              <a:rPr lang="fr" sz="2133" b="1">
                <a:solidFill>
                  <a:schemeClr val="dk1"/>
                </a:solidFill>
                <a:latin typeface="Spectral"/>
                <a:ea typeface="Spectral"/>
                <a:cs typeface="Spectral"/>
                <a:sym typeface="Spectral"/>
              </a:rPr>
              <a:t>Thématique n°2 : Rencontres</a:t>
            </a:r>
            <a:endParaRPr sz="2133" b="1">
              <a:solidFill>
                <a:schemeClr val="dk1"/>
              </a:solidFill>
              <a:latin typeface="Spectral"/>
              <a:ea typeface="Spectral"/>
              <a:cs typeface="Spectral"/>
              <a:sym typeface="Spectral"/>
            </a:endParaRPr>
          </a:p>
          <a:p>
            <a:pPr>
              <a:buClr>
                <a:schemeClr val="dk1"/>
              </a:buClr>
              <a:buSzPts val="1100"/>
            </a:pPr>
            <a:r>
              <a:rPr lang="fr" sz="2133" b="1">
                <a:solidFill>
                  <a:schemeClr val="dk1"/>
                </a:solidFill>
                <a:latin typeface="Spectral"/>
                <a:ea typeface="Spectral"/>
                <a:cs typeface="Spectral"/>
                <a:sym typeface="Spectral"/>
              </a:rPr>
              <a:t>   </a:t>
            </a:r>
            <a:r>
              <a:rPr lang="fr" sz="2133">
                <a:solidFill>
                  <a:schemeClr val="dk1"/>
                </a:solidFill>
                <a:latin typeface="Spectral"/>
                <a:ea typeface="Spectral"/>
                <a:cs typeface="Spectral"/>
                <a:sym typeface="Spectral"/>
              </a:rPr>
              <a:t>Axe 1 : L’amour et l’amitié</a:t>
            </a:r>
            <a:endParaRPr sz="2133">
              <a:solidFill>
                <a:schemeClr val="dk1"/>
              </a:solidFill>
              <a:latin typeface="Spectral"/>
              <a:ea typeface="Spectral"/>
              <a:cs typeface="Spectral"/>
              <a:sym typeface="Spectral"/>
            </a:endParaRPr>
          </a:p>
          <a:p>
            <a:pPr>
              <a:buClr>
                <a:schemeClr val="dk1"/>
              </a:buClr>
              <a:buSzPts val="1100"/>
            </a:pPr>
            <a:r>
              <a:rPr lang="fr" sz="2133">
                <a:solidFill>
                  <a:schemeClr val="dk1"/>
                </a:solidFill>
                <a:latin typeface="Spectral"/>
                <a:ea typeface="Spectral"/>
                <a:cs typeface="Spectral"/>
                <a:sym typeface="Spectral"/>
              </a:rPr>
              <a:t>   Axe 2 : Relations entre l’individu et le groupe</a:t>
            </a:r>
            <a:endParaRPr sz="2133">
              <a:solidFill>
                <a:schemeClr val="dk1"/>
              </a:solidFill>
              <a:latin typeface="Spectral"/>
              <a:ea typeface="Spectral"/>
              <a:cs typeface="Spectral"/>
              <a:sym typeface="Spectral"/>
            </a:endParaRPr>
          </a:p>
          <a:p>
            <a:pPr>
              <a:buClr>
                <a:schemeClr val="dk1"/>
              </a:buClr>
              <a:buSzPts val="1100"/>
            </a:pPr>
            <a:r>
              <a:rPr lang="fr" sz="2133">
                <a:solidFill>
                  <a:schemeClr val="dk1"/>
                </a:solidFill>
                <a:latin typeface="Spectral"/>
                <a:ea typeface="Spectral"/>
                <a:cs typeface="Spectral"/>
                <a:sym typeface="Spectral"/>
              </a:rPr>
              <a:t>   Axe 3 : La confrontation à la différence</a:t>
            </a:r>
            <a:endParaRPr sz="2400"/>
          </a:p>
        </p:txBody>
      </p:sp>
      <p:sp>
        <p:nvSpPr>
          <p:cNvPr id="80" name="Google Shape;80;p16"/>
          <p:cNvSpPr txBox="1"/>
          <p:nvPr/>
        </p:nvSpPr>
        <p:spPr>
          <a:xfrm>
            <a:off x="60200" y="69167"/>
            <a:ext cx="6956000" cy="1289200"/>
          </a:xfrm>
          <a:prstGeom prst="rect">
            <a:avLst/>
          </a:prstGeom>
          <a:noFill/>
          <a:ln>
            <a:noFill/>
          </a:ln>
        </p:spPr>
        <p:txBody>
          <a:bodyPr spcFirstLastPara="1" wrap="square" lIns="121900" tIns="121900" rIns="121900" bIns="121900" anchor="t" anchorCtr="0">
            <a:noAutofit/>
          </a:bodyPr>
          <a:lstStyle/>
          <a:p>
            <a:r>
              <a:rPr lang="fr" sz="2933">
                <a:latin typeface="Fredericka the Great"/>
                <a:ea typeface="Fredericka the Great"/>
                <a:cs typeface="Fredericka the Great"/>
                <a:sym typeface="Fredericka the Great"/>
              </a:rPr>
              <a:t>THÉMATIQUES DE LA CLASSE DE </a:t>
            </a:r>
            <a:br>
              <a:rPr lang="fr" sz="2933">
                <a:latin typeface="Fredericka the Great"/>
                <a:ea typeface="Fredericka the Great"/>
                <a:cs typeface="Fredericka the Great"/>
                <a:sym typeface="Fredericka the Great"/>
              </a:rPr>
            </a:br>
            <a:r>
              <a:rPr lang="fr" sz="2933">
                <a:latin typeface="Fredericka the Great"/>
                <a:ea typeface="Fredericka the Great"/>
                <a:cs typeface="Fredericka the Great"/>
                <a:sym typeface="Fredericka the Great"/>
              </a:rPr>
              <a:t>PREMIÈRE  </a:t>
            </a:r>
            <a:endParaRPr sz="2933">
              <a:latin typeface="Fredericka the Great"/>
              <a:ea typeface="Fredericka the Great"/>
              <a:cs typeface="Fredericka the Great"/>
              <a:sym typeface="Fredericka the Great"/>
            </a:endParaRPr>
          </a:p>
        </p:txBody>
      </p:sp>
      <p:pic>
        <p:nvPicPr>
          <p:cNvPr id="81" name="Google Shape;81;p16"/>
          <p:cNvPicPr preferRelativeResize="0"/>
          <p:nvPr/>
        </p:nvPicPr>
        <p:blipFill>
          <a:blip r:embed="rId3">
            <a:alphaModFix/>
          </a:blip>
          <a:stretch>
            <a:fillRect/>
          </a:stretch>
        </p:blipFill>
        <p:spPr>
          <a:xfrm rot="-725534">
            <a:off x="5258199" y="2923184"/>
            <a:ext cx="2185000" cy="1428961"/>
          </a:xfrm>
          <a:prstGeom prst="rect">
            <a:avLst/>
          </a:prstGeom>
          <a:noFill/>
          <a:ln>
            <a:noFill/>
          </a:ln>
        </p:spPr>
      </p:pic>
      <p:pic>
        <p:nvPicPr>
          <p:cNvPr id="82" name="Google Shape;82;p16"/>
          <p:cNvPicPr preferRelativeResize="0"/>
          <p:nvPr/>
        </p:nvPicPr>
        <p:blipFill>
          <a:blip r:embed="rId4">
            <a:alphaModFix/>
          </a:blip>
          <a:stretch>
            <a:fillRect/>
          </a:stretch>
        </p:blipFill>
        <p:spPr>
          <a:xfrm rot="652674">
            <a:off x="5536201" y="897954"/>
            <a:ext cx="1807401" cy="1445895"/>
          </a:xfrm>
          <a:prstGeom prst="rect">
            <a:avLst/>
          </a:prstGeom>
          <a:noFill/>
          <a:ln>
            <a:noFill/>
          </a:ln>
        </p:spPr>
      </p:pic>
      <p:pic>
        <p:nvPicPr>
          <p:cNvPr id="83" name="Google Shape;83;p16"/>
          <p:cNvPicPr preferRelativeResize="0"/>
          <p:nvPr/>
        </p:nvPicPr>
        <p:blipFill rotWithShape="1">
          <a:blip r:embed="rId5">
            <a:alphaModFix/>
          </a:blip>
          <a:srcRect l="7911" t="19203" r="3200" b="3174"/>
          <a:stretch/>
        </p:blipFill>
        <p:spPr>
          <a:xfrm rot="437934">
            <a:off x="5875310" y="4891571"/>
            <a:ext cx="1493581" cy="1795027"/>
          </a:xfrm>
          <a:prstGeom prst="rect">
            <a:avLst/>
          </a:prstGeom>
          <a:noFill/>
          <a:ln>
            <a:noFill/>
          </a:ln>
        </p:spPr>
      </p:pic>
      <p:sp>
        <p:nvSpPr>
          <p:cNvPr id="84" name="Google Shape;84;p16"/>
          <p:cNvSpPr txBox="1"/>
          <p:nvPr/>
        </p:nvSpPr>
        <p:spPr>
          <a:xfrm>
            <a:off x="11688000" y="6423200"/>
            <a:ext cx="5040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3/9</a:t>
            </a:r>
            <a:endParaRPr sz="1467">
              <a:latin typeface="Berkshire Swash"/>
              <a:ea typeface="Berkshire Swash"/>
              <a:cs typeface="Berkshire Swash"/>
              <a:sym typeface="Berkshire Swash"/>
            </a:endParaRPr>
          </a:p>
        </p:txBody>
      </p:sp>
    </p:spTree>
    <p:extLst>
      <p:ext uri="{BB962C8B-B14F-4D97-AF65-F5344CB8AC3E}">
        <p14:creationId xmlns:p14="http://schemas.microsoft.com/office/powerpoint/2010/main" val="2949171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E51B"/>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A344C02-EE13-4BF4-B432-853700C1ED82}"/>
              </a:ext>
            </a:extLst>
          </p:cNvPr>
          <p:cNvPicPr>
            <a:picLocks noChangeAspect="1"/>
          </p:cNvPicPr>
          <p:nvPr/>
        </p:nvPicPr>
        <p:blipFill>
          <a:blip r:embed="rId2"/>
          <a:stretch>
            <a:fillRect/>
          </a:stretch>
        </p:blipFill>
        <p:spPr>
          <a:xfrm>
            <a:off x="1180618" y="1330356"/>
            <a:ext cx="6867344" cy="5141881"/>
          </a:xfrm>
          <a:prstGeom prst="rect">
            <a:avLst/>
          </a:prstGeom>
        </p:spPr>
      </p:pic>
      <p:sp>
        <p:nvSpPr>
          <p:cNvPr id="10" name="ZoneTexte 9">
            <a:extLst>
              <a:ext uri="{FF2B5EF4-FFF2-40B4-BE49-F238E27FC236}">
                <a16:creationId xmlns:a16="http://schemas.microsoft.com/office/drawing/2014/main" id="{D313C0CE-CD62-477D-A603-335697008DDA}"/>
              </a:ext>
            </a:extLst>
          </p:cNvPr>
          <p:cNvSpPr txBox="1"/>
          <p:nvPr/>
        </p:nvSpPr>
        <p:spPr>
          <a:xfrm>
            <a:off x="1310327" y="385763"/>
            <a:ext cx="4553145" cy="769441"/>
          </a:xfrm>
          <a:prstGeom prst="rect">
            <a:avLst/>
          </a:prstGeom>
          <a:noFill/>
        </p:spPr>
        <p:txBody>
          <a:bodyPr wrap="square" rtlCol="0">
            <a:spAutoFit/>
          </a:bodyPr>
          <a:lstStyle/>
          <a:p>
            <a:r>
              <a:rPr lang="fr-FR" sz="4400" i="1" dirty="0">
                <a:latin typeface="Times New Roman" panose="02020603050405020304" pitchFamily="18" charset="0"/>
                <a:cs typeface="Times New Roman" panose="02020603050405020304" pitchFamily="18" charset="0"/>
              </a:rPr>
              <a:t>En résumé : </a:t>
            </a:r>
          </a:p>
        </p:txBody>
      </p:sp>
    </p:spTree>
    <p:extLst>
      <p:ext uri="{BB962C8B-B14F-4D97-AF65-F5344CB8AC3E}">
        <p14:creationId xmlns:p14="http://schemas.microsoft.com/office/powerpoint/2010/main" val="27833042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p:nvPr/>
        </p:nvSpPr>
        <p:spPr>
          <a:xfrm>
            <a:off x="60200" y="69167"/>
            <a:ext cx="9693200" cy="1289200"/>
          </a:xfrm>
          <a:prstGeom prst="rect">
            <a:avLst/>
          </a:prstGeom>
          <a:noFill/>
          <a:ln>
            <a:noFill/>
          </a:ln>
        </p:spPr>
        <p:txBody>
          <a:bodyPr spcFirstLastPara="1" wrap="square" lIns="121900" tIns="121900" rIns="121900" bIns="121900" anchor="t" anchorCtr="0">
            <a:noAutofit/>
          </a:bodyPr>
          <a:lstStyle/>
          <a:p>
            <a:pPr>
              <a:lnSpc>
                <a:spcPct val="115000"/>
              </a:lnSpc>
            </a:pPr>
            <a:r>
              <a:rPr lang="fr" sz="2933">
                <a:solidFill>
                  <a:srgbClr val="073763"/>
                </a:solidFill>
                <a:latin typeface="Fredericka the Great"/>
                <a:ea typeface="Fredericka the Great"/>
                <a:cs typeface="Fredericka the Great"/>
                <a:sym typeface="Fredericka the Great"/>
              </a:rPr>
              <a:t>PROGRAMME - OEUVRES COMPLÈTES </a:t>
            </a:r>
            <a:br>
              <a:rPr lang="fr" sz="2933">
                <a:solidFill>
                  <a:srgbClr val="073763"/>
                </a:solidFill>
                <a:latin typeface="Fredericka the Great"/>
                <a:ea typeface="Fredericka the Great"/>
                <a:cs typeface="Fredericka the Great"/>
                <a:sym typeface="Fredericka the Great"/>
              </a:rPr>
            </a:br>
            <a:r>
              <a:rPr lang="fr" sz="2933">
                <a:solidFill>
                  <a:srgbClr val="073763"/>
                </a:solidFill>
                <a:latin typeface="Fredericka the Great"/>
                <a:ea typeface="Fredericka the Great"/>
                <a:cs typeface="Fredericka the Great"/>
                <a:sym typeface="Fredericka the Great"/>
              </a:rPr>
              <a:t>CLASSE DE PREMIÈRE </a:t>
            </a:r>
            <a:r>
              <a:rPr lang="fr" sz="2933">
                <a:latin typeface="Fredericka the Great"/>
                <a:ea typeface="Fredericka the Great"/>
                <a:cs typeface="Fredericka the Great"/>
                <a:sym typeface="Fredericka the Great"/>
              </a:rPr>
              <a:t> </a:t>
            </a:r>
            <a:endParaRPr sz="2933">
              <a:latin typeface="Fredericka the Great"/>
              <a:ea typeface="Fredericka the Great"/>
              <a:cs typeface="Fredericka the Great"/>
              <a:sym typeface="Fredericka the Great"/>
            </a:endParaRPr>
          </a:p>
        </p:txBody>
      </p:sp>
      <p:pic>
        <p:nvPicPr>
          <p:cNvPr id="90" name="Google Shape;90;p17"/>
          <p:cNvPicPr preferRelativeResize="0"/>
          <p:nvPr/>
        </p:nvPicPr>
        <p:blipFill>
          <a:blip r:embed="rId3">
            <a:alphaModFix/>
          </a:blip>
          <a:stretch>
            <a:fillRect/>
          </a:stretch>
        </p:blipFill>
        <p:spPr>
          <a:xfrm>
            <a:off x="415067" y="1482267"/>
            <a:ext cx="1505967" cy="2366300"/>
          </a:xfrm>
          <a:prstGeom prst="rect">
            <a:avLst/>
          </a:prstGeom>
          <a:noFill/>
          <a:ln>
            <a:noFill/>
          </a:ln>
        </p:spPr>
      </p:pic>
      <p:pic>
        <p:nvPicPr>
          <p:cNvPr id="91" name="Google Shape;91;p17"/>
          <p:cNvPicPr preferRelativeResize="0"/>
          <p:nvPr/>
        </p:nvPicPr>
        <p:blipFill>
          <a:blip r:embed="rId4">
            <a:alphaModFix/>
          </a:blip>
          <a:stretch>
            <a:fillRect/>
          </a:stretch>
        </p:blipFill>
        <p:spPr>
          <a:xfrm>
            <a:off x="2109568" y="1482268"/>
            <a:ext cx="1472649" cy="2366297"/>
          </a:xfrm>
          <a:prstGeom prst="rect">
            <a:avLst/>
          </a:prstGeom>
          <a:noFill/>
          <a:ln>
            <a:noFill/>
          </a:ln>
        </p:spPr>
      </p:pic>
      <p:pic>
        <p:nvPicPr>
          <p:cNvPr id="92" name="Google Shape;92;p17"/>
          <p:cNvPicPr preferRelativeResize="0"/>
          <p:nvPr/>
        </p:nvPicPr>
        <p:blipFill>
          <a:blip r:embed="rId5">
            <a:alphaModFix/>
          </a:blip>
          <a:stretch>
            <a:fillRect/>
          </a:stretch>
        </p:blipFill>
        <p:spPr>
          <a:xfrm>
            <a:off x="3690901" y="1482267"/>
            <a:ext cx="1451204" cy="2366301"/>
          </a:xfrm>
          <a:prstGeom prst="rect">
            <a:avLst/>
          </a:prstGeom>
          <a:noFill/>
          <a:ln>
            <a:noFill/>
          </a:ln>
        </p:spPr>
      </p:pic>
      <p:pic>
        <p:nvPicPr>
          <p:cNvPr id="93" name="Google Shape;93;p17"/>
          <p:cNvPicPr preferRelativeResize="0"/>
          <p:nvPr/>
        </p:nvPicPr>
        <p:blipFill rotWithShape="1">
          <a:blip r:embed="rId6">
            <a:alphaModFix/>
          </a:blip>
          <a:srcRect l="4872" t="4256" r="6858" b="2806"/>
          <a:stretch/>
        </p:blipFill>
        <p:spPr>
          <a:xfrm>
            <a:off x="415067" y="3972467"/>
            <a:ext cx="1358535" cy="2366300"/>
          </a:xfrm>
          <a:prstGeom prst="rect">
            <a:avLst/>
          </a:prstGeom>
          <a:noFill/>
          <a:ln>
            <a:noFill/>
          </a:ln>
        </p:spPr>
      </p:pic>
      <p:pic>
        <p:nvPicPr>
          <p:cNvPr id="94" name="Google Shape;94;p17"/>
          <p:cNvPicPr preferRelativeResize="0"/>
          <p:nvPr/>
        </p:nvPicPr>
        <p:blipFill>
          <a:blip r:embed="rId7">
            <a:alphaModFix/>
          </a:blip>
          <a:stretch>
            <a:fillRect/>
          </a:stretch>
        </p:blipFill>
        <p:spPr>
          <a:xfrm>
            <a:off x="1921033" y="3972467"/>
            <a:ext cx="1451200" cy="2359679"/>
          </a:xfrm>
          <a:prstGeom prst="rect">
            <a:avLst/>
          </a:prstGeom>
          <a:noFill/>
          <a:ln>
            <a:noFill/>
          </a:ln>
        </p:spPr>
      </p:pic>
      <p:pic>
        <p:nvPicPr>
          <p:cNvPr id="95" name="Google Shape;95;p17"/>
          <p:cNvPicPr preferRelativeResize="0"/>
          <p:nvPr/>
        </p:nvPicPr>
        <p:blipFill>
          <a:blip r:embed="rId8">
            <a:alphaModFix/>
          </a:blip>
          <a:stretch>
            <a:fillRect/>
          </a:stretch>
        </p:blipFill>
        <p:spPr>
          <a:xfrm>
            <a:off x="3519667" y="3972467"/>
            <a:ext cx="1596944" cy="2359668"/>
          </a:xfrm>
          <a:prstGeom prst="rect">
            <a:avLst/>
          </a:prstGeom>
          <a:noFill/>
          <a:ln>
            <a:noFill/>
          </a:ln>
        </p:spPr>
      </p:pic>
      <p:pic>
        <p:nvPicPr>
          <p:cNvPr id="96" name="Google Shape;96;p17"/>
          <p:cNvPicPr preferRelativeResize="0"/>
          <p:nvPr/>
        </p:nvPicPr>
        <p:blipFill>
          <a:blip r:embed="rId9">
            <a:alphaModFix/>
          </a:blip>
          <a:stretch>
            <a:fillRect/>
          </a:stretch>
        </p:blipFill>
        <p:spPr>
          <a:xfrm>
            <a:off x="9634000" y="1210135"/>
            <a:ext cx="2194000" cy="3362325"/>
          </a:xfrm>
          <a:prstGeom prst="rect">
            <a:avLst/>
          </a:prstGeom>
          <a:noFill/>
          <a:ln>
            <a:noFill/>
          </a:ln>
        </p:spPr>
      </p:pic>
      <p:pic>
        <p:nvPicPr>
          <p:cNvPr id="97" name="Google Shape;97;p17"/>
          <p:cNvPicPr preferRelativeResize="0"/>
          <p:nvPr/>
        </p:nvPicPr>
        <p:blipFill>
          <a:blip r:embed="rId10">
            <a:alphaModFix/>
          </a:blip>
          <a:stretch>
            <a:fillRect/>
          </a:stretch>
        </p:blipFill>
        <p:spPr>
          <a:xfrm>
            <a:off x="7285033" y="916468"/>
            <a:ext cx="2194000" cy="3102665"/>
          </a:xfrm>
          <a:prstGeom prst="rect">
            <a:avLst/>
          </a:prstGeom>
          <a:noFill/>
          <a:ln>
            <a:noFill/>
          </a:ln>
        </p:spPr>
      </p:pic>
      <p:sp>
        <p:nvSpPr>
          <p:cNvPr id="98" name="Google Shape;98;p17"/>
          <p:cNvSpPr txBox="1"/>
          <p:nvPr/>
        </p:nvSpPr>
        <p:spPr>
          <a:xfrm>
            <a:off x="6156433" y="4980400"/>
            <a:ext cx="5020000" cy="1600206"/>
          </a:xfrm>
          <a:prstGeom prst="rect">
            <a:avLst/>
          </a:prstGeom>
          <a:noFill/>
          <a:ln>
            <a:noFill/>
          </a:ln>
        </p:spPr>
        <p:txBody>
          <a:bodyPr spcFirstLastPara="1" wrap="square" lIns="121900" tIns="121900" rIns="121900" bIns="121900" anchor="t" anchorCtr="0">
            <a:spAutoFit/>
          </a:bodyPr>
          <a:lstStyle/>
          <a:p>
            <a:pPr algn="ctr"/>
            <a:r>
              <a:rPr lang="fr" sz="2533">
                <a:solidFill>
                  <a:srgbClr val="073763"/>
                </a:solidFill>
                <a:latin typeface="Bubblegum Sans"/>
                <a:ea typeface="Bubblegum Sans"/>
                <a:cs typeface="Bubblegum Sans"/>
                <a:sym typeface="Bubblegum Sans"/>
              </a:rPr>
              <a:t>Etude de 2 oeuvres littéraires </a:t>
            </a:r>
            <a:br>
              <a:rPr lang="fr" sz="2533">
                <a:solidFill>
                  <a:srgbClr val="073763"/>
                </a:solidFill>
                <a:latin typeface="Bubblegum Sans"/>
                <a:ea typeface="Bubblegum Sans"/>
                <a:cs typeface="Bubblegum Sans"/>
                <a:sym typeface="Bubblegum Sans"/>
              </a:rPr>
            </a:br>
            <a:r>
              <a:rPr lang="fr" sz="2133">
                <a:solidFill>
                  <a:srgbClr val="073763"/>
                </a:solidFill>
                <a:latin typeface="Bubblegum Sans"/>
                <a:ea typeface="Bubblegum Sans"/>
                <a:cs typeface="Bubblegum Sans"/>
                <a:sym typeface="Bubblegum Sans"/>
              </a:rPr>
              <a:t>(1 oeuvre par thème)</a:t>
            </a:r>
            <a:r>
              <a:rPr lang="fr" sz="2533">
                <a:solidFill>
                  <a:srgbClr val="073763"/>
                </a:solidFill>
                <a:latin typeface="Bubblegum Sans"/>
                <a:ea typeface="Bubblegum Sans"/>
                <a:cs typeface="Bubblegum Sans"/>
                <a:sym typeface="Bubblegum Sans"/>
              </a:rPr>
              <a:t> </a:t>
            </a:r>
            <a:br>
              <a:rPr lang="fr" sz="2533">
                <a:solidFill>
                  <a:srgbClr val="073763"/>
                </a:solidFill>
                <a:latin typeface="Bubblegum Sans"/>
                <a:ea typeface="Bubblegum Sans"/>
                <a:cs typeface="Bubblegum Sans"/>
                <a:sym typeface="Bubblegum Sans"/>
              </a:rPr>
            </a:br>
            <a:r>
              <a:rPr lang="fr" sz="1200">
                <a:solidFill>
                  <a:srgbClr val="073763"/>
                </a:solidFill>
                <a:latin typeface="Bubblegum Sans"/>
                <a:ea typeface="Bubblegum Sans"/>
                <a:cs typeface="Bubblegum Sans"/>
                <a:sym typeface="Bubblegum Sans"/>
              </a:rPr>
              <a:t/>
            </a:r>
            <a:br>
              <a:rPr lang="fr" sz="1200">
                <a:solidFill>
                  <a:srgbClr val="073763"/>
                </a:solidFill>
                <a:latin typeface="Bubblegum Sans"/>
                <a:ea typeface="Bubblegum Sans"/>
                <a:cs typeface="Bubblegum Sans"/>
                <a:sym typeface="Bubblegum Sans"/>
              </a:rPr>
            </a:br>
            <a:r>
              <a:rPr lang="fr" sz="2533">
                <a:solidFill>
                  <a:srgbClr val="073763"/>
                </a:solidFill>
                <a:latin typeface="Bubblegum Sans"/>
                <a:ea typeface="Bubblegum Sans"/>
                <a:cs typeface="Bubblegum Sans"/>
                <a:sym typeface="Bubblegum Sans"/>
              </a:rPr>
              <a:t>Etude d’un film </a:t>
            </a:r>
            <a:endParaRPr sz="2533">
              <a:solidFill>
                <a:srgbClr val="073763"/>
              </a:solidFill>
              <a:latin typeface="Bubblegum Sans"/>
              <a:ea typeface="Bubblegum Sans"/>
              <a:cs typeface="Bubblegum Sans"/>
              <a:sym typeface="Bubblegum Sans"/>
            </a:endParaRPr>
          </a:p>
        </p:txBody>
      </p:sp>
      <p:sp>
        <p:nvSpPr>
          <p:cNvPr id="99" name="Google Shape;99;p17"/>
          <p:cNvSpPr/>
          <p:nvPr/>
        </p:nvSpPr>
        <p:spPr>
          <a:xfrm>
            <a:off x="6156433" y="4850167"/>
            <a:ext cx="4892400" cy="1679600"/>
          </a:xfrm>
          <a:prstGeom prst="ellipse">
            <a:avLst/>
          </a:prstGeom>
          <a:noFill/>
          <a:ln w="19050" cap="flat" cmpd="sng">
            <a:solidFill>
              <a:srgbClr val="073763"/>
            </a:solidFill>
            <a:prstDash val="dashDot"/>
            <a:round/>
            <a:headEnd type="none" w="sm" len="sm"/>
            <a:tailEnd type="none" w="sm" len="sm"/>
          </a:ln>
        </p:spPr>
        <p:txBody>
          <a:bodyPr spcFirstLastPara="1" wrap="square" lIns="121900" tIns="121900" rIns="121900" bIns="121900" anchor="ctr" anchorCtr="0">
            <a:noAutofit/>
          </a:bodyPr>
          <a:lstStyle/>
          <a:p>
            <a:endParaRPr sz="2400"/>
          </a:p>
        </p:txBody>
      </p:sp>
      <p:sp>
        <p:nvSpPr>
          <p:cNvPr id="100" name="Google Shape;100;p17"/>
          <p:cNvSpPr/>
          <p:nvPr/>
        </p:nvSpPr>
        <p:spPr>
          <a:xfrm>
            <a:off x="5566167" y="2193400"/>
            <a:ext cx="1294800" cy="1235600"/>
          </a:xfrm>
          <a:prstGeom prst="ellipse">
            <a:avLst/>
          </a:prstGeom>
          <a:noFill/>
          <a:ln w="19050" cap="flat" cmpd="sng">
            <a:solidFill>
              <a:srgbClr val="3D85C6"/>
            </a:solidFill>
            <a:prstDash val="dashDot"/>
            <a:round/>
            <a:headEnd type="none" w="sm" len="sm"/>
            <a:tailEnd type="none" w="sm" len="sm"/>
          </a:ln>
        </p:spPr>
        <p:txBody>
          <a:bodyPr spcFirstLastPara="1" wrap="square" lIns="121900" tIns="121900" rIns="121900" bIns="121900" anchor="ctr" anchorCtr="0">
            <a:noAutofit/>
          </a:bodyPr>
          <a:lstStyle/>
          <a:p>
            <a:endParaRPr sz="2400"/>
          </a:p>
        </p:txBody>
      </p:sp>
      <p:sp>
        <p:nvSpPr>
          <p:cNvPr id="101" name="Google Shape;101;p17"/>
          <p:cNvSpPr txBox="1"/>
          <p:nvPr/>
        </p:nvSpPr>
        <p:spPr>
          <a:xfrm>
            <a:off x="5526767" y="2421200"/>
            <a:ext cx="1373600" cy="1046208"/>
          </a:xfrm>
          <a:prstGeom prst="rect">
            <a:avLst/>
          </a:prstGeom>
          <a:noFill/>
          <a:ln>
            <a:noFill/>
          </a:ln>
        </p:spPr>
        <p:txBody>
          <a:bodyPr spcFirstLastPara="1" wrap="square" lIns="121900" tIns="121900" rIns="121900" bIns="121900" anchor="t" anchorCtr="0">
            <a:spAutoFit/>
          </a:bodyPr>
          <a:lstStyle/>
          <a:p>
            <a:pPr algn="ctr"/>
            <a:r>
              <a:rPr lang="fr" sz="1733">
                <a:solidFill>
                  <a:srgbClr val="3D85C6"/>
                </a:solidFill>
                <a:latin typeface="Bubblegum Sans"/>
                <a:ea typeface="Bubblegum Sans"/>
                <a:cs typeface="Bubblegum Sans"/>
                <a:sym typeface="Bubblegum Sans"/>
              </a:rPr>
              <a:t>Programme 2019</a:t>
            </a:r>
            <a:r>
              <a:rPr lang="fr" sz="1733">
                <a:solidFill>
                  <a:srgbClr val="3D85C6"/>
                </a:solidFill>
                <a:latin typeface="Pacifico"/>
                <a:ea typeface="Pacifico"/>
                <a:cs typeface="Pacifico"/>
                <a:sym typeface="Pacifico"/>
              </a:rPr>
              <a:t>-</a:t>
            </a:r>
            <a:r>
              <a:rPr lang="fr" sz="1733">
                <a:solidFill>
                  <a:srgbClr val="3D85C6"/>
                </a:solidFill>
                <a:latin typeface="Bubblegum Sans"/>
                <a:ea typeface="Bubblegum Sans"/>
                <a:cs typeface="Bubblegum Sans"/>
                <a:sym typeface="Bubblegum Sans"/>
              </a:rPr>
              <a:t>2022</a:t>
            </a:r>
            <a:endParaRPr sz="1733">
              <a:solidFill>
                <a:srgbClr val="3D85C6"/>
              </a:solidFill>
              <a:latin typeface="Bubblegum Sans"/>
              <a:ea typeface="Bubblegum Sans"/>
              <a:cs typeface="Bubblegum Sans"/>
              <a:sym typeface="Bubblegum Sans"/>
            </a:endParaRPr>
          </a:p>
        </p:txBody>
      </p:sp>
      <p:sp>
        <p:nvSpPr>
          <p:cNvPr id="102" name="Google Shape;102;p17"/>
          <p:cNvSpPr txBox="1"/>
          <p:nvPr/>
        </p:nvSpPr>
        <p:spPr>
          <a:xfrm>
            <a:off x="11640800" y="6423200"/>
            <a:ext cx="551200" cy="434800"/>
          </a:xfrm>
          <a:prstGeom prst="rect">
            <a:avLst/>
          </a:prstGeom>
          <a:noFill/>
          <a:ln>
            <a:noFill/>
          </a:ln>
        </p:spPr>
        <p:txBody>
          <a:bodyPr spcFirstLastPara="1" wrap="square" lIns="121900" tIns="121900" rIns="121900" bIns="121900" anchor="t" anchorCtr="0">
            <a:noAutofit/>
          </a:bodyPr>
          <a:lstStyle/>
          <a:p>
            <a:r>
              <a:rPr lang="fr" sz="1467">
                <a:solidFill>
                  <a:srgbClr val="073763"/>
                </a:solidFill>
                <a:latin typeface="Berkshire Swash"/>
                <a:ea typeface="Berkshire Swash"/>
                <a:cs typeface="Berkshire Swash"/>
                <a:sym typeface="Berkshire Swash"/>
              </a:rPr>
              <a:t>4/9</a:t>
            </a:r>
            <a:endParaRPr sz="1467">
              <a:solidFill>
                <a:srgbClr val="073763"/>
              </a:solidFill>
              <a:latin typeface="Berkshire Swash"/>
              <a:ea typeface="Berkshire Swash"/>
              <a:cs typeface="Berkshire Swash"/>
              <a:sym typeface="Berkshire Swash"/>
            </a:endParaRPr>
          </a:p>
        </p:txBody>
      </p:sp>
    </p:spTree>
    <p:extLst>
      <p:ext uri="{BB962C8B-B14F-4D97-AF65-F5344CB8AC3E}">
        <p14:creationId xmlns:p14="http://schemas.microsoft.com/office/powerpoint/2010/main" val="39724567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p:cNvSpPr txBox="1"/>
          <p:nvPr/>
        </p:nvSpPr>
        <p:spPr>
          <a:xfrm>
            <a:off x="131000" y="1476000"/>
            <a:ext cx="9733600" cy="4896000"/>
          </a:xfrm>
          <a:prstGeom prst="rect">
            <a:avLst/>
          </a:prstGeom>
          <a:noFill/>
          <a:ln>
            <a:noFill/>
          </a:ln>
        </p:spPr>
        <p:txBody>
          <a:bodyPr spcFirstLastPara="1" wrap="square" lIns="121900" tIns="121900" rIns="121900" bIns="121900" anchor="t" anchorCtr="0">
            <a:noAutofit/>
          </a:bodyPr>
          <a:lstStyle/>
          <a:p>
            <a:r>
              <a:rPr lang="fr" sz="2000" b="1">
                <a:solidFill>
                  <a:schemeClr val="dk1"/>
                </a:solidFill>
                <a:latin typeface="Spectral"/>
                <a:ea typeface="Spectral"/>
                <a:cs typeface="Spectral"/>
                <a:sym typeface="Spectral"/>
              </a:rPr>
              <a:t>Thématique n°1 : Art et débats d’idées</a:t>
            </a:r>
            <a:br>
              <a:rPr lang="fr" sz="2000" b="1">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1 : Art et Contestation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2 : L’art qui fait débat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3 : L’art du débat </a:t>
            </a:r>
            <a:endParaRPr sz="1733">
              <a:solidFill>
                <a:schemeClr val="dk1"/>
              </a:solidFill>
              <a:latin typeface="Spectral"/>
              <a:ea typeface="Spectral"/>
              <a:cs typeface="Spectral"/>
              <a:sym typeface="Spectral"/>
            </a:endParaRPr>
          </a:p>
          <a:p>
            <a:pPr>
              <a:buClr>
                <a:schemeClr val="dk1"/>
              </a:buClr>
              <a:buSzPts val="1100"/>
            </a:pPr>
            <a:r>
              <a:rPr lang="fr" sz="1733" b="1">
                <a:solidFill>
                  <a:schemeClr val="dk1"/>
                </a:solidFill>
                <a:latin typeface="Spectral"/>
                <a:ea typeface="Spectral"/>
                <a:cs typeface="Spectral"/>
                <a:sym typeface="Spectral"/>
              </a:rPr>
              <a:t/>
            </a:r>
            <a:br>
              <a:rPr lang="fr" sz="1733" b="1">
                <a:solidFill>
                  <a:schemeClr val="dk1"/>
                </a:solidFill>
                <a:latin typeface="Spectral"/>
                <a:ea typeface="Spectral"/>
                <a:cs typeface="Spectral"/>
                <a:sym typeface="Spectral"/>
              </a:rPr>
            </a:br>
            <a:endParaRPr sz="1733" b="1">
              <a:solidFill>
                <a:schemeClr val="dk1"/>
              </a:solidFill>
              <a:latin typeface="Spectral"/>
              <a:ea typeface="Spectral"/>
              <a:cs typeface="Spectral"/>
              <a:sym typeface="Spectral"/>
            </a:endParaRPr>
          </a:p>
          <a:p>
            <a:pPr indent="609585">
              <a:buClr>
                <a:schemeClr val="dk1"/>
              </a:buClr>
              <a:buSzPts val="1100"/>
            </a:pPr>
            <a:r>
              <a:rPr lang="fr" sz="2000" b="1">
                <a:solidFill>
                  <a:schemeClr val="dk1"/>
                </a:solidFill>
                <a:latin typeface="Spectral"/>
                <a:ea typeface="Spectral"/>
                <a:cs typeface="Spectral"/>
                <a:sym typeface="Spectral"/>
              </a:rPr>
              <a:t>Thématique n°2 : Expression et Construction de soi </a:t>
            </a:r>
            <a:endParaRPr sz="2000" b="1">
              <a:solidFill>
                <a:schemeClr val="dk1"/>
              </a:solidFill>
              <a:latin typeface="Spectral"/>
              <a:ea typeface="Spectral"/>
              <a:cs typeface="Spectral"/>
              <a:sym typeface="Spectral"/>
            </a:endParaRPr>
          </a:p>
          <a:p>
            <a:pPr indent="609585">
              <a:buClr>
                <a:schemeClr val="dk1"/>
              </a:buClr>
              <a:buSzPts val="1100"/>
            </a:pPr>
            <a:r>
              <a:rPr lang="fr" sz="2000">
                <a:solidFill>
                  <a:schemeClr val="dk1"/>
                </a:solidFill>
                <a:latin typeface="Spectral"/>
                <a:ea typeface="Spectral"/>
                <a:cs typeface="Spectral"/>
                <a:sym typeface="Spectral"/>
              </a:rPr>
              <a:t>Axe 1 : L’expression des émotions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	Axe 2 : Mise en scène de soi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	Axe 3 : Initiation, apprentissage</a:t>
            </a:r>
            <a:br>
              <a:rPr lang="fr" sz="2000">
                <a:solidFill>
                  <a:schemeClr val="dk1"/>
                </a:solidFill>
                <a:latin typeface="Spectral"/>
                <a:ea typeface="Spectral"/>
                <a:cs typeface="Spectral"/>
                <a:sym typeface="Spectral"/>
              </a:rPr>
            </a:br>
            <a:r>
              <a:rPr lang="fr" sz="1733">
                <a:solidFill>
                  <a:schemeClr val="dk1"/>
                </a:solidFill>
                <a:latin typeface="Spectral"/>
                <a:ea typeface="Spectral"/>
                <a:cs typeface="Spectral"/>
                <a:sym typeface="Spectral"/>
              </a:rPr>
              <a:t/>
            </a:r>
            <a:br>
              <a:rPr lang="fr" sz="1733">
                <a:solidFill>
                  <a:schemeClr val="dk1"/>
                </a:solidFill>
                <a:latin typeface="Spectral"/>
                <a:ea typeface="Spectral"/>
                <a:cs typeface="Spectral"/>
                <a:sym typeface="Spectral"/>
              </a:rPr>
            </a:br>
            <a:r>
              <a:rPr lang="fr" sz="1733" b="1">
                <a:solidFill>
                  <a:schemeClr val="dk1"/>
                </a:solidFill>
                <a:latin typeface="Spectral"/>
                <a:ea typeface="Spectral"/>
                <a:cs typeface="Spectral"/>
                <a:sym typeface="Spectral"/>
              </a:rPr>
              <a:t/>
            </a:r>
            <a:br>
              <a:rPr lang="fr" sz="1733" b="1">
                <a:solidFill>
                  <a:schemeClr val="dk1"/>
                </a:solidFill>
                <a:latin typeface="Spectral"/>
                <a:ea typeface="Spectral"/>
                <a:cs typeface="Spectral"/>
                <a:sym typeface="Spectral"/>
              </a:rPr>
            </a:br>
            <a:r>
              <a:rPr lang="fr" sz="2000" b="1">
                <a:solidFill>
                  <a:schemeClr val="dk1"/>
                </a:solidFill>
                <a:latin typeface="Spectral"/>
                <a:ea typeface="Spectral"/>
                <a:cs typeface="Spectral"/>
                <a:sym typeface="Spectral"/>
              </a:rPr>
              <a:t>Thématique n°3 : Voyages, territoires, frontières </a:t>
            </a:r>
            <a:br>
              <a:rPr lang="fr" sz="2000" b="1">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1 : Exploration et Aventure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2 : Ancrage et Héritage </a:t>
            </a:r>
            <a:br>
              <a:rPr lang="fr" sz="2000">
                <a:solidFill>
                  <a:schemeClr val="dk1"/>
                </a:solidFill>
                <a:latin typeface="Spectral"/>
                <a:ea typeface="Spectral"/>
                <a:cs typeface="Spectral"/>
                <a:sym typeface="Spectral"/>
              </a:rPr>
            </a:br>
            <a:r>
              <a:rPr lang="fr" sz="2000">
                <a:solidFill>
                  <a:schemeClr val="dk1"/>
                </a:solidFill>
                <a:latin typeface="Spectral"/>
                <a:ea typeface="Spectral"/>
                <a:cs typeface="Spectral"/>
                <a:sym typeface="Spectral"/>
              </a:rPr>
              <a:t>Axe 3 : Migration et Exil </a:t>
            </a:r>
            <a:endParaRPr sz="2000">
              <a:latin typeface="Spectral"/>
              <a:ea typeface="Spectral"/>
              <a:cs typeface="Spectral"/>
              <a:sym typeface="Spectral"/>
            </a:endParaRPr>
          </a:p>
          <a:p>
            <a:endParaRPr sz="2400"/>
          </a:p>
          <a:p>
            <a:endParaRPr sz="2400"/>
          </a:p>
          <a:p>
            <a:endParaRPr sz="2400"/>
          </a:p>
        </p:txBody>
      </p:sp>
      <p:sp>
        <p:nvSpPr>
          <p:cNvPr id="108" name="Google Shape;108;p18"/>
          <p:cNvSpPr txBox="1"/>
          <p:nvPr/>
        </p:nvSpPr>
        <p:spPr>
          <a:xfrm>
            <a:off x="60200" y="69167"/>
            <a:ext cx="6956000" cy="1289200"/>
          </a:xfrm>
          <a:prstGeom prst="rect">
            <a:avLst/>
          </a:prstGeom>
          <a:noFill/>
          <a:ln>
            <a:noFill/>
          </a:ln>
        </p:spPr>
        <p:txBody>
          <a:bodyPr spcFirstLastPara="1" wrap="square" lIns="121900" tIns="121900" rIns="121900" bIns="121900" anchor="t" anchorCtr="0">
            <a:noAutofit/>
          </a:bodyPr>
          <a:lstStyle/>
          <a:p>
            <a:r>
              <a:rPr lang="fr" sz="2933">
                <a:latin typeface="Fredericka the Great"/>
                <a:ea typeface="Fredericka the Great"/>
                <a:cs typeface="Fredericka the Great"/>
                <a:sym typeface="Fredericka the Great"/>
              </a:rPr>
              <a:t>THÉMATIQUES DE LA CLASSE DE </a:t>
            </a:r>
            <a:br>
              <a:rPr lang="fr" sz="2933">
                <a:latin typeface="Fredericka the Great"/>
                <a:ea typeface="Fredericka the Great"/>
                <a:cs typeface="Fredericka the Great"/>
                <a:sym typeface="Fredericka the Great"/>
              </a:rPr>
            </a:br>
            <a:r>
              <a:rPr lang="fr" sz="2933">
                <a:latin typeface="Fredericka the Great"/>
                <a:ea typeface="Fredericka the Great"/>
                <a:cs typeface="Fredericka the Great"/>
                <a:sym typeface="Fredericka the Great"/>
              </a:rPr>
              <a:t>TERMINALE </a:t>
            </a:r>
            <a:endParaRPr sz="2933">
              <a:latin typeface="Fredericka the Great"/>
              <a:ea typeface="Fredericka the Great"/>
              <a:cs typeface="Fredericka the Great"/>
              <a:sym typeface="Fredericka the Great"/>
            </a:endParaRPr>
          </a:p>
        </p:txBody>
      </p:sp>
      <p:pic>
        <p:nvPicPr>
          <p:cNvPr id="109" name="Google Shape;109;p18"/>
          <p:cNvPicPr preferRelativeResize="0"/>
          <p:nvPr/>
        </p:nvPicPr>
        <p:blipFill rotWithShape="1">
          <a:blip r:embed="rId3">
            <a:alphaModFix/>
          </a:blip>
          <a:srcRect l="20715" t="11235" r="20896" b="10086"/>
          <a:stretch/>
        </p:blipFill>
        <p:spPr>
          <a:xfrm rot="270022">
            <a:off x="4990295" y="952831"/>
            <a:ext cx="2356539" cy="2195712"/>
          </a:xfrm>
          <a:prstGeom prst="rect">
            <a:avLst/>
          </a:prstGeom>
          <a:noFill/>
          <a:ln>
            <a:noFill/>
          </a:ln>
        </p:spPr>
      </p:pic>
      <p:pic>
        <p:nvPicPr>
          <p:cNvPr id="110" name="Google Shape;110;p18"/>
          <p:cNvPicPr preferRelativeResize="0"/>
          <p:nvPr/>
        </p:nvPicPr>
        <p:blipFill>
          <a:blip r:embed="rId4">
            <a:alphaModFix/>
          </a:blip>
          <a:stretch>
            <a:fillRect/>
          </a:stretch>
        </p:blipFill>
        <p:spPr>
          <a:xfrm rot="269686">
            <a:off x="8358343" y="1561481"/>
            <a:ext cx="2275080" cy="2392071"/>
          </a:xfrm>
          <a:prstGeom prst="rect">
            <a:avLst/>
          </a:prstGeom>
          <a:noFill/>
          <a:ln>
            <a:noFill/>
          </a:ln>
        </p:spPr>
      </p:pic>
      <p:pic>
        <p:nvPicPr>
          <p:cNvPr id="111" name="Google Shape;111;p18"/>
          <p:cNvPicPr preferRelativeResize="0"/>
          <p:nvPr/>
        </p:nvPicPr>
        <p:blipFill rotWithShape="1">
          <a:blip r:embed="rId5">
            <a:alphaModFix/>
          </a:blip>
          <a:srcRect l="9727" t="1665" r="9542" b="21233"/>
          <a:stretch/>
        </p:blipFill>
        <p:spPr>
          <a:xfrm rot="272122">
            <a:off x="6466095" y="4102068"/>
            <a:ext cx="2132944" cy="2546504"/>
          </a:xfrm>
          <a:prstGeom prst="rect">
            <a:avLst/>
          </a:prstGeom>
          <a:noFill/>
          <a:ln>
            <a:noFill/>
          </a:ln>
        </p:spPr>
      </p:pic>
      <p:sp>
        <p:nvSpPr>
          <p:cNvPr id="112" name="Google Shape;112;p18"/>
          <p:cNvSpPr txBox="1"/>
          <p:nvPr/>
        </p:nvSpPr>
        <p:spPr>
          <a:xfrm>
            <a:off x="11688000" y="6423200"/>
            <a:ext cx="5040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5/9</a:t>
            </a:r>
            <a:endParaRPr sz="1467">
              <a:latin typeface="Berkshire Swash"/>
              <a:ea typeface="Berkshire Swash"/>
              <a:cs typeface="Berkshire Swash"/>
              <a:sym typeface="Berkshire Swash"/>
            </a:endParaRPr>
          </a:p>
        </p:txBody>
      </p:sp>
    </p:spTree>
    <p:extLst>
      <p:ext uri="{BB962C8B-B14F-4D97-AF65-F5344CB8AC3E}">
        <p14:creationId xmlns:p14="http://schemas.microsoft.com/office/powerpoint/2010/main" val="825184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9"/>
          <p:cNvSpPr txBox="1"/>
          <p:nvPr/>
        </p:nvSpPr>
        <p:spPr>
          <a:xfrm>
            <a:off x="60200" y="69167"/>
            <a:ext cx="9693200" cy="1289200"/>
          </a:xfrm>
          <a:prstGeom prst="rect">
            <a:avLst/>
          </a:prstGeom>
          <a:noFill/>
          <a:ln>
            <a:noFill/>
          </a:ln>
        </p:spPr>
        <p:txBody>
          <a:bodyPr spcFirstLastPara="1" wrap="square" lIns="121900" tIns="121900" rIns="121900" bIns="121900" anchor="t" anchorCtr="0">
            <a:noAutofit/>
          </a:bodyPr>
          <a:lstStyle/>
          <a:p>
            <a:pPr>
              <a:lnSpc>
                <a:spcPct val="115000"/>
              </a:lnSpc>
            </a:pPr>
            <a:r>
              <a:rPr lang="fr" sz="2933">
                <a:solidFill>
                  <a:srgbClr val="073763"/>
                </a:solidFill>
                <a:latin typeface="Fredericka the Great"/>
                <a:ea typeface="Fredericka the Great"/>
                <a:cs typeface="Fredericka the Great"/>
                <a:sym typeface="Fredericka the Great"/>
              </a:rPr>
              <a:t>PROGRAMME - OEUVRES COMPLÈTES </a:t>
            </a:r>
            <a:br>
              <a:rPr lang="fr" sz="2933">
                <a:solidFill>
                  <a:srgbClr val="073763"/>
                </a:solidFill>
                <a:latin typeface="Fredericka the Great"/>
                <a:ea typeface="Fredericka the Great"/>
                <a:cs typeface="Fredericka the Great"/>
                <a:sym typeface="Fredericka the Great"/>
              </a:rPr>
            </a:br>
            <a:r>
              <a:rPr lang="fr" sz="2933">
                <a:solidFill>
                  <a:srgbClr val="073763"/>
                </a:solidFill>
                <a:latin typeface="Fredericka the Great"/>
                <a:ea typeface="Fredericka the Great"/>
                <a:cs typeface="Fredericka the Great"/>
                <a:sym typeface="Fredericka the Great"/>
              </a:rPr>
              <a:t>CLASSE DE TERMINALE</a:t>
            </a:r>
            <a:r>
              <a:rPr lang="fr" sz="2933">
                <a:latin typeface="Fredericka the Great"/>
                <a:ea typeface="Fredericka the Great"/>
                <a:cs typeface="Fredericka the Great"/>
                <a:sym typeface="Fredericka the Great"/>
              </a:rPr>
              <a:t> </a:t>
            </a:r>
            <a:endParaRPr sz="2933">
              <a:latin typeface="Fredericka the Great"/>
              <a:ea typeface="Fredericka the Great"/>
              <a:cs typeface="Fredericka the Great"/>
              <a:sym typeface="Fredericka the Great"/>
            </a:endParaRPr>
          </a:p>
        </p:txBody>
      </p:sp>
      <p:sp>
        <p:nvSpPr>
          <p:cNvPr id="118" name="Google Shape;118;p19"/>
          <p:cNvSpPr txBox="1"/>
          <p:nvPr/>
        </p:nvSpPr>
        <p:spPr>
          <a:xfrm>
            <a:off x="6371851" y="4996533"/>
            <a:ext cx="3945200" cy="1531600"/>
          </a:xfrm>
          <a:prstGeom prst="rect">
            <a:avLst/>
          </a:prstGeom>
          <a:noFill/>
          <a:ln>
            <a:noFill/>
          </a:ln>
        </p:spPr>
        <p:txBody>
          <a:bodyPr spcFirstLastPara="1" wrap="square" lIns="121900" tIns="121900" rIns="121900" bIns="121900" anchor="t" anchorCtr="0">
            <a:noAutofit/>
          </a:bodyPr>
          <a:lstStyle/>
          <a:p>
            <a:pPr algn="ctr"/>
            <a:r>
              <a:rPr lang="fr" sz="2533">
                <a:solidFill>
                  <a:srgbClr val="073763"/>
                </a:solidFill>
                <a:latin typeface="Bubblegum Sans"/>
                <a:ea typeface="Bubblegum Sans"/>
                <a:cs typeface="Bubblegum Sans"/>
                <a:sym typeface="Bubblegum Sans"/>
              </a:rPr>
              <a:t>Étude de </a:t>
            </a:r>
            <a:r>
              <a:rPr lang="fr" sz="2533">
                <a:solidFill>
                  <a:srgbClr val="3D85C6"/>
                </a:solidFill>
                <a:latin typeface="Bubblegum Sans"/>
                <a:ea typeface="Bubblegum Sans"/>
                <a:cs typeface="Bubblegum Sans"/>
                <a:sym typeface="Bubblegum Sans"/>
              </a:rPr>
              <a:t>2 oeuvres littéraires</a:t>
            </a:r>
            <a:r>
              <a:rPr lang="fr" sz="2533">
                <a:solidFill>
                  <a:srgbClr val="073763"/>
                </a:solidFill>
                <a:latin typeface="Bubblegum Sans"/>
                <a:ea typeface="Bubblegum Sans"/>
                <a:cs typeface="Bubblegum Sans"/>
                <a:sym typeface="Bubblegum Sans"/>
              </a:rPr>
              <a:t> </a:t>
            </a:r>
            <a:br>
              <a:rPr lang="fr" sz="2533">
                <a:solidFill>
                  <a:srgbClr val="073763"/>
                </a:solidFill>
                <a:latin typeface="Bubblegum Sans"/>
                <a:ea typeface="Bubblegum Sans"/>
                <a:cs typeface="Bubblegum Sans"/>
                <a:sym typeface="Bubblegum Sans"/>
              </a:rPr>
            </a:br>
            <a:r>
              <a:rPr lang="fr" sz="2533">
                <a:solidFill>
                  <a:srgbClr val="073763"/>
                </a:solidFill>
                <a:latin typeface="Bubblegum Sans"/>
                <a:ea typeface="Bubblegum Sans"/>
                <a:cs typeface="Bubblegum Sans"/>
                <a:sym typeface="Bubblegum Sans"/>
              </a:rPr>
              <a:t>et Étude d’</a:t>
            </a:r>
            <a:r>
              <a:rPr lang="fr" sz="2533">
                <a:solidFill>
                  <a:srgbClr val="3D85C6"/>
                </a:solidFill>
                <a:latin typeface="Bubblegum Sans"/>
                <a:ea typeface="Bubblegum Sans"/>
                <a:cs typeface="Bubblegum Sans"/>
                <a:sym typeface="Bubblegum Sans"/>
              </a:rPr>
              <a:t>un film </a:t>
            </a:r>
            <a:r>
              <a:rPr lang="fr" sz="2533">
                <a:solidFill>
                  <a:srgbClr val="073763"/>
                </a:solidFill>
                <a:latin typeface="Bubblegum Sans"/>
                <a:ea typeface="Bubblegum Sans"/>
                <a:cs typeface="Bubblegum Sans"/>
                <a:sym typeface="Bubblegum Sans"/>
              </a:rPr>
              <a:t/>
            </a:r>
            <a:br>
              <a:rPr lang="fr" sz="2533">
                <a:solidFill>
                  <a:srgbClr val="073763"/>
                </a:solidFill>
                <a:latin typeface="Bubblegum Sans"/>
                <a:ea typeface="Bubblegum Sans"/>
                <a:cs typeface="Bubblegum Sans"/>
                <a:sym typeface="Bubblegum Sans"/>
              </a:rPr>
            </a:br>
            <a:r>
              <a:rPr lang="fr" sz="2533">
                <a:solidFill>
                  <a:srgbClr val="073763"/>
                </a:solidFill>
                <a:latin typeface="Bubblegum Sans"/>
                <a:ea typeface="Bubblegum Sans"/>
                <a:cs typeface="Bubblegum Sans"/>
                <a:sym typeface="Bubblegum Sans"/>
              </a:rPr>
              <a:t> </a:t>
            </a:r>
            <a:r>
              <a:rPr lang="fr" sz="2133">
                <a:solidFill>
                  <a:srgbClr val="073763"/>
                </a:solidFill>
                <a:latin typeface="Bubblegum Sans"/>
                <a:ea typeface="Bubblegum Sans"/>
                <a:cs typeface="Bubblegum Sans"/>
                <a:sym typeface="Bubblegum Sans"/>
              </a:rPr>
              <a:t>(1 oeuvre par thème)</a:t>
            </a:r>
            <a:r>
              <a:rPr lang="fr" sz="2533">
                <a:solidFill>
                  <a:srgbClr val="073763"/>
                </a:solidFill>
                <a:latin typeface="Bubblegum Sans"/>
                <a:ea typeface="Bubblegum Sans"/>
                <a:cs typeface="Bubblegum Sans"/>
                <a:sym typeface="Bubblegum Sans"/>
              </a:rPr>
              <a:t> </a:t>
            </a:r>
            <a:endParaRPr sz="2533">
              <a:solidFill>
                <a:srgbClr val="073763"/>
              </a:solidFill>
              <a:latin typeface="Bubblegum Sans"/>
              <a:ea typeface="Bubblegum Sans"/>
              <a:cs typeface="Bubblegum Sans"/>
              <a:sym typeface="Bubblegum Sans"/>
            </a:endParaRPr>
          </a:p>
        </p:txBody>
      </p:sp>
      <p:sp>
        <p:nvSpPr>
          <p:cNvPr id="119" name="Google Shape;119;p19"/>
          <p:cNvSpPr/>
          <p:nvPr/>
        </p:nvSpPr>
        <p:spPr>
          <a:xfrm>
            <a:off x="6248533" y="4721733"/>
            <a:ext cx="4110800" cy="1822000"/>
          </a:xfrm>
          <a:prstGeom prst="ellipse">
            <a:avLst/>
          </a:prstGeom>
          <a:noFill/>
          <a:ln w="19050" cap="flat" cmpd="sng">
            <a:solidFill>
              <a:srgbClr val="073763"/>
            </a:solidFill>
            <a:prstDash val="dashDot"/>
            <a:round/>
            <a:headEnd type="none" w="sm" len="sm"/>
            <a:tailEnd type="none" w="sm" len="sm"/>
          </a:ln>
        </p:spPr>
        <p:txBody>
          <a:bodyPr spcFirstLastPara="1" wrap="square" lIns="121900" tIns="121900" rIns="121900" bIns="121900" anchor="ctr" anchorCtr="0">
            <a:noAutofit/>
          </a:bodyPr>
          <a:lstStyle/>
          <a:p>
            <a:endParaRPr sz="2400"/>
          </a:p>
        </p:txBody>
      </p:sp>
      <p:pic>
        <p:nvPicPr>
          <p:cNvPr id="120" name="Google Shape;120;p19"/>
          <p:cNvPicPr preferRelativeResize="0"/>
          <p:nvPr/>
        </p:nvPicPr>
        <p:blipFill>
          <a:blip r:embed="rId3">
            <a:alphaModFix/>
          </a:blip>
          <a:stretch>
            <a:fillRect/>
          </a:stretch>
        </p:blipFill>
        <p:spPr>
          <a:xfrm>
            <a:off x="252233" y="1590267"/>
            <a:ext cx="1616331" cy="2435532"/>
          </a:xfrm>
          <a:prstGeom prst="rect">
            <a:avLst/>
          </a:prstGeom>
          <a:noFill/>
          <a:ln>
            <a:noFill/>
          </a:ln>
        </p:spPr>
      </p:pic>
      <p:pic>
        <p:nvPicPr>
          <p:cNvPr id="121" name="Google Shape;121;p19"/>
          <p:cNvPicPr preferRelativeResize="0"/>
          <p:nvPr/>
        </p:nvPicPr>
        <p:blipFill>
          <a:blip r:embed="rId4">
            <a:alphaModFix/>
          </a:blip>
          <a:stretch>
            <a:fillRect/>
          </a:stretch>
        </p:blipFill>
        <p:spPr>
          <a:xfrm>
            <a:off x="2001701" y="1588134"/>
            <a:ext cx="1694100" cy="2456301"/>
          </a:xfrm>
          <a:prstGeom prst="rect">
            <a:avLst/>
          </a:prstGeom>
          <a:noFill/>
          <a:ln>
            <a:noFill/>
          </a:ln>
        </p:spPr>
      </p:pic>
      <p:pic>
        <p:nvPicPr>
          <p:cNvPr id="122" name="Google Shape;122;p19"/>
          <p:cNvPicPr preferRelativeResize="0"/>
          <p:nvPr/>
        </p:nvPicPr>
        <p:blipFill>
          <a:blip r:embed="rId5">
            <a:alphaModFix/>
          </a:blip>
          <a:stretch>
            <a:fillRect/>
          </a:stretch>
        </p:blipFill>
        <p:spPr>
          <a:xfrm>
            <a:off x="3571233" y="4274193"/>
            <a:ext cx="1516368" cy="2381411"/>
          </a:xfrm>
          <a:prstGeom prst="rect">
            <a:avLst/>
          </a:prstGeom>
          <a:noFill/>
          <a:ln>
            <a:noFill/>
          </a:ln>
        </p:spPr>
      </p:pic>
      <p:pic>
        <p:nvPicPr>
          <p:cNvPr id="123" name="Google Shape;123;p19"/>
          <p:cNvPicPr preferRelativeResize="0"/>
          <p:nvPr/>
        </p:nvPicPr>
        <p:blipFill>
          <a:blip r:embed="rId6">
            <a:alphaModFix/>
          </a:blip>
          <a:stretch>
            <a:fillRect/>
          </a:stretch>
        </p:blipFill>
        <p:spPr>
          <a:xfrm>
            <a:off x="1911067" y="4274216"/>
            <a:ext cx="1516363" cy="2386200"/>
          </a:xfrm>
          <a:prstGeom prst="rect">
            <a:avLst/>
          </a:prstGeom>
          <a:noFill/>
          <a:ln>
            <a:noFill/>
          </a:ln>
        </p:spPr>
      </p:pic>
      <p:pic>
        <p:nvPicPr>
          <p:cNvPr id="124" name="Google Shape;124;p19"/>
          <p:cNvPicPr preferRelativeResize="0"/>
          <p:nvPr/>
        </p:nvPicPr>
        <p:blipFill rotWithShape="1">
          <a:blip r:embed="rId7">
            <a:alphaModFix/>
          </a:blip>
          <a:srcRect t="4159"/>
          <a:stretch/>
        </p:blipFill>
        <p:spPr>
          <a:xfrm>
            <a:off x="3828934" y="1598525"/>
            <a:ext cx="1694100" cy="2435540"/>
          </a:xfrm>
          <a:prstGeom prst="rect">
            <a:avLst/>
          </a:prstGeom>
          <a:noFill/>
          <a:ln>
            <a:noFill/>
          </a:ln>
        </p:spPr>
      </p:pic>
      <p:pic>
        <p:nvPicPr>
          <p:cNvPr id="125" name="Google Shape;125;p19"/>
          <p:cNvPicPr preferRelativeResize="0"/>
          <p:nvPr/>
        </p:nvPicPr>
        <p:blipFill>
          <a:blip r:embed="rId8">
            <a:alphaModFix/>
          </a:blip>
          <a:stretch>
            <a:fillRect/>
          </a:stretch>
        </p:blipFill>
        <p:spPr>
          <a:xfrm>
            <a:off x="203200" y="4257745"/>
            <a:ext cx="1564069" cy="2386193"/>
          </a:xfrm>
          <a:prstGeom prst="rect">
            <a:avLst/>
          </a:prstGeom>
          <a:noFill/>
          <a:ln>
            <a:noFill/>
          </a:ln>
        </p:spPr>
      </p:pic>
      <p:pic>
        <p:nvPicPr>
          <p:cNvPr id="126" name="Google Shape;126;p19"/>
          <p:cNvPicPr preferRelativeResize="0"/>
          <p:nvPr/>
        </p:nvPicPr>
        <p:blipFill>
          <a:blip r:embed="rId9">
            <a:alphaModFix/>
          </a:blip>
          <a:stretch>
            <a:fillRect/>
          </a:stretch>
        </p:blipFill>
        <p:spPr>
          <a:xfrm>
            <a:off x="10359334" y="2237401"/>
            <a:ext cx="1694100" cy="2545377"/>
          </a:xfrm>
          <a:prstGeom prst="rect">
            <a:avLst/>
          </a:prstGeom>
          <a:noFill/>
          <a:ln>
            <a:noFill/>
          </a:ln>
        </p:spPr>
      </p:pic>
      <p:pic>
        <p:nvPicPr>
          <p:cNvPr id="127" name="Google Shape;127;p19"/>
          <p:cNvPicPr preferRelativeResize="0"/>
          <p:nvPr/>
        </p:nvPicPr>
        <p:blipFill>
          <a:blip r:embed="rId10">
            <a:alphaModFix/>
          </a:blip>
          <a:stretch>
            <a:fillRect/>
          </a:stretch>
        </p:blipFill>
        <p:spPr>
          <a:xfrm>
            <a:off x="8515320" y="1853968"/>
            <a:ext cx="1665379" cy="2545369"/>
          </a:xfrm>
          <a:prstGeom prst="rect">
            <a:avLst/>
          </a:prstGeom>
          <a:noFill/>
          <a:ln>
            <a:noFill/>
          </a:ln>
        </p:spPr>
      </p:pic>
      <p:pic>
        <p:nvPicPr>
          <p:cNvPr id="128" name="Google Shape;128;p19"/>
          <p:cNvPicPr preferRelativeResize="0"/>
          <p:nvPr/>
        </p:nvPicPr>
        <p:blipFill>
          <a:blip r:embed="rId11">
            <a:alphaModFix/>
          </a:blip>
          <a:stretch>
            <a:fillRect/>
          </a:stretch>
        </p:blipFill>
        <p:spPr>
          <a:xfrm>
            <a:off x="6576099" y="1403193"/>
            <a:ext cx="1760600" cy="2509536"/>
          </a:xfrm>
          <a:prstGeom prst="rect">
            <a:avLst/>
          </a:prstGeom>
          <a:noFill/>
          <a:ln>
            <a:noFill/>
          </a:ln>
        </p:spPr>
      </p:pic>
      <p:sp>
        <p:nvSpPr>
          <p:cNvPr id="129" name="Google Shape;129;p19"/>
          <p:cNvSpPr txBox="1"/>
          <p:nvPr/>
        </p:nvSpPr>
        <p:spPr>
          <a:xfrm>
            <a:off x="9878100" y="523767"/>
            <a:ext cx="1373600" cy="1046208"/>
          </a:xfrm>
          <a:prstGeom prst="rect">
            <a:avLst/>
          </a:prstGeom>
          <a:noFill/>
          <a:ln>
            <a:noFill/>
          </a:ln>
        </p:spPr>
        <p:txBody>
          <a:bodyPr spcFirstLastPara="1" wrap="square" lIns="121900" tIns="121900" rIns="121900" bIns="121900" anchor="t" anchorCtr="0">
            <a:spAutoFit/>
          </a:bodyPr>
          <a:lstStyle/>
          <a:p>
            <a:pPr algn="ctr"/>
            <a:r>
              <a:rPr lang="fr" sz="1733">
                <a:solidFill>
                  <a:srgbClr val="3D85C6"/>
                </a:solidFill>
                <a:latin typeface="Bubblegum Sans"/>
                <a:ea typeface="Bubblegum Sans"/>
                <a:cs typeface="Bubblegum Sans"/>
                <a:sym typeface="Bubblegum Sans"/>
              </a:rPr>
              <a:t>Programme 2020</a:t>
            </a:r>
            <a:r>
              <a:rPr lang="fr" sz="1733">
                <a:solidFill>
                  <a:srgbClr val="3D85C6"/>
                </a:solidFill>
                <a:latin typeface="Pacifico"/>
                <a:ea typeface="Pacifico"/>
                <a:cs typeface="Pacifico"/>
                <a:sym typeface="Pacifico"/>
              </a:rPr>
              <a:t>-</a:t>
            </a:r>
            <a:r>
              <a:rPr lang="fr" sz="1733">
                <a:solidFill>
                  <a:srgbClr val="3D85C6"/>
                </a:solidFill>
                <a:latin typeface="Bubblegum Sans"/>
                <a:ea typeface="Bubblegum Sans"/>
                <a:cs typeface="Bubblegum Sans"/>
                <a:sym typeface="Bubblegum Sans"/>
              </a:rPr>
              <a:t>2022</a:t>
            </a:r>
            <a:endParaRPr sz="1733">
              <a:solidFill>
                <a:srgbClr val="3D85C6"/>
              </a:solidFill>
              <a:latin typeface="Bubblegum Sans"/>
              <a:ea typeface="Bubblegum Sans"/>
              <a:cs typeface="Bubblegum Sans"/>
              <a:sym typeface="Bubblegum Sans"/>
            </a:endParaRPr>
          </a:p>
        </p:txBody>
      </p:sp>
      <p:sp>
        <p:nvSpPr>
          <p:cNvPr id="130" name="Google Shape;130;p19"/>
          <p:cNvSpPr/>
          <p:nvPr/>
        </p:nvSpPr>
        <p:spPr>
          <a:xfrm>
            <a:off x="9917500" y="295967"/>
            <a:ext cx="1294800" cy="1235600"/>
          </a:xfrm>
          <a:prstGeom prst="ellipse">
            <a:avLst/>
          </a:prstGeom>
          <a:noFill/>
          <a:ln w="19050" cap="flat" cmpd="sng">
            <a:solidFill>
              <a:srgbClr val="3D85C6"/>
            </a:solidFill>
            <a:prstDash val="dashDot"/>
            <a:round/>
            <a:headEnd type="none" w="sm" len="sm"/>
            <a:tailEnd type="none" w="sm" len="sm"/>
          </a:ln>
        </p:spPr>
        <p:txBody>
          <a:bodyPr spcFirstLastPara="1" wrap="square" lIns="121900" tIns="121900" rIns="121900" bIns="121900" anchor="ctr" anchorCtr="0">
            <a:noAutofit/>
          </a:bodyPr>
          <a:lstStyle/>
          <a:p>
            <a:endParaRPr sz="2400"/>
          </a:p>
        </p:txBody>
      </p:sp>
      <p:sp>
        <p:nvSpPr>
          <p:cNvPr id="131" name="Google Shape;131;p19"/>
          <p:cNvSpPr txBox="1"/>
          <p:nvPr/>
        </p:nvSpPr>
        <p:spPr>
          <a:xfrm>
            <a:off x="11601300" y="6423200"/>
            <a:ext cx="590800" cy="434800"/>
          </a:xfrm>
          <a:prstGeom prst="rect">
            <a:avLst/>
          </a:prstGeom>
          <a:noFill/>
          <a:ln>
            <a:noFill/>
          </a:ln>
        </p:spPr>
        <p:txBody>
          <a:bodyPr spcFirstLastPara="1" wrap="square" lIns="121900" tIns="121900" rIns="121900" bIns="121900" anchor="t" anchorCtr="0">
            <a:noAutofit/>
          </a:bodyPr>
          <a:lstStyle/>
          <a:p>
            <a:r>
              <a:rPr lang="fr" sz="1467">
                <a:solidFill>
                  <a:srgbClr val="073763"/>
                </a:solidFill>
                <a:latin typeface="Berkshire Swash"/>
                <a:ea typeface="Berkshire Swash"/>
                <a:cs typeface="Berkshire Swash"/>
                <a:sym typeface="Berkshire Swash"/>
              </a:rPr>
              <a:t>6/9</a:t>
            </a:r>
            <a:endParaRPr sz="1467">
              <a:solidFill>
                <a:srgbClr val="073763"/>
              </a:solidFill>
              <a:latin typeface="Berkshire Swash"/>
              <a:ea typeface="Berkshire Swash"/>
              <a:cs typeface="Berkshire Swash"/>
              <a:sym typeface="Berkshire Swash"/>
            </a:endParaRPr>
          </a:p>
        </p:txBody>
      </p:sp>
    </p:spTree>
    <p:extLst>
      <p:ext uri="{BB962C8B-B14F-4D97-AF65-F5344CB8AC3E}">
        <p14:creationId xmlns:p14="http://schemas.microsoft.com/office/powerpoint/2010/main" val="40881738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p:nvPr/>
        </p:nvSpPr>
        <p:spPr>
          <a:xfrm>
            <a:off x="280300" y="186867"/>
            <a:ext cx="4304800" cy="801200"/>
          </a:xfrm>
          <a:prstGeom prst="rect">
            <a:avLst/>
          </a:prstGeom>
          <a:noFill/>
          <a:ln>
            <a:noFill/>
          </a:ln>
          <a:effectLst>
            <a:outerShdw blurRad="57150" dist="19050" dir="5400000" algn="bl" rotWithShape="0">
              <a:srgbClr val="666666">
                <a:alpha val="50000"/>
              </a:srgbClr>
            </a:outerShdw>
          </a:effectLst>
        </p:spPr>
        <p:txBody>
          <a:bodyPr spcFirstLastPara="1" wrap="square" lIns="121900" tIns="120000" rIns="121900" bIns="121900" anchor="t" anchorCtr="0">
            <a:noAutofit/>
          </a:bodyPr>
          <a:lstStyle/>
          <a:p>
            <a:pPr>
              <a:lnSpc>
                <a:spcPct val="115000"/>
              </a:lnSpc>
            </a:pPr>
            <a:r>
              <a:rPr lang="fr" sz="3333">
                <a:latin typeface="Pacifico"/>
                <a:ea typeface="Pacifico"/>
                <a:cs typeface="Pacifico"/>
                <a:sym typeface="Pacifico"/>
              </a:rPr>
              <a:t>En fin de Première  </a:t>
            </a:r>
            <a:endParaRPr sz="3333">
              <a:latin typeface="Pacifico"/>
              <a:ea typeface="Pacifico"/>
              <a:cs typeface="Pacifico"/>
              <a:sym typeface="Pacifico"/>
            </a:endParaRPr>
          </a:p>
        </p:txBody>
      </p:sp>
      <p:sp>
        <p:nvSpPr>
          <p:cNvPr id="137" name="Google Shape;137;p20"/>
          <p:cNvSpPr txBox="1"/>
          <p:nvPr/>
        </p:nvSpPr>
        <p:spPr>
          <a:xfrm>
            <a:off x="1294533" y="1387201"/>
            <a:ext cx="6927200" cy="984845"/>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fr" sz="2400">
                <a:solidFill>
                  <a:schemeClr val="dk1"/>
                </a:solidFill>
                <a:latin typeface="Times New Roman"/>
                <a:ea typeface="Times New Roman"/>
                <a:cs typeface="Times New Roman"/>
                <a:sym typeface="Times New Roman"/>
              </a:rPr>
              <a:t>Pour les élèves qui arrêtent la Spécialité LLCE </a:t>
            </a:r>
            <a:br>
              <a:rPr lang="fr" sz="2400">
                <a:solidFill>
                  <a:schemeClr val="dk1"/>
                </a:solidFill>
                <a:latin typeface="Times New Roman"/>
                <a:ea typeface="Times New Roman"/>
                <a:cs typeface="Times New Roman"/>
                <a:sym typeface="Times New Roman"/>
              </a:rPr>
            </a:br>
            <a:r>
              <a:rPr lang="fr" sz="2400">
                <a:solidFill>
                  <a:schemeClr val="dk1"/>
                </a:solidFill>
                <a:latin typeface="Times New Roman"/>
                <a:ea typeface="Times New Roman"/>
                <a:cs typeface="Times New Roman"/>
                <a:sym typeface="Times New Roman"/>
              </a:rPr>
              <a:t>à la fin de la classe de Première </a:t>
            </a:r>
            <a:endParaRPr sz="2400">
              <a:latin typeface="Times New Roman"/>
              <a:ea typeface="Times New Roman"/>
              <a:cs typeface="Times New Roman"/>
              <a:sym typeface="Times New Roman"/>
            </a:endParaRPr>
          </a:p>
        </p:txBody>
      </p:sp>
      <p:pic>
        <p:nvPicPr>
          <p:cNvPr id="138" name="Google Shape;138;p20"/>
          <p:cNvPicPr preferRelativeResize="0"/>
          <p:nvPr/>
        </p:nvPicPr>
        <p:blipFill>
          <a:blip r:embed="rId3">
            <a:alphaModFix/>
          </a:blip>
          <a:stretch>
            <a:fillRect/>
          </a:stretch>
        </p:blipFill>
        <p:spPr>
          <a:xfrm rot="5400000">
            <a:off x="733637" y="1387207"/>
            <a:ext cx="652587" cy="652587"/>
          </a:xfrm>
          <a:prstGeom prst="rect">
            <a:avLst/>
          </a:prstGeom>
          <a:noFill/>
          <a:ln>
            <a:noFill/>
          </a:ln>
        </p:spPr>
      </p:pic>
      <p:sp>
        <p:nvSpPr>
          <p:cNvPr id="139" name="Google Shape;139;p20"/>
          <p:cNvSpPr txBox="1"/>
          <p:nvPr/>
        </p:nvSpPr>
        <p:spPr>
          <a:xfrm>
            <a:off x="375833" y="2551967"/>
            <a:ext cx="7199200" cy="3811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fr" sz="2267" b="1">
                <a:solidFill>
                  <a:srgbClr val="990000"/>
                </a:solidFill>
                <a:latin typeface="Times New Roman"/>
                <a:ea typeface="Times New Roman"/>
                <a:cs typeface="Times New Roman"/>
                <a:sym typeface="Times New Roman"/>
              </a:rPr>
              <a:t/>
            </a:r>
            <a:br>
              <a:rPr lang="fr" sz="2267" b="1">
                <a:solidFill>
                  <a:srgbClr val="990000"/>
                </a:solidFill>
                <a:latin typeface="Times New Roman"/>
                <a:ea typeface="Times New Roman"/>
                <a:cs typeface="Times New Roman"/>
                <a:sym typeface="Times New Roman"/>
              </a:rPr>
            </a:br>
            <a:r>
              <a:rPr lang="fr" sz="2267" b="1">
                <a:solidFill>
                  <a:srgbClr val="990000"/>
                </a:solidFill>
                <a:latin typeface="Times New Roman"/>
                <a:ea typeface="Times New Roman"/>
                <a:cs typeface="Times New Roman"/>
                <a:sym typeface="Times New Roman"/>
              </a:rPr>
              <a:t>Evaluation en Contrôle Continu</a:t>
            </a:r>
            <a:r>
              <a:rPr lang="fr" sz="2267">
                <a:solidFill>
                  <a:schemeClr val="dk1"/>
                </a:solidFill>
                <a:latin typeface="Times New Roman"/>
                <a:ea typeface="Times New Roman"/>
                <a:cs typeface="Times New Roman"/>
                <a:sym typeface="Times New Roman"/>
              </a:rPr>
              <a:t/>
            </a:r>
            <a:br>
              <a:rPr lang="fr" sz="2267">
                <a:solidFill>
                  <a:schemeClr val="dk1"/>
                </a:solidFill>
                <a:latin typeface="Times New Roman"/>
                <a:ea typeface="Times New Roman"/>
                <a:cs typeface="Times New Roman"/>
                <a:sym typeface="Times New Roman"/>
              </a:rPr>
            </a:br>
            <a:r>
              <a:rPr lang="fr" sz="2267" b="1">
                <a:solidFill>
                  <a:schemeClr val="dk1"/>
                </a:solidFill>
                <a:latin typeface="Times New Roman"/>
                <a:ea typeface="Times New Roman"/>
                <a:cs typeface="Times New Roman"/>
                <a:sym typeface="Times New Roman"/>
              </a:rPr>
              <a:t>Note du Bac</a:t>
            </a:r>
            <a:r>
              <a:rPr lang="fr" sz="2267">
                <a:solidFill>
                  <a:schemeClr val="dk1"/>
                </a:solidFill>
                <a:latin typeface="Times New Roman"/>
                <a:ea typeface="Times New Roman"/>
                <a:cs typeface="Times New Roman"/>
                <a:sym typeface="Times New Roman"/>
              </a:rPr>
              <a:t> = Moyenne des notes des 3 trimestres de 1ère</a:t>
            </a:r>
            <a:endParaRPr sz="2267">
              <a:solidFill>
                <a:schemeClr val="dk1"/>
              </a:solidFill>
              <a:latin typeface="Times New Roman"/>
              <a:ea typeface="Times New Roman"/>
              <a:cs typeface="Times New Roman"/>
              <a:sym typeface="Times New Roman"/>
            </a:endParaRPr>
          </a:p>
          <a:p>
            <a:endParaRPr sz="2133">
              <a:latin typeface="Times New Roman"/>
              <a:ea typeface="Times New Roman"/>
              <a:cs typeface="Times New Roman"/>
              <a:sym typeface="Times New Roman"/>
            </a:endParaRPr>
          </a:p>
        </p:txBody>
      </p:sp>
      <p:sp>
        <p:nvSpPr>
          <p:cNvPr id="140" name="Google Shape;140;p20"/>
          <p:cNvSpPr/>
          <p:nvPr/>
        </p:nvSpPr>
        <p:spPr>
          <a:xfrm>
            <a:off x="3854900" y="3899367"/>
            <a:ext cx="1304400" cy="1116800"/>
          </a:xfrm>
          <a:prstGeom prst="ellipse">
            <a:avLst/>
          </a:prstGeom>
          <a:solidFill>
            <a:srgbClr val="FFFFFF"/>
          </a:solidFill>
          <a:ln w="19050" cap="flat" cmpd="sng">
            <a:solidFill>
              <a:srgbClr val="990000"/>
            </a:solidFill>
            <a:prstDash val="dashDot"/>
            <a:round/>
            <a:headEnd type="none" w="sm" len="sm"/>
            <a:tailEnd type="none" w="sm" len="sm"/>
          </a:ln>
        </p:spPr>
        <p:txBody>
          <a:bodyPr spcFirstLastPara="1" wrap="square" lIns="121900" tIns="121900" rIns="121900" bIns="121900" anchor="ctr" anchorCtr="0">
            <a:noAutofit/>
          </a:bodyPr>
          <a:lstStyle/>
          <a:p>
            <a:pPr algn="ctr"/>
            <a:r>
              <a:rPr lang="fr" sz="2000" b="1">
                <a:solidFill>
                  <a:srgbClr val="990000"/>
                </a:solidFill>
                <a:latin typeface="Times New Roman"/>
                <a:ea typeface="Times New Roman"/>
                <a:cs typeface="Times New Roman"/>
                <a:sym typeface="Times New Roman"/>
              </a:rPr>
              <a:t>Coeff. </a:t>
            </a:r>
            <a:r>
              <a:rPr lang="fr" sz="2133" b="1">
                <a:solidFill>
                  <a:srgbClr val="990000"/>
                </a:solidFill>
                <a:latin typeface="Times New Roman"/>
                <a:ea typeface="Times New Roman"/>
                <a:cs typeface="Times New Roman"/>
                <a:sym typeface="Times New Roman"/>
              </a:rPr>
              <a:t/>
            </a:r>
            <a:br>
              <a:rPr lang="fr" sz="2133" b="1">
                <a:solidFill>
                  <a:srgbClr val="990000"/>
                </a:solidFill>
                <a:latin typeface="Times New Roman"/>
                <a:ea typeface="Times New Roman"/>
                <a:cs typeface="Times New Roman"/>
                <a:sym typeface="Times New Roman"/>
              </a:rPr>
            </a:br>
            <a:r>
              <a:rPr lang="fr" sz="2133" b="1">
                <a:solidFill>
                  <a:srgbClr val="990000"/>
                </a:solidFill>
                <a:latin typeface="Times New Roman"/>
                <a:ea typeface="Times New Roman"/>
                <a:cs typeface="Times New Roman"/>
                <a:sym typeface="Times New Roman"/>
              </a:rPr>
              <a:t>8</a:t>
            </a:r>
            <a:endParaRPr sz="2133" b="1">
              <a:solidFill>
                <a:srgbClr val="990000"/>
              </a:solidFill>
              <a:latin typeface="Times New Roman"/>
              <a:ea typeface="Times New Roman"/>
              <a:cs typeface="Times New Roman"/>
              <a:sym typeface="Times New Roman"/>
            </a:endParaRPr>
          </a:p>
        </p:txBody>
      </p:sp>
      <p:sp>
        <p:nvSpPr>
          <p:cNvPr id="141" name="Google Shape;141;p20"/>
          <p:cNvSpPr txBox="1"/>
          <p:nvPr/>
        </p:nvSpPr>
        <p:spPr>
          <a:xfrm>
            <a:off x="11688000" y="6423200"/>
            <a:ext cx="5040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7/9</a:t>
            </a:r>
            <a:endParaRPr sz="1467">
              <a:latin typeface="Berkshire Swash"/>
              <a:ea typeface="Berkshire Swash"/>
              <a:cs typeface="Berkshire Swash"/>
              <a:sym typeface="Berkshire Swash"/>
            </a:endParaRPr>
          </a:p>
        </p:txBody>
      </p:sp>
    </p:spTree>
    <p:extLst>
      <p:ext uri="{BB962C8B-B14F-4D97-AF65-F5344CB8AC3E}">
        <p14:creationId xmlns:p14="http://schemas.microsoft.com/office/powerpoint/2010/main" val="40670433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1"/>
          <p:cNvSpPr txBox="1"/>
          <p:nvPr/>
        </p:nvSpPr>
        <p:spPr>
          <a:xfrm>
            <a:off x="230900" y="107833"/>
            <a:ext cx="7456000" cy="971600"/>
          </a:xfrm>
          <a:prstGeom prst="rect">
            <a:avLst/>
          </a:prstGeom>
          <a:noFill/>
          <a:ln>
            <a:noFill/>
          </a:ln>
          <a:effectLst>
            <a:outerShdw blurRad="57150" dist="19050" dir="5400000" algn="bl" rotWithShape="0">
              <a:srgbClr val="666666">
                <a:alpha val="50000"/>
              </a:srgbClr>
            </a:outerShdw>
          </a:effectLst>
        </p:spPr>
        <p:txBody>
          <a:bodyPr spcFirstLastPara="1" wrap="square" lIns="121900" tIns="120000" rIns="121900" bIns="121900" anchor="t" anchorCtr="0">
            <a:noAutofit/>
          </a:bodyPr>
          <a:lstStyle/>
          <a:p>
            <a:r>
              <a:rPr lang="fr" sz="3733">
                <a:solidFill>
                  <a:schemeClr val="dk1"/>
                </a:solidFill>
                <a:latin typeface="Pacifico"/>
                <a:ea typeface="Pacifico"/>
                <a:cs typeface="Pacifico"/>
                <a:sym typeface="Pacifico"/>
              </a:rPr>
              <a:t>Épreuves </a:t>
            </a:r>
            <a:r>
              <a:rPr lang="fr" sz="3733">
                <a:latin typeface="Pacifico"/>
                <a:ea typeface="Pacifico"/>
                <a:cs typeface="Pacifico"/>
                <a:sym typeface="Pacifico"/>
              </a:rPr>
              <a:t> de Terminale</a:t>
            </a:r>
            <a:endParaRPr sz="3733">
              <a:latin typeface="Pacifico"/>
              <a:ea typeface="Pacifico"/>
              <a:cs typeface="Pacifico"/>
              <a:sym typeface="Pacifico"/>
            </a:endParaRPr>
          </a:p>
        </p:txBody>
      </p:sp>
      <p:pic>
        <p:nvPicPr>
          <p:cNvPr id="147" name="Google Shape;147;p21"/>
          <p:cNvPicPr preferRelativeResize="0"/>
          <p:nvPr/>
        </p:nvPicPr>
        <p:blipFill>
          <a:blip r:embed="rId3">
            <a:alphaModFix/>
          </a:blip>
          <a:stretch>
            <a:fillRect/>
          </a:stretch>
        </p:blipFill>
        <p:spPr>
          <a:xfrm rot="-9318786">
            <a:off x="883506" y="853641"/>
            <a:ext cx="652585" cy="652585"/>
          </a:xfrm>
          <a:prstGeom prst="rect">
            <a:avLst/>
          </a:prstGeom>
          <a:noFill/>
          <a:ln>
            <a:noFill/>
          </a:ln>
        </p:spPr>
      </p:pic>
      <p:pic>
        <p:nvPicPr>
          <p:cNvPr id="148" name="Google Shape;148;p21"/>
          <p:cNvPicPr preferRelativeResize="0"/>
          <p:nvPr/>
        </p:nvPicPr>
        <p:blipFill>
          <a:blip r:embed="rId3">
            <a:alphaModFix/>
          </a:blip>
          <a:stretch>
            <a:fillRect/>
          </a:stretch>
        </p:blipFill>
        <p:spPr>
          <a:xfrm rot="9517912">
            <a:off x="3566773" y="853674"/>
            <a:ext cx="652585" cy="652585"/>
          </a:xfrm>
          <a:prstGeom prst="rect">
            <a:avLst/>
          </a:prstGeom>
          <a:noFill/>
          <a:ln>
            <a:noFill/>
          </a:ln>
        </p:spPr>
      </p:pic>
      <p:sp>
        <p:nvSpPr>
          <p:cNvPr id="149" name="Google Shape;149;p21"/>
          <p:cNvSpPr txBox="1"/>
          <p:nvPr/>
        </p:nvSpPr>
        <p:spPr>
          <a:xfrm>
            <a:off x="462700" y="1454233"/>
            <a:ext cx="3007600" cy="2809200"/>
          </a:xfrm>
          <a:prstGeom prst="rect">
            <a:avLst/>
          </a:prstGeom>
          <a:noFill/>
          <a:ln>
            <a:noFill/>
          </a:ln>
        </p:spPr>
        <p:txBody>
          <a:bodyPr spcFirstLastPara="1" wrap="square" lIns="121900" tIns="121900" rIns="121900" bIns="121900" anchor="t" anchorCtr="0">
            <a:noAutofit/>
          </a:bodyPr>
          <a:lstStyle/>
          <a:p>
            <a:endParaRPr sz="2400"/>
          </a:p>
        </p:txBody>
      </p:sp>
      <p:sp>
        <p:nvSpPr>
          <p:cNvPr id="150" name="Google Shape;150;p21"/>
          <p:cNvSpPr txBox="1"/>
          <p:nvPr/>
        </p:nvSpPr>
        <p:spPr>
          <a:xfrm>
            <a:off x="175767" y="1407667"/>
            <a:ext cx="3106800" cy="2511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fr" sz="2267" b="1">
                <a:solidFill>
                  <a:srgbClr val="990000"/>
                </a:solidFill>
                <a:latin typeface="Times New Roman"/>
                <a:ea typeface="Times New Roman"/>
                <a:cs typeface="Times New Roman"/>
                <a:sym typeface="Times New Roman"/>
              </a:rPr>
              <a:t>Épreuve écrite</a:t>
            </a:r>
            <a:r>
              <a:rPr lang="fr" sz="2267">
                <a:solidFill>
                  <a:srgbClr val="990000"/>
                </a:solidFill>
                <a:latin typeface="Times New Roman"/>
                <a:ea typeface="Times New Roman"/>
                <a:cs typeface="Times New Roman"/>
                <a:sym typeface="Times New Roman"/>
              </a:rPr>
              <a:t> </a:t>
            </a:r>
            <a:r>
              <a:rPr lang="fr" sz="2267">
                <a:solidFill>
                  <a:schemeClr val="dk1"/>
                </a:solidFill>
                <a:latin typeface="Times New Roman"/>
                <a:ea typeface="Times New Roman"/>
                <a:cs typeface="Times New Roman"/>
                <a:sym typeface="Times New Roman"/>
              </a:rPr>
              <a:t/>
            </a:r>
            <a:br>
              <a:rPr lang="fr" sz="2267">
                <a:solidFill>
                  <a:schemeClr val="dk1"/>
                </a:solidFill>
                <a:latin typeface="Times New Roman"/>
                <a:ea typeface="Times New Roman"/>
                <a:cs typeface="Times New Roman"/>
                <a:sym typeface="Times New Roman"/>
              </a:rPr>
            </a:br>
            <a:r>
              <a:rPr lang="fr" sz="2267">
                <a:solidFill>
                  <a:srgbClr val="990000"/>
                </a:solidFill>
                <a:latin typeface="Times New Roman"/>
                <a:ea typeface="Times New Roman"/>
                <a:cs typeface="Times New Roman"/>
                <a:sym typeface="Times New Roman"/>
              </a:rPr>
              <a:t>Mars 2024</a:t>
            </a:r>
            <a:r>
              <a:rPr lang="fr" sz="2267">
                <a:solidFill>
                  <a:schemeClr val="dk1"/>
                </a:solidFill>
                <a:latin typeface="Times New Roman"/>
                <a:ea typeface="Times New Roman"/>
                <a:cs typeface="Times New Roman"/>
                <a:sym typeface="Times New Roman"/>
              </a:rPr>
              <a:t> </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Epreuve nationale </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3h30 </a:t>
            </a:r>
            <a:br>
              <a:rPr lang="fr" sz="2267">
                <a:solidFill>
                  <a:schemeClr val="dk1"/>
                </a:solidFill>
                <a:latin typeface="Times New Roman"/>
                <a:ea typeface="Times New Roman"/>
                <a:cs typeface="Times New Roman"/>
                <a:sym typeface="Times New Roman"/>
              </a:rPr>
            </a:br>
            <a:r>
              <a:rPr lang="fr" sz="2267" b="1">
                <a:solidFill>
                  <a:schemeClr val="dk1"/>
                </a:solidFill>
                <a:latin typeface="Times New Roman"/>
                <a:ea typeface="Times New Roman"/>
                <a:cs typeface="Times New Roman"/>
                <a:sym typeface="Times New Roman"/>
              </a:rPr>
              <a:t>Synthèse de documents &amp; Traduction</a:t>
            </a:r>
            <a:r>
              <a:rPr lang="fr" sz="2267">
                <a:solidFill>
                  <a:schemeClr val="dk1"/>
                </a:solidFill>
                <a:latin typeface="Times New Roman"/>
                <a:ea typeface="Times New Roman"/>
                <a:cs typeface="Times New Roman"/>
                <a:sym typeface="Times New Roman"/>
              </a:rPr>
              <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Niveau attendu B2/C1 </a:t>
            </a:r>
            <a:endParaRPr sz="2267">
              <a:solidFill>
                <a:schemeClr val="dk1"/>
              </a:solidFill>
              <a:latin typeface="Times New Roman"/>
              <a:ea typeface="Times New Roman"/>
              <a:cs typeface="Times New Roman"/>
              <a:sym typeface="Times New Roman"/>
            </a:endParaRPr>
          </a:p>
        </p:txBody>
      </p:sp>
      <p:sp>
        <p:nvSpPr>
          <p:cNvPr id="151" name="Google Shape;151;p21"/>
          <p:cNvSpPr txBox="1"/>
          <p:nvPr/>
        </p:nvSpPr>
        <p:spPr>
          <a:xfrm>
            <a:off x="3677867" y="1407667"/>
            <a:ext cx="5186400" cy="27624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fr" sz="2267" b="1">
                <a:solidFill>
                  <a:srgbClr val="990000"/>
                </a:solidFill>
                <a:latin typeface="Times New Roman"/>
                <a:ea typeface="Times New Roman"/>
                <a:cs typeface="Times New Roman"/>
                <a:sym typeface="Times New Roman"/>
              </a:rPr>
              <a:t>Épreuve orale</a:t>
            </a:r>
            <a:r>
              <a:rPr lang="fr" sz="2267">
                <a:solidFill>
                  <a:srgbClr val="990000"/>
                </a:solidFill>
                <a:latin typeface="Times New Roman"/>
                <a:ea typeface="Times New Roman"/>
                <a:cs typeface="Times New Roman"/>
                <a:sym typeface="Times New Roman"/>
              </a:rPr>
              <a:t> </a:t>
            </a:r>
            <a:r>
              <a:rPr lang="fr" sz="2267">
                <a:solidFill>
                  <a:schemeClr val="dk1"/>
                </a:solidFill>
                <a:latin typeface="Times New Roman"/>
                <a:ea typeface="Times New Roman"/>
                <a:cs typeface="Times New Roman"/>
                <a:sym typeface="Times New Roman"/>
              </a:rPr>
              <a:t/>
            </a:r>
            <a:br>
              <a:rPr lang="fr" sz="2267">
                <a:solidFill>
                  <a:schemeClr val="dk1"/>
                </a:solidFill>
                <a:latin typeface="Times New Roman"/>
                <a:ea typeface="Times New Roman"/>
                <a:cs typeface="Times New Roman"/>
                <a:sym typeface="Times New Roman"/>
              </a:rPr>
            </a:br>
            <a:r>
              <a:rPr lang="fr" sz="2267">
                <a:solidFill>
                  <a:srgbClr val="990000"/>
                </a:solidFill>
                <a:latin typeface="Times New Roman"/>
                <a:ea typeface="Times New Roman"/>
                <a:cs typeface="Times New Roman"/>
                <a:sym typeface="Times New Roman"/>
              </a:rPr>
              <a:t>Mars 2024</a:t>
            </a:r>
            <a:br>
              <a:rPr lang="fr" sz="2267">
                <a:solidFill>
                  <a:srgbClr val="990000"/>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20 minutes</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Pas de préparation</a:t>
            </a:r>
            <a:br>
              <a:rPr lang="fr" sz="2267">
                <a:solidFill>
                  <a:schemeClr val="dk1"/>
                </a:solidFill>
                <a:latin typeface="Times New Roman"/>
                <a:ea typeface="Times New Roman"/>
                <a:cs typeface="Times New Roman"/>
                <a:sym typeface="Times New Roman"/>
              </a:rPr>
            </a:br>
            <a:r>
              <a:rPr lang="fr" sz="2267" b="1">
                <a:solidFill>
                  <a:schemeClr val="dk1"/>
                </a:solidFill>
                <a:latin typeface="Times New Roman"/>
                <a:ea typeface="Times New Roman"/>
                <a:cs typeface="Times New Roman"/>
                <a:sym typeface="Times New Roman"/>
              </a:rPr>
              <a:t>Dossier personnel </a:t>
            </a:r>
            <a:br>
              <a:rPr lang="fr" sz="2267" b="1">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10 mins de présentation du dossier</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10 mins d’entretien </a:t>
            </a:r>
            <a:br>
              <a:rPr lang="fr" sz="2267">
                <a:solidFill>
                  <a:schemeClr val="dk1"/>
                </a:solidFill>
                <a:latin typeface="Times New Roman"/>
                <a:ea typeface="Times New Roman"/>
                <a:cs typeface="Times New Roman"/>
                <a:sym typeface="Times New Roman"/>
              </a:rPr>
            </a:br>
            <a:r>
              <a:rPr lang="fr" sz="2267">
                <a:solidFill>
                  <a:schemeClr val="dk1"/>
                </a:solidFill>
                <a:latin typeface="Times New Roman"/>
                <a:ea typeface="Times New Roman"/>
                <a:cs typeface="Times New Roman"/>
                <a:sym typeface="Times New Roman"/>
              </a:rPr>
              <a:t>Niveau attendu B2/C1</a:t>
            </a:r>
            <a:br>
              <a:rPr lang="fr" sz="2267">
                <a:solidFill>
                  <a:schemeClr val="dk1"/>
                </a:solidFill>
                <a:latin typeface="Times New Roman"/>
                <a:ea typeface="Times New Roman"/>
                <a:cs typeface="Times New Roman"/>
                <a:sym typeface="Times New Roman"/>
              </a:rPr>
            </a:br>
            <a:endParaRPr sz="2267">
              <a:solidFill>
                <a:schemeClr val="dk1"/>
              </a:solidFill>
              <a:latin typeface="Times New Roman"/>
              <a:ea typeface="Times New Roman"/>
              <a:cs typeface="Times New Roman"/>
              <a:sym typeface="Times New Roman"/>
            </a:endParaRPr>
          </a:p>
          <a:p>
            <a:endParaRPr sz="2133">
              <a:latin typeface="Times New Roman"/>
              <a:ea typeface="Times New Roman"/>
              <a:cs typeface="Times New Roman"/>
              <a:sym typeface="Times New Roman"/>
            </a:endParaRPr>
          </a:p>
        </p:txBody>
      </p:sp>
      <p:pic>
        <p:nvPicPr>
          <p:cNvPr id="152" name="Google Shape;152;p21"/>
          <p:cNvPicPr preferRelativeResize="0"/>
          <p:nvPr/>
        </p:nvPicPr>
        <p:blipFill>
          <a:blip r:embed="rId3">
            <a:alphaModFix/>
          </a:blip>
          <a:stretch>
            <a:fillRect/>
          </a:stretch>
        </p:blipFill>
        <p:spPr>
          <a:xfrm rot="5400000">
            <a:off x="2596304" y="5617540"/>
            <a:ext cx="652587" cy="652587"/>
          </a:xfrm>
          <a:prstGeom prst="rect">
            <a:avLst/>
          </a:prstGeom>
          <a:noFill/>
          <a:ln>
            <a:noFill/>
          </a:ln>
        </p:spPr>
      </p:pic>
      <p:sp>
        <p:nvSpPr>
          <p:cNvPr id="153" name="Google Shape;153;p21"/>
          <p:cNvSpPr txBox="1"/>
          <p:nvPr/>
        </p:nvSpPr>
        <p:spPr>
          <a:xfrm>
            <a:off x="3248900" y="5597633"/>
            <a:ext cx="1740400" cy="971600"/>
          </a:xfrm>
          <a:prstGeom prst="rect">
            <a:avLst/>
          </a:prstGeom>
          <a:noFill/>
          <a:ln>
            <a:noFill/>
          </a:ln>
        </p:spPr>
        <p:txBody>
          <a:bodyPr spcFirstLastPara="1" wrap="square" lIns="121900" tIns="121900" rIns="121900" bIns="121900" anchor="t" anchorCtr="0">
            <a:noAutofit/>
          </a:bodyPr>
          <a:lstStyle/>
          <a:p>
            <a:pPr>
              <a:buClr>
                <a:schemeClr val="dk1"/>
              </a:buClr>
              <a:buSzPts val="1100"/>
            </a:pPr>
            <a:r>
              <a:rPr lang="fr" sz="2267" b="1">
                <a:latin typeface="Times New Roman"/>
                <a:ea typeface="Times New Roman"/>
                <a:cs typeface="Times New Roman"/>
                <a:sym typeface="Times New Roman"/>
              </a:rPr>
              <a:t>Grand Oral </a:t>
            </a:r>
            <a:r>
              <a:rPr lang="fr" sz="2267">
                <a:latin typeface="Times New Roman"/>
                <a:ea typeface="Times New Roman"/>
                <a:cs typeface="Times New Roman"/>
                <a:sym typeface="Times New Roman"/>
              </a:rPr>
              <a:t/>
            </a:r>
            <a:br>
              <a:rPr lang="fr" sz="2267">
                <a:latin typeface="Times New Roman"/>
                <a:ea typeface="Times New Roman"/>
                <a:cs typeface="Times New Roman"/>
                <a:sym typeface="Times New Roman"/>
              </a:rPr>
            </a:br>
            <a:r>
              <a:rPr lang="fr" sz="2267">
                <a:latin typeface="Times New Roman"/>
                <a:ea typeface="Times New Roman"/>
                <a:cs typeface="Times New Roman"/>
                <a:sym typeface="Times New Roman"/>
              </a:rPr>
              <a:t>Juin 2024 </a:t>
            </a:r>
            <a:br>
              <a:rPr lang="fr" sz="2267">
                <a:latin typeface="Times New Roman"/>
                <a:ea typeface="Times New Roman"/>
                <a:cs typeface="Times New Roman"/>
                <a:sym typeface="Times New Roman"/>
              </a:rPr>
            </a:br>
            <a:endParaRPr sz="2267">
              <a:latin typeface="Times New Roman"/>
              <a:ea typeface="Times New Roman"/>
              <a:cs typeface="Times New Roman"/>
              <a:sym typeface="Times New Roman"/>
            </a:endParaRPr>
          </a:p>
        </p:txBody>
      </p:sp>
      <p:sp>
        <p:nvSpPr>
          <p:cNvPr id="154" name="Google Shape;154;p21"/>
          <p:cNvSpPr/>
          <p:nvPr/>
        </p:nvSpPr>
        <p:spPr>
          <a:xfrm>
            <a:off x="7297967" y="254833"/>
            <a:ext cx="3272000" cy="2346400"/>
          </a:xfrm>
          <a:prstGeom prst="ellipse">
            <a:avLst/>
          </a:prstGeom>
          <a:solidFill>
            <a:schemeClr val="lt2"/>
          </a:solidFill>
          <a:ln w="38100" cap="flat" cmpd="sng">
            <a:solidFill>
              <a:srgbClr val="990000"/>
            </a:solidFill>
            <a:prstDash val="lgDashDot"/>
            <a:round/>
            <a:headEnd type="none" w="sm" len="sm"/>
            <a:tailEnd type="none" w="sm" len="sm"/>
          </a:ln>
        </p:spPr>
        <p:txBody>
          <a:bodyPr spcFirstLastPara="1" wrap="square" lIns="121900" tIns="121900" rIns="121900" bIns="121900" anchor="ctr" anchorCtr="0">
            <a:noAutofit/>
          </a:bodyPr>
          <a:lstStyle/>
          <a:p>
            <a:pPr algn="ctr">
              <a:lnSpc>
                <a:spcPct val="115000"/>
              </a:lnSpc>
              <a:spcBef>
                <a:spcPts val="1600"/>
              </a:spcBef>
              <a:spcAft>
                <a:spcPts val="1600"/>
              </a:spcAft>
              <a:buClr>
                <a:schemeClr val="dk1"/>
              </a:buClr>
              <a:buSzPts val="1100"/>
            </a:pPr>
            <a:r>
              <a:rPr lang="fr" sz="2133">
                <a:solidFill>
                  <a:schemeClr val="dk1"/>
                </a:solidFill>
                <a:latin typeface="Times New Roman"/>
                <a:ea typeface="Times New Roman"/>
                <a:cs typeface="Times New Roman"/>
                <a:sym typeface="Times New Roman"/>
              </a:rPr>
              <a:t>Les </a:t>
            </a:r>
            <a:r>
              <a:rPr lang="fr" sz="2133" b="1">
                <a:solidFill>
                  <a:schemeClr val="dk1"/>
                </a:solidFill>
                <a:latin typeface="Times New Roman"/>
                <a:ea typeface="Times New Roman"/>
                <a:cs typeface="Times New Roman"/>
                <a:sym typeface="Times New Roman"/>
              </a:rPr>
              <a:t>œuvres intégrales</a:t>
            </a:r>
            <a:r>
              <a:rPr lang="fr" sz="2133">
                <a:solidFill>
                  <a:schemeClr val="dk1"/>
                </a:solidFill>
                <a:latin typeface="Times New Roman"/>
                <a:ea typeface="Times New Roman"/>
                <a:cs typeface="Times New Roman"/>
                <a:sym typeface="Times New Roman"/>
              </a:rPr>
              <a:t> figurant au programme ne sont évaluées qu’à l’oral</a:t>
            </a:r>
            <a:endParaRPr sz="2133">
              <a:latin typeface="Times New Roman"/>
              <a:ea typeface="Times New Roman"/>
              <a:cs typeface="Times New Roman"/>
              <a:sym typeface="Times New Roman"/>
            </a:endParaRPr>
          </a:p>
        </p:txBody>
      </p:sp>
      <p:sp>
        <p:nvSpPr>
          <p:cNvPr id="155" name="Google Shape;155;p21"/>
          <p:cNvSpPr/>
          <p:nvPr/>
        </p:nvSpPr>
        <p:spPr>
          <a:xfrm>
            <a:off x="7358333" y="3289233"/>
            <a:ext cx="4407200" cy="2511600"/>
          </a:xfrm>
          <a:prstGeom prst="ellipse">
            <a:avLst/>
          </a:prstGeom>
          <a:solidFill>
            <a:schemeClr val="lt2"/>
          </a:solidFill>
          <a:ln w="38100" cap="flat" cmpd="sng">
            <a:solidFill>
              <a:srgbClr val="990000"/>
            </a:solidFill>
            <a:prstDash val="lgDashDot"/>
            <a:round/>
            <a:headEnd type="none" w="sm" len="sm"/>
            <a:tailEnd type="none" w="sm" len="sm"/>
          </a:ln>
        </p:spPr>
        <p:txBody>
          <a:bodyPr spcFirstLastPara="1" wrap="square" lIns="121900" tIns="121900" rIns="121900" bIns="121900" anchor="ctr" anchorCtr="0">
            <a:noAutofit/>
          </a:bodyPr>
          <a:lstStyle/>
          <a:p>
            <a:pPr algn="ctr">
              <a:lnSpc>
                <a:spcPct val="115000"/>
              </a:lnSpc>
              <a:spcBef>
                <a:spcPts val="1600"/>
              </a:spcBef>
              <a:spcAft>
                <a:spcPts val="1600"/>
              </a:spcAft>
            </a:pPr>
            <a:r>
              <a:rPr lang="fr" sz="2000">
                <a:solidFill>
                  <a:schemeClr val="dk1"/>
                </a:solidFill>
                <a:latin typeface="Times New Roman"/>
                <a:ea typeface="Times New Roman"/>
                <a:cs typeface="Times New Roman"/>
                <a:sym typeface="Times New Roman"/>
              </a:rPr>
              <a:t>À l'écrit, les candidats ont le </a:t>
            </a:r>
            <a:r>
              <a:rPr lang="fr" sz="2000" b="1">
                <a:solidFill>
                  <a:schemeClr val="dk1"/>
                </a:solidFill>
                <a:latin typeface="Times New Roman"/>
                <a:ea typeface="Times New Roman"/>
                <a:cs typeface="Times New Roman"/>
                <a:sym typeface="Times New Roman"/>
              </a:rPr>
              <a:t>choix entre deux sujets</a:t>
            </a:r>
            <a:r>
              <a:rPr lang="fr" sz="2000">
                <a:solidFill>
                  <a:schemeClr val="dk1"/>
                </a:solidFill>
                <a:latin typeface="Times New Roman"/>
                <a:ea typeface="Times New Roman"/>
                <a:cs typeface="Times New Roman"/>
                <a:sym typeface="Times New Roman"/>
              </a:rPr>
              <a:t> qui prennent appui sur deux des trois thématiques du programme de terminale</a:t>
            </a:r>
            <a:endParaRPr sz="2000">
              <a:latin typeface="Times New Roman"/>
              <a:ea typeface="Times New Roman"/>
              <a:cs typeface="Times New Roman"/>
              <a:sym typeface="Times New Roman"/>
            </a:endParaRPr>
          </a:p>
        </p:txBody>
      </p:sp>
      <p:sp>
        <p:nvSpPr>
          <p:cNvPr id="156" name="Google Shape;156;p21"/>
          <p:cNvSpPr/>
          <p:nvPr/>
        </p:nvSpPr>
        <p:spPr>
          <a:xfrm>
            <a:off x="2246267" y="4061467"/>
            <a:ext cx="1431600" cy="1186000"/>
          </a:xfrm>
          <a:prstGeom prst="ellipse">
            <a:avLst/>
          </a:prstGeom>
          <a:solidFill>
            <a:srgbClr val="FFFFFF"/>
          </a:solidFill>
          <a:ln w="19050" cap="flat" cmpd="sng">
            <a:solidFill>
              <a:srgbClr val="990000"/>
            </a:solidFill>
            <a:prstDash val="dashDot"/>
            <a:round/>
            <a:headEnd type="none" w="sm" len="sm"/>
            <a:tailEnd type="none" w="sm" len="sm"/>
          </a:ln>
        </p:spPr>
        <p:txBody>
          <a:bodyPr spcFirstLastPara="1" wrap="square" lIns="121900" tIns="121900" rIns="121900" bIns="121900" anchor="ctr" anchorCtr="0">
            <a:noAutofit/>
          </a:bodyPr>
          <a:lstStyle/>
          <a:p>
            <a:pPr algn="ctr">
              <a:buClr>
                <a:schemeClr val="dk1"/>
              </a:buClr>
              <a:buSzPts val="1100"/>
            </a:pPr>
            <a:r>
              <a:rPr lang="fr" sz="2267" b="1">
                <a:solidFill>
                  <a:srgbClr val="990000"/>
                </a:solidFill>
                <a:latin typeface="Times New Roman"/>
                <a:ea typeface="Times New Roman"/>
                <a:cs typeface="Times New Roman"/>
                <a:sym typeface="Times New Roman"/>
              </a:rPr>
              <a:t>Coeff. </a:t>
            </a:r>
            <a:r>
              <a:rPr lang="fr" sz="2533" b="1">
                <a:solidFill>
                  <a:srgbClr val="990000"/>
                </a:solidFill>
                <a:latin typeface="Times New Roman"/>
                <a:ea typeface="Times New Roman"/>
                <a:cs typeface="Times New Roman"/>
                <a:sym typeface="Times New Roman"/>
              </a:rPr>
              <a:t/>
            </a:r>
            <a:br>
              <a:rPr lang="fr" sz="2533" b="1">
                <a:solidFill>
                  <a:srgbClr val="990000"/>
                </a:solidFill>
                <a:latin typeface="Times New Roman"/>
                <a:ea typeface="Times New Roman"/>
                <a:cs typeface="Times New Roman"/>
                <a:sym typeface="Times New Roman"/>
              </a:rPr>
            </a:br>
            <a:r>
              <a:rPr lang="fr" sz="2533" b="1">
                <a:solidFill>
                  <a:srgbClr val="990000"/>
                </a:solidFill>
                <a:latin typeface="Times New Roman"/>
                <a:ea typeface="Times New Roman"/>
                <a:cs typeface="Times New Roman"/>
                <a:sym typeface="Times New Roman"/>
              </a:rPr>
              <a:t>16</a:t>
            </a:r>
            <a:endParaRPr sz="2533" b="1">
              <a:solidFill>
                <a:srgbClr val="990000"/>
              </a:solidFill>
              <a:latin typeface="Times New Roman"/>
              <a:ea typeface="Times New Roman"/>
              <a:cs typeface="Times New Roman"/>
              <a:sym typeface="Times New Roman"/>
            </a:endParaRPr>
          </a:p>
        </p:txBody>
      </p:sp>
      <p:sp>
        <p:nvSpPr>
          <p:cNvPr id="157" name="Google Shape;157;p21"/>
          <p:cNvSpPr/>
          <p:nvPr/>
        </p:nvSpPr>
        <p:spPr>
          <a:xfrm>
            <a:off x="5168200" y="5443333"/>
            <a:ext cx="1304400" cy="1116800"/>
          </a:xfrm>
          <a:prstGeom prst="ellipse">
            <a:avLst/>
          </a:prstGeom>
          <a:solidFill>
            <a:srgbClr val="FFFFFF"/>
          </a:solidFill>
          <a:ln w="19050" cap="flat" cmpd="sng">
            <a:solidFill>
              <a:srgbClr val="990000"/>
            </a:solidFill>
            <a:prstDash val="dashDot"/>
            <a:round/>
            <a:headEnd type="none" w="sm" len="sm"/>
            <a:tailEnd type="none" w="sm" len="sm"/>
          </a:ln>
        </p:spPr>
        <p:txBody>
          <a:bodyPr spcFirstLastPara="1" wrap="square" lIns="121900" tIns="121900" rIns="121900" bIns="121900" anchor="ctr" anchorCtr="0">
            <a:noAutofit/>
          </a:bodyPr>
          <a:lstStyle/>
          <a:p>
            <a:pPr algn="ctr"/>
            <a:r>
              <a:rPr lang="fr" sz="2000" b="1">
                <a:solidFill>
                  <a:srgbClr val="990000"/>
                </a:solidFill>
                <a:latin typeface="Times New Roman"/>
                <a:ea typeface="Times New Roman"/>
                <a:cs typeface="Times New Roman"/>
                <a:sym typeface="Times New Roman"/>
              </a:rPr>
              <a:t>Coeff. </a:t>
            </a:r>
            <a:r>
              <a:rPr lang="fr" sz="2133" b="1">
                <a:solidFill>
                  <a:srgbClr val="990000"/>
                </a:solidFill>
                <a:latin typeface="Times New Roman"/>
                <a:ea typeface="Times New Roman"/>
                <a:cs typeface="Times New Roman"/>
                <a:sym typeface="Times New Roman"/>
              </a:rPr>
              <a:t/>
            </a:r>
            <a:br>
              <a:rPr lang="fr" sz="2133" b="1">
                <a:solidFill>
                  <a:srgbClr val="990000"/>
                </a:solidFill>
                <a:latin typeface="Times New Roman"/>
                <a:ea typeface="Times New Roman"/>
                <a:cs typeface="Times New Roman"/>
                <a:sym typeface="Times New Roman"/>
              </a:rPr>
            </a:br>
            <a:r>
              <a:rPr lang="fr" sz="2133" b="1">
                <a:solidFill>
                  <a:srgbClr val="990000"/>
                </a:solidFill>
                <a:latin typeface="Times New Roman"/>
                <a:ea typeface="Times New Roman"/>
                <a:cs typeface="Times New Roman"/>
                <a:sym typeface="Times New Roman"/>
              </a:rPr>
              <a:t>10</a:t>
            </a:r>
            <a:endParaRPr sz="2133" b="1">
              <a:solidFill>
                <a:srgbClr val="990000"/>
              </a:solidFill>
              <a:latin typeface="Times New Roman"/>
              <a:ea typeface="Times New Roman"/>
              <a:cs typeface="Times New Roman"/>
              <a:sym typeface="Times New Roman"/>
            </a:endParaRPr>
          </a:p>
        </p:txBody>
      </p:sp>
      <p:sp>
        <p:nvSpPr>
          <p:cNvPr id="158" name="Google Shape;158;p21"/>
          <p:cNvSpPr txBox="1"/>
          <p:nvPr/>
        </p:nvSpPr>
        <p:spPr>
          <a:xfrm>
            <a:off x="11621033" y="6423200"/>
            <a:ext cx="5708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8/9</a:t>
            </a:r>
            <a:endParaRPr sz="1467">
              <a:latin typeface="Berkshire Swash"/>
              <a:ea typeface="Berkshire Swash"/>
              <a:cs typeface="Berkshire Swash"/>
              <a:sym typeface="Berkshire Swash"/>
            </a:endParaRPr>
          </a:p>
        </p:txBody>
      </p:sp>
    </p:spTree>
    <p:extLst>
      <p:ext uri="{BB962C8B-B14F-4D97-AF65-F5344CB8AC3E}">
        <p14:creationId xmlns:p14="http://schemas.microsoft.com/office/powerpoint/2010/main" val="40437371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2"/>
          <p:cNvPicPr preferRelativeResize="0"/>
          <p:nvPr/>
        </p:nvPicPr>
        <p:blipFill rotWithShape="1">
          <a:blip r:embed="rId3">
            <a:alphaModFix/>
          </a:blip>
          <a:srcRect l="22339" r="25109" b="4789"/>
          <a:stretch/>
        </p:blipFill>
        <p:spPr>
          <a:xfrm>
            <a:off x="4773334" y="241000"/>
            <a:ext cx="2645333" cy="4792699"/>
          </a:xfrm>
          <a:prstGeom prst="rect">
            <a:avLst/>
          </a:prstGeom>
          <a:noFill/>
          <a:ln>
            <a:noFill/>
          </a:ln>
        </p:spPr>
      </p:pic>
      <p:sp>
        <p:nvSpPr>
          <p:cNvPr id="164" name="Google Shape;164;p22"/>
          <p:cNvSpPr txBox="1"/>
          <p:nvPr/>
        </p:nvSpPr>
        <p:spPr>
          <a:xfrm>
            <a:off x="0" y="5263268"/>
            <a:ext cx="12192000" cy="1231066"/>
          </a:xfrm>
          <a:prstGeom prst="rect">
            <a:avLst/>
          </a:prstGeom>
          <a:noFill/>
          <a:ln>
            <a:noFill/>
          </a:ln>
        </p:spPr>
        <p:txBody>
          <a:bodyPr spcFirstLastPara="1" wrap="square" lIns="121900" tIns="121900" rIns="121900" bIns="121900" anchor="t" anchorCtr="0">
            <a:spAutoFit/>
          </a:bodyPr>
          <a:lstStyle/>
          <a:p>
            <a:pPr algn="ctr"/>
            <a:r>
              <a:rPr lang="fr" sz="3200">
                <a:solidFill>
                  <a:srgbClr val="073763"/>
                </a:solidFill>
                <a:latin typeface="Pacifico"/>
                <a:ea typeface="Pacifico"/>
                <a:cs typeface="Pacifico"/>
                <a:sym typeface="Pacifico"/>
              </a:rPr>
              <a:t>Get to know your way around the English-speaking world and cultures!</a:t>
            </a:r>
            <a:endParaRPr sz="3200">
              <a:solidFill>
                <a:srgbClr val="073763"/>
              </a:solidFill>
              <a:latin typeface="Pacifico"/>
              <a:ea typeface="Pacifico"/>
              <a:cs typeface="Pacifico"/>
              <a:sym typeface="Pacifico"/>
            </a:endParaRPr>
          </a:p>
        </p:txBody>
      </p:sp>
      <p:sp>
        <p:nvSpPr>
          <p:cNvPr id="165" name="Google Shape;165;p22"/>
          <p:cNvSpPr txBox="1"/>
          <p:nvPr/>
        </p:nvSpPr>
        <p:spPr>
          <a:xfrm>
            <a:off x="11693167" y="6472633"/>
            <a:ext cx="669600" cy="434800"/>
          </a:xfrm>
          <a:prstGeom prst="rect">
            <a:avLst/>
          </a:prstGeom>
          <a:noFill/>
          <a:ln>
            <a:noFill/>
          </a:ln>
        </p:spPr>
        <p:txBody>
          <a:bodyPr spcFirstLastPara="1" wrap="square" lIns="121900" tIns="121900" rIns="121900" bIns="121900" anchor="t" anchorCtr="0">
            <a:noAutofit/>
          </a:bodyPr>
          <a:lstStyle/>
          <a:p>
            <a:r>
              <a:rPr lang="fr" sz="1467">
                <a:latin typeface="Berkshire Swash"/>
                <a:ea typeface="Berkshire Swash"/>
                <a:cs typeface="Berkshire Swash"/>
                <a:sym typeface="Berkshire Swash"/>
              </a:rPr>
              <a:t>9/9</a:t>
            </a:r>
            <a:endParaRPr sz="1467">
              <a:latin typeface="Berkshire Swash"/>
              <a:ea typeface="Berkshire Swash"/>
              <a:cs typeface="Berkshire Swash"/>
              <a:sym typeface="Berkshire Swash"/>
            </a:endParaRPr>
          </a:p>
        </p:txBody>
      </p:sp>
      <p:sp>
        <p:nvSpPr>
          <p:cNvPr id="166" name="Google Shape;166;p22"/>
          <p:cNvSpPr txBox="1"/>
          <p:nvPr/>
        </p:nvSpPr>
        <p:spPr>
          <a:xfrm rot="600714">
            <a:off x="8623128" y="3102466"/>
            <a:ext cx="2036208" cy="1653069"/>
          </a:xfrm>
          <a:prstGeom prst="rect">
            <a:avLst/>
          </a:prstGeom>
          <a:noFill/>
          <a:ln>
            <a:noFill/>
          </a:ln>
        </p:spPr>
        <p:txBody>
          <a:bodyPr spcFirstLastPara="1" wrap="square" lIns="121900" tIns="121900" rIns="121900" bIns="121900" anchor="t" anchorCtr="0">
            <a:noAutofit/>
          </a:bodyPr>
          <a:lstStyle/>
          <a:p>
            <a:pPr algn="ctr"/>
            <a:r>
              <a:rPr lang="fr" sz="1467" b="1">
                <a:latin typeface="Courier New"/>
                <a:ea typeface="Courier New"/>
                <a:cs typeface="Courier New"/>
                <a:sym typeface="Courier New"/>
              </a:rPr>
              <a:t>READ IN ENGLISH!</a:t>
            </a:r>
            <a:br>
              <a:rPr lang="fr" sz="1467" b="1">
                <a:latin typeface="Courier New"/>
                <a:ea typeface="Courier New"/>
                <a:cs typeface="Courier New"/>
                <a:sym typeface="Courier New"/>
              </a:rPr>
            </a:br>
            <a:r>
              <a:rPr lang="fr" sz="533" b="1">
                <a:latin typeface="Courier New"/>
                <a:ea typeface="Courier New"/>
                <a:cs typeface="Courier New"/>
                <a:sym typeface="Courier New"/>
              </a:rPr>
              <a:t/>
            </a:r>
            <a:br>
              <a:rPr lang="fr" sz="533" b="1">
                <a:latin typeface="Courier New"/>
                <a:ea typeface="Courier New"/>
                <a:cs typeface="Courier New"/>
                <a:sym typeface="Courier New"/>
              </a:rPr>
            </a:br>
            <a:r>
              <a:rPr lang="fr" sz="1467" b="1">
                <a:latin typeface="Courier New"/>
                <a:ea typeface="Courier New"/>
                <a:cs typeface="Courier New"/>
                <a:sym typeface="Courier New"/>
              </a:rPr>
              <a:t>Ask your English teacher for Reading Lists!  </a:t>
            </a:r>
            <a:br>
              <a:rPr lang="fr" sz="1467" b="1">
                <a:latin typeface="Courier New"/>
                <a:ea typeface="Courier New"/>
                <a:cs typeface="Courier New"/>
                <a:sym typeface="Courier New"/>
              </a:rPr>
            </a:br>
            <a:r>
              <a:rPr lang="fr" sz="1467" b="1">
                <a:latin typeface="Courier New"/>
                <a:ea typeface="Courier New"/>
                <a:cs typeface="Courier New"/>
                <a:sym typeface="Courier New"/>
              </a:rPr>
              <a:t>(2ndes, 1ères &amp; Terminales) </a:t>
            </a:r>
            <a:endParaRPr sz="1467" b="1">
              <a:latin typeface="Courier New"/>
              <a:ea typeface="Courier New"/>
              <a:cs typeface="Courier New"/>
              <a:sym typeface="Courier New"/>
            </a:endParaRPr>
          </a:p>
        </p:txBody>
      </p:sp>
      <p:pic>
        <p:nvPicPr>
          <p:cNvPr id="167" name="Google Shape;167;p22"/>
          <p:cNvPicPr preferRelativeResize="0"/>
          <p:nvPr/>
        </p:nvPicPr>
        <p:blipFill>
          <a:blip r:embed="rId4">
            <a:alphaModFix/>
          </a:blip>
          <a:stretch>
            <a:fillRect/>
          </a:stretch>
        </p:blipFill>
        <p:spPr>
          <a:xfrm rot="600001">
            <a:off x="8824900" y="1939618"/>
            <a:ext cx="2131368" cy="1308733"/>
          </a:xfrm>
          <a:prstGeom prst="rect">
            <a:avLst/>
          </a:prstGeom>
          <a:noFill/>
          <a:ln>
            <a:noFill/>
          </a:ln>
        </p:spPr>
      </p:pic>
      <p:sp>
        <p:nvSpPr>
          <p:cNvPr id="168" name="Google Shape;168;p22"/>
          <p:cNvSpPr txBox="1"/>
          <p:nvPr/>
        </p:nvSpPr>
        <p:spPr>
          <a:xfrm>
            <a:off x="0" y="6275000"/>
            <a:ext cx="11986400" cy="434800"/>
          </a:xfrm>
          <a:prstGeom prst="rect">
            <a:avLst/>
          </a:prstGeom>
          <a:noFill/>
          <a:ln>
            <a:noFill/>
          </a:ln>
        </p:spPr>
        <p:txBody>
          <a:bodyPr spcFirstLastPara="1" wrap="square" lIns="121900" tIns="121900" rIns="121900" bIns="121900" anchor="t" anchorCtr="0">
            <a:noAutofit/>
          </a:bodyPr>
          <a:lstStyle/>
          <a:p>
            <a:pPr algn="ctr"/>
            <a:r>
              <a:rPr lang="fr" sz="1600" b="1">
                <a:latin typeface="Times New Roman"/>
                <a:ea typeface="Times New Roman"/>
                <a:cs typeface="Times New Roman"/>
                <a:sym typeface="Times New Roman"/>
              </a:rPr>
              <a:t>Si ce diaporama n’a pas répondu à toutes vos questions, n’hésitez pas à les poser à </a:t>
            </a:r>
            <a:r>
              <a:rPr lang="fr" sz="1600" b="1" u="sng">
                <a:latin typeface="Times New Roman"/>
                <a:ea typeface="Times New Roman"/>
                <a:cs typeface="Times New Roman"/>
                <a:sym typeface="Times New Roman"/>
              </a:rPr>
              <a:t>votre professeur d’anglais</a:t>
            </a:r>
            <a:r>
              <a:rPr lang="fr" sz="1600" b="1">
                <a:latin typeface="Times New Roman"/>
                <a:ea typeface="Times New Roman"/>
                <a:cs typeface="Times New Roman"/>
                <a:sym typeface="Times New Roman"/>
              </a:rPr>
              <a:t>!</a:t>
            </a:r>
            <a:r>
              <a:rPr lang="fr" sz="1600">
                <a:latin typeface="Times New Roman"/>
                <a:ea typeface="Times New Roman"/>
                <a:cs typeface="Times New Roman"/>
                <a:sym typeface="Times New Roman"/>
              </a:rPr>
              <a:t> </a:t>
            </a:r>
            <a:br>
              <a:rPr lang="fr" sz="1600">
                <a:latin typeface="Times New Roman"/>
                <a:ea typeface="Times New Roman"/>
                <a:cs typeface="Times New Roman"/>
                <a:sym typeface="Times New Roman"/>
              </a:rPr>
            </a:br>
            <a:endParaRPr sz="1600">
              <a:latin typeface="Times New Roman"/>
              <a:ea typeface="Times New Roman"/>
              <a:cs typeface="Times New Roman"/>
              <a:sym typeface="Times New Roman"/>
            </a:endParaRPr>
          </a:p>
        </p:txBody>
      </p:sp>
      <p:sp>
        <p:nvSpPr>
          <p:cNvPr id="169" name="Google Shape;169;p22"/>
          <p:cNvSpPr txBox="1"/>
          <p:nvPr/>
        </p:nvSpPr>
        <p:spPr>
          <a:xfrm rot="-397868">
            <a:off x="1287767" y="590929"/>
            <a:ext cx="2670667" cy="3570168"/>
          </a:xfrm>
          <a:prstGeom prst="rect">
            <a:avLst/>
          </a:prstGeom>
          <a:noFill/>
          <a:ln>
            <a:noFill/>
          </a:ln>
        </p:spPr>
        <p:txBody>
          <a:bodyPr spcFirstLastPara="1" wrap="square" lIns="121900" tIns="121900" rIns="121900" bIns="121900" anchor="t" anchorCtr="0">
            <a:spAutoFit/>
          </a:bodyPr>
          <a:lstStyle/>
          <a:p>
            <a:pPr algn="ctr"/>
            <a:r>
              <a:rPr lang="fr" sz="2400" b="1">
                <a:solidFill>
                  <a:srgbClr val="073763"/>
                </a:solidFill>
                <a:latin typeface="Gloria Hallelujah"/>
                <a:ea typeface="Gloria Hallelujah"/>
                <a:cs typeface="Gloria Hallelujah"/>
                <a:sym typeface="Gloria Hallelujah"/>
              </a:rPr>
              <a:t>En Spécialité LLCE vous aurez aussi l’occasion de faire des </a:t>
            </a:r>
            <a:r>
              <a:rPr lang="fr" sz="2400" b="1">
                <a:solidFill>
                  <a:srgbClr val="990000"/>
                </a:solidFill>
                <a:latin typeface="Gloria Hallelujah"/>
                <a:ea typeface="Gloria Hallelujah"/>
                <a:cs typeface="Gloria Hallelujah"/>
                <a:sym typeface="Gloria Hallelujah"/>
              </a:rPr>
              <a:t>sorties scolaires</a:t>
            </a:r>
            <a:r>
              <a:rPr lang="fr" sz="2400" b="1">
                <a:solidFill>
                  <a:srgbClr val="0B5394"/>
                </a:solidFill>
                <a:latin typeface="Gloria Hallelujah"/>
                <a:ea typeface="Gloria Hallelujah"/>
                <a:cs typeface="Gloria Hallelujah"/>
                <a:sym typeface="Gloria Hallelujah"/>
              </a:rPr>
              <a:t> </a:t>
            </a:r>
            <a:r>
              <a:rPr lang="fr" sz="2400" b="1">
                <a:solidFill>
                  <a:srgbClr val="073763"/>
                </a:solidFill>
                <a:latin typeface="Gloria Hallelujah"/>
                <a:ea typeface="Gloria Hallelujah"/>
                <a:cs typeface="Gloria Hallelujah"/>
                <a:sym typeface="Gloria Hallelujah"/>
              </a:rPr>
              <a:t>au théâtre, au cinéma, dans les musées…</a:t>
            </a:r>
            <a:endParaRPr sz="2400" b="1">
              <a:solidFill>
                <a:srgbClr val="073763"/>
              </a:solidFill>
              <a:latin typeface="Gloria Hallelujah"/>
              <a:ea typeface="Gloria Hallelujah"/>
              <a:cs typeface="Gloria Hallelujah"/>
              <a:sym typeface="Gloria Hallelujah"/>
            </a:endParaRPr>
          </a:p>
        </p:txBody>
      </p:sp>
      <p:pic>
        <p:nvPicPr>
          <p:cNvPr id="170" name="Google Shape;170;p22"/>
          <p:cNvPicPr preferRelativeResize="0"/>
          <p:nvPr/>
        </p:nvPicPr>
        <p:blipFill>
          <a:blip r:embed="rId5">
            <a:alphaModFix/>
          </a:blip>
          <a:stretch>
            <a:fillRect/>
          </a:stretch>
        </p:blipFill>
        <p:spPr>
          <a:xfrm rot="-525282">
            <a:off x="384256" y="1761278"/>
            <a:ext cx="927320" cy="793911"/>
          </a:xfrm>
          <a:prstGeom prst="rect">
            <a:avLst/>
          </a:prstGeom>
          <a:noFill/>
          <a:ln>
            <a:noFill/>
          </a:ln>
        </p:spPr>
      </p:pic>
      <p:pic>
        <p:nvPicPr>
          <p:cNvPr id="171" name="Google Shape;171;p22"/>
          <p:cNvPicPr preferRelativeResize="0"/>
          <p:nvPr/>
        </p:nvPicPr>
        <p:blipFill>
          <a:blip r:embed="rId6">
            <a:alphaModFix/>
          </a:blip>
          <a:stretch>
            <a:fillRect/>
          </a:stretch>
        </p:blipFill>
        <p:spPr>
          <a:xfrm rot="-454318">
            <a:off x="1965320" y="746846"/>
            <a:ext cx="669968" cy="669937"/>
          </a:xfrm>
          <a:prstGeom prst="rect">
            <a:avLst/>
          </a:prstGeom>
          <a:noFill/>
          <a:ln>
            <a:noFill/>
          </a:ln>
        </p:spPr>
      </p:pic>
      <p:pic>
        <p:nvPicPr>
          <p:cNvPr id="172" name="Google Shape;172;p22"/>
          <p:cNvPicPr preferRelativeResize="0"/>
          <p:nvPr/>
        </p:nvPicPr>
        <p:blipFill rotWithShape="1">
          <a:blip r:embed="rId7">
            <a:alphaModFix/>
          </a:blip>
          <a:srcRect t="16742"/>
          <a:stretch/>
        </p:blipFill>
        <p:spPr>
          <a:xfrm rot="-734876">
            <a:off x="694994" y="3055019"/>
            <a:ext cx="773813" cy="747964"/>
          </a:xfrm>
          <a:prstGeom prst="rect">
            <a:avLst/>
          </a:prstGeom>
          <a:noFill/>
          <a:ln>
            <a:noFill/>
          </a:ln>
        </p:spPr>
      </p:pic>
      <p:pic>
        <p:nvPicPr>
          <p:cNvPr id="173" name="Google Shape;173;p22"/>
          <p:cNvPicPr preferRelativeResize="0"/>
          <p:nvPr/>
        </p:nvPicPr>
        <p:blipFill rotWithShape="1">
          <a:blip r:embed="rId8">
            <a:alphaModFix/>
          </a:blip>
          <a:srcRect t="10554"/>
          <a:stretch/>
        </p:blipFill>
        <p:spPr>
          <a:xfrm rot="-347316">
            <a:off x="2236587" y="3515244"/>
            <a:ext cx="773027" cy="702483"/>
          </a:xfrm>
          <a:prstGeom prst="rect">
            <a:avLst/>
          </a:prstGeom>
          <a:noFill/>
          <a:ln>
            <a:noFill/>
          </a:ln>
        </p:spPr>
      </p:pic>
    </p:spTree>
    <p:extLst>
      <p:ext uri="{BB962C8B-B14F-4D97-AF65-F5344CB8AC3E}">
        <p14:creationId xmlns:p14="http://schemas.microsoft.com/office/powerpoint/2010/main" val="62204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9"/>
                                        </p:tgtEl>
                                        <p:attrNameLst>
                                          <p:attrName>style.visibility</p:attrName>
                                        </p:attrNameLst>
                                      </p:cBhvr>
                                      <p:to>
                                        <p:strVal val="visible"/>
                                      </p:to>
                                    </p:set>
                                    <p:anim calcmode="lin" valueType="num">
                                      <p:cBhvr additive="base">
                                        <p:cTn id="7" dur="1000"/>
                                        <p:tgtEl>
                                          <p:spTgt spid="169"/>
                                        </p:tgtEl>
                                        <p:attrNameLst>
                                          <p:attrName>ppt_w</p:attrName>
                                        </p:attrNameLst>
                                      </p:cBhvr>
                                      <p:tavLst>
                                        <p:tav tm="0">
                                          <p:val>
                                            <p:strVal val="0"/>
                                          </p:val>
                                        </p:tav>
                                        <p:tav tm="100000">
                                          <p:val>
                                            <p:strVal val="#ppt_w"/>
                                          </p:val>
                                        </p:tav>
                                      </p:tavLst>
                                    </p:anim>
                                    <p:anim calcmode="lin" valueType="num">
                                      <p:cBhvr additive="base">
                                        <p:cTn id="8" dur="1000"/>
                                        <p:tgtEl>
                                          <p:spTgt spid="169"/>
                                        </p:tgtEl>
                                        <p:attrNameLst>
                                          <p:attrName>ppt_h</p:attrName>
                                        </p:attrNameLst>
                                      </p:cBhvr>
                                      <p:tavLst>
                                        <p:tav tm="0">
                                          <p:val>
                                            <p:strVal val="0"/>
                                          </p:val>
                                        </p:tav>
                                        <p:tav tm="100000">
                                          <p:val>
                                            <p:strVal val="#ppt_h"/>
                                          </p:val>
                                        </p:tav>
                                      </p:tavLst>
                                    </p:anim>
                                  </p:childTnLst>
                                </p:cTn>
                              </p:par>
                              <p:par>
                                <p:cTn id="9" presetID="8" presetClass="emph" presetSubtype="0" fill="hold" nodeType="withEffect">
                                  <p:stCondLst>
                                    <p:cond delay="0"/>
                                  </p:stCondLst>
                                  <p:childTnLst>
                                    <p:animRot by="-21600000">
                                      <p:cBhvr>
                                        <p:cTn id="10" dur="1000" fill="hold"/>
                                        <p:tgtEl>
                                          <p:spTgt spid="169"/>
                                        </p:tgtEl>
                                        <p:attrNameLst>
                                          <p:attrName>r</p:attrName>
                                        </p:attrNameLst>
                                      </p:cBhvr>
                                    </p:animRot>
                                  </p:childTnLst>
                                </p:cTn>
                              </p:par>
                            </p:childTnLst>
                          </p:cTn>
                        </p:par>
                        <p:par>
                          <p:cTn id="11" fill="hold">
                            <p:stCondLst>
                              <p:cond delay="1000"/>
                            </p:stCondLst>
                            <p:childTnLst>
                              <p:par>
                                <p:cTn id="12" presetID="23" presetClass="entr" presetSubtype="16" fill="hold" nodeType="afterEffect">
                                  <p:stCondLst>
                                    <p:cond delay="0"/>
                                  </p:stCondLst>
                                  <p:childTnLst>
                                    <p:set>
                                      <p:cBhvr>
                                        <p:cTn id="13" dur="1" fill="hold">
                                          <p:stCondLst>
                                            <p:cond delay="0"/>
                                          </p:stCondLst>
                                        </p:cTn>
                                        <p:tgtEl>
                                          <p:spTgt spid="171"/>
                                        </p:tgtEl>
                                        <p:attrNameLst>
                                          <p:attrName>style.visibility</p:attrName>
                                        </p:attrNameLst>
                                      </p:cBhvr>
                                      <p:to>
                                        <p:strVal val="visible"/>
                                      </p:to>
                                    </p:set>
                                    <p:anim calcmode="lin" valueType="num">
                                      <p:cBhvr additive="base">
                                        <p:cTn id="14" dur="1000"/>
                                        <p:tgtEl>
                                          <p:spTgt spid="171"/>
                                        </p:tgtEl>
                                        <p:attrNameLst>
                                          <p:attrName>ppt_w</p:attrName>
                                        </p:attrNameLst>
                                      </p:cBhvr>
                                      <p:tavLst>
                                        <p:tav tm="0">
                                          <p:val>
                                            <p:strVal val="0"/>
                                          </p:val>
                                        </p:tav>
                                        <p:tav tm="100000">
                                          <p:val>
                                            <p:strVal val="#ppt_w"/>
                                          </p:val>
                                        </p:tav>
                                      </p:tavLst>
                                    </p:anim>
                                    <p:anim calcmode="lin" valueType="num">
                                      <p:cBhvr additive="base">
                                        <p:cTn id="15" dur="1000"/>
                                        <p:tgtEl>
                                          <p:spTgt spid="171"/>
                                        </p:tgtEl>
                                        <p:attrNameLst>
                                          <p:attrName>ppt_h</p:attrName>
                                        </p:attrNameLst>
                                      </p:cBhvr>
                                      <p:tavLst>
                                        <p:tav tm="0">
                                          <p:val>
                                            <p:str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170"/>
                                        </p:tgtEl>
                                        <p:attrNameLst>
                                          <p:attrName>style.visibility</p:attrName>
                                        </p:attrNameLst>
                                      </p:cBhvr>
                                      <p:to>
                                        <p:strVal val="visible"/>
                                      </p:to>
                                    </p:set>
                                    <p:anim calcmode="lin" valueType="num">
                                      <p:cBhvr additive="base">
                                        <p:cTn id="18" dur="1000"/>
                                        <p:tgtEl>
                                          <p:spTgt spid="170"/>
                                        </p:tgtEl>
                                        <p:attrNameLst>
                                          <p:attrName>ppt_w</p:attrName>
                                        </p:attrNameLst>
                                      </p:cBhvr>
                                      <p:tavLst>
                                        <p:tav tm="0">
                                          <p:val>
                                            <p:strVal val="0"/>
                                          </p:val>
                                        </p:tav>
                                        <p:tav tm="100000">
                                          <p:val>
                                            <p:strVal val="#ppt_w"/>
                                          </p:val>
                                        </p:tav>
                                      </p:tavLst>
                                    </p:anim>
                                    <p:anim calcmode="lin" valueType="num">
                                      <p:cBhvr additive="base">
                                        <p:cTn id="19" dur="1000"/>
                                        <p:tgtEl>
                                          <p:spTgt spid="170"/>
                                        </p:tgtEl>
                                        <p:attrNameLst>
                                          <p:attrName>ppt_h</p:attrName>
                                        </p:attrNameLst>
                                      </p:cBhvr>
                                      <p:tavLst>
                                        <p:tav tm="0">
                                          <p:val>
                                            <p:strVal val="0"/>
                                          </p:val>
                                        </p:tav>
                                        <p:tav tm="100000">
                                          <p:val>
                                            <p:strVal val="#ppt_h"/>
                                          </p:val>
                                        </p:tav>
                                      </p:tavLst>
                                    </p:anim>
                                  </p:childTnLst>
                                </p:cTn>
                              </p:par>
                              <p:par>
                                <p:cTn id="20" presetID="23" presetClass="entr" presetSubtype="16" fill="hold" nodeType="withEffect">
                                  <p:stCondLst>
                                    <p:cond delay="0"/>
                                  </p:stCondLst>
                                  <p:childTnLst>
                                    <p:set>
                                      <p:cBhvr>
                                        <p:cTn id="21" dur="1" fill="hold">
                                          <p:stCondLst>
                                            <p:cond delay="0"/>
                                          </p:stCondLst>
                                        </p:cTn>
                                        <p:tgtEl>
                                          <p:spTgt spid="172"/>
                                        </p:tgtEl>
                                        <p:attrNameLst>
                                          <p:attrName>style.visibility</p:attrName>
                                        </p:attrNameLst>
                                      </p:cBhvr>
                                      <p:to>
                                        <p:strVal val="visible"/>
                                      </p:to>
                                    </p:set>
                                    <p:anim calcmode="lin" valueType="num">
                                      <p:cBhvr additive="base">
                                        <p:cTn id="22" dur="1000"/>
                                        <p:tgtEl>
                                          <p:spTgt spid="172"/>
                                        </p:tgtEl>
                                        <p:attrNameLst>
                                          <p:attrName>ppt_w</p:attrName>
                                        </p:attrNameLst>
                                      </p:cBhvr>
                                      <p:tavLst>
                                        <p:tav tm="0">
                                          <p:val>
                                            <p:strVal val="0"/>
                                          </p:val>
                                        </p:tav>
                                        <p:tav tm="100000">
                                          <p:val>
                                            <p:strVal val="#ppt_w"/>
                                          </p:val>
                                        </p:tav>
                                      </p:tavLst>
                                    </p:anim>
                                    <p:anim calcmode="lin" valueType="num">
                                      <p:cBhvr additive="base">
                                        <p:cTn id="23" dur="1000"/>
                                        <p:tgtEl>
                                          <p:spTgt spid="172"/>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73"/>
                                        </p:tgtEl>
                                        <p:attrNameLst>
                                          <p:attrName>style.visibility</p:attrName>
                                        </p:attrNameLst>
                                      </p:cBhvr>
                                      <p:to>
                                        <p:strVal val="visible"/>
                                      </p:to>
                                    </p:set>
                                    <p:anim calcmode="lin" valueType="num">
                                      <p:cBhvr additive="base">
                                        <p:cTn id="26" dur="1000"/>
                                        <p:tgtEl>
                                          <p:spTgt spid="173"/>
                                        </p:tgtEl>
                                        <p:attrNameLst>
                                          <p:attrName>ppt_w</p:attrName>
                                        </p:attrNameLst>
                                      </p:cBhvr>
                                      <p:tavLst>
                                        <p:tav tm="0">
                                          <p:val>
                                            <p:strVal val="0"/>
                                          </p:val>
                                        </p:tav>
                                        <p:tav tm="100000">
                                          <p:val>
                                            <p:strVal val="#ppt_w"/>
                                          </p:val>
                                        </p:tav>
                                      </p:tavLst>
                                    </p:anim>
                                    <p:anim calcmode="lin" valueType="num">
                                      <p:cBhvr additive="base">
                                        <p:cTn id="27" dur="1000"/>
                                        <p:tgtEl>
                                          <p:spTgt spid="173"/>
                                        </p:tgtEl>
                                        <p:attrNameLst>
                                          <p:attrName>ppt_h</p:attrName>
                                        </p:attrNameLst>
                                      </p:cBhvr>
                                      <p:tavLst>
                                        <p:tav tm="0">
                                          <p:val>
                                            <p:strVal val="0"/>
                                          </p:val>
                                        </p:tav>
                                        <p:tav tm="100000">
                                          <p:val>
                                            <p:strVal val="#ppt_h"/>
                                          </p:val>
                                        </p:tav>
                                      </p:tavLst>
                                    </p:anim>
                                  </p:childTnLst>
                                </p:cTn>
                              </p:par>
                            </p:childTnLst>
                          </p:cTn>
                        </p:par>
                        <p:par>
                          <p:cTn id="28" fill="hold">
                            <p:stCondLst>
                              <p:cond delay="2000"/>
                            </p:stCondLst>
                            <p:childTnLst>
                              <p:par>
                                <p:cTn id="29" presetID="23" presetClass="entr" presetSubtype="16" fill="hold" nodeType="afterEffect">
                                  <p:stCondLst>
                                    <p:cond delay="0"/>
                                  </p:stCondLst>
                                  <p:childTnLst>
                                    <p:set>
                                      <p:cBhvr>
                                        <p:cTn id="30" dur="1" fill="hold">
                                          <p:stCondLst>
                                            <p:cond delay="0"/>
                                          </p:stCondLst>
                                        </p:cTn>
                                        <p:tgtEl>
                                          <p:spTgt spid="163"/>
                                        </p:tgtEl>
                                        <p:attrNameLst>
                                          <p:attrName>style.visibility</p:attrName>
                                        </p:attrNameLst>
                                      </p:cBhvr>
                                      <p:to>
                                        <p:strVal val="visible"/>
                                      </p:to>
                                    </p:set>
                                    <p:anim calcmode="lin" valueType="num">
                                      <p:cBhvr additive="base">
                                        <p:cTn id="31" dur="1500"/>
                                        <p:tgtEl>
                                          <p:spTgt spid="163"/>
                                        </p:tgtEl>
                                        <p:attrNameLst>
                                          <p:attrName>ppt_w</p:attrName>
                                        </p:attrNameLst>
                                      </p:cBhvr>
                                      <p:tavLst>
                                        <p:tav tm="0">
                                          <p:val>
                                            <p:strVal val="0"/>
                                          </p:val>
                                        </p:tav>
                                        <p:tav tm="100000">
                                          <p:val>
                                            <p:strVal val="#ppt_w"/>
                                          </p:val>
                                        </p:tav>
                                      </p:tavLst>
                                    </p:anim>
                                    <p:anim calcmode="lin" valueType="num">
                                      <p:cBhvr additive="base">
                                        <p:cTn id="32" dur="1500"/>
                                        <p:tgtEl>
                                          <p:spTgt spid="163"/>
                                        </p:tgtEl>
                                        <p:attrNameLst>
                                          <p:attrName>ppt_h</p:attrName>
                                        </p:attrNameLst>
                                      </p:cBhvr>
                                      <p:tavLst>
                                        <p:tav tm="0">
                                          <p:val>
                                            <p:strVal val="0"/>
                                          </p:val>
                                        </p:tav>
                                        <p:tav tm="100000">
                                          <p:val>
                                            <p:strVal val="#ppt_h"/>
                                          </p:val>
                                        </p:tav>
                                      </p:tavLst>
                                    </p:anim>
                                  </p:childTnLst>
                                </p:cTn>
                              </p:par>
                            </p:childTnLst>
                          </p:cTn>
                        </p:par>
                        <p:par>
                          <p:cTn id="33" fill="hold">
                            <p:stCondLst>
                              <p:cond delay="3500"/>
                            </p:stCondLst>
                            <p:childTnLst>
                              <p:par>
                                <p:cTn id="34" presetID="2" presetClass="entr" presetSubtype="1" fill="hold" nodeType="afterEffect">
                                  <p:stCondLst>
                                    <p:cond delay="0"/>
                                  </p:stCondLst>
                                  <p:childTnLst>
                                    <p:set>
                                      <p:cBhvr>
                                        <p:cTn id="35" dur="1" fill="hold">
                                          <p:stCondLst>
                                            <p:cond delay="0"/>
                                          </p:stCondLst>
                                        </p:cTn>
                                        <p:tgtEl>
                                          <p:spTgt spid="167"/>
                                        </p:tgtEl>
                                        <p:attrNameLst>
                                          <p:attrName>style.visibility</p:attrName>
                                        </p:attrNameLst>
                                      </p:cBhvr>
                                      <p:to>
                                        <p:strVal val="visible"/>
                                      </p:to>
                                    </p:set>
                                    <p:anim calcmode="lin" valueType="num">
                                      <p:cBhvr additive="base">
                                        <p:cTn id="36" dur="1000"/>
                                        <p:tgtEl>
                                          <p:spTgt spid="167"/>
                                        </p:tgtEl>
                                        <p:attrNameLst>
                                          <p:attrName>ppt_y</p:attrName>
                                        </p:attrNameLst>
                                      </p:cBhvr>
                                      <p:tavLst>
                                        <p:tav tm="0">
                                          <p:val>
                                            <p:strVal val="#ppt_y-1"/>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66"/>
                                        </p:tgtEl>
                                        <p:attrNameLst>
                                          <p:attrName>style.visibility</p:attrName>
                                        </p:attrNameLst>
                                      </p:cBhvr>
                                      <p:to>
                                        <p:strVal val="visible"/>
                                      </p:to>
                                    </p:set>
                                    <p:anim calcmode="lin" valueType="num">
                                      <p:cBhvr additive="base">
                                        <p:cTn id="39" dur="1000"/>
                                        <p:tgtEl>
                                          <p:spTgt spid="166"/>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23" presetClass="entr" presetSubtype="16" fill="hold" nodeType="afterEffect">
                                  <p:stCondLst>
                                    <p:cond delay="0"/>
                                  </p:stCondLst>
                                  <p:childTnLst>
                                    <p:set>
                                      <p:cBhvr>
                                        <p:cTn id="42" dur="1" fill="hold">
                                          <p:stCondLst>
                                            <p:cond delay="0"/>
                                          </p:stCondLst>
                                        </p:cTn>
                                        <p:tgtEl>
                                          <p:spTgt spid="164"/>
                                        </p:tgtEl>
                                        <p:attrNameLst>
                                          <p:attrName>style.visibility</p:attrName>
                                        </p:attrNameLst>
                                      </p:cBhvr>
                                      <p:to>
                                        <p:strVal val="visible"/>
                                      </p:to>
                                    </p:set>
                                    <p:anim calcmode="lin" valueType="num">
                                      <p:cBhvr additive="base">
                                        <p:cTn id="43" dur="1000"/>
                                        <p:tgtEl>
                                          <p:spTgt spid="164"/>
                                        </p:tgtEl>
                                        <p:attrNameLst>
                                          <p:attrName>ppt_w</p:attrName>
                                        </p:attrNameLst>
                                      </p:cBhvr>
                                      <p:tavLst>
                                        <p:tav tm="0">
                                          <p:val>
                                            <p:strVal val="0"/>
                                          </p:val>
                                        </p:tav>
                                        <p:tav tm="100000">
                                          <p:val>
                                            <p:strVal val="#ppt_w"/>
                                          </p:val>
                                        </p:tav>
                                      </p:tavLst>
                                    </p:anim>
                                    <p:anim calcmode="lin" valueType="num">
                                      <p:cBhvr additive="base">
                                        <p:cTn id="44" dur="1000"/>
                                        <p:tgtEl>
                                          <p:spTgt spid="164"/>
                                        </p:tgtEl>
                                        <p:attrNameLst>
                                          <p:attrName>ppt_h</p:attrName>
                                        </p:attrNameLst>
                                      </p:cBhvr>
                                      <p:tavLst>
                                        <p:tav tm="0">
                                          <p:val>
                                            <p:strVal val="0"/>
                                          </p:val>
                                        </p:tav>
                                        <p:tav tm="100000">
                                          <p:val>
                                            <p:strVal val="#ppt_h"/>
                                          </p:val>
                                        </p:tav>
                                      </p:tavLst>
                                    </p:anim>
                                  </p:childTnLst>
                                </p:cTn>
                              </p:par>
                            </p:childTnLst>
                          </p:cTn>
                        </p:par>
                        <p:par>
                          <p:cTn id="45" fill="hold">
                            <p:stCondLst>
                              <p:cond delay="5500"/>
                            </p:stCondLst>
                            <p:childTnLst>
                              <p:par>
                                <p:cTn id="46" presetID="2" presetClass="entr" presetSubtype="4" fill="hold" nodeType="afterEffect">
                                  <p:stCondLst>
                                    <p:cond delay="0"/>
                                  </p:stCondLst>
                                  <p:childTnLst>
                                    <p:set>
                                      <p:cBhvr>
                                        <p:cTn id="47" dur="1" fill="hold">
                                          <p:stCondLst>
                                            <p:cond delay="0"/>
                                          </p:stCondLst>
                                        </p:cTn>
                                        <p:tgtEl>
                                          <p:spTgt spid="168"/>
                                        </p:tgtEl>
                                        <p:attrNameLst>
                                          <p:attrName>style.visibility</p:attrName>
                                        </p:attrNameLst>
                                      </p:cBhvr>
                                      <p:to>
                                        <p:strVal val="visible"/>
                                      </p:to>
                                    </p:set>
                                    <p:anim calcmode="lin" valueType="num">
                                      <p:cBhvr additive="base">
                                        <p:cTn id="48" dur="1000"/>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4553734" y="829065"/>
            <a:ext cx="6798541" cy="1675623"/>
          </a:xfrm>
        </p:spPr>
        <p:txBody>
          <a:bodyPr vert="horz" lIns="91440" tIns="45720" rIns="91440" bIns="45720" rtlCol="0" anchor="b">
            <a:normAutofit fontScale="90000"/>
          </a:bodyPr>
          <a:lstStyle/>
          <a:p>
            <a:pPr algn="l"/>
            <a:r>
              <a:rPr lang="en-US" sz="1600" dirty="0"/>
              <a:t/>
            </a:r>
            <a:br>
              <a:rPr lang="en-US" sz="1600" dirty="0"/>
            </a:br>
            <a:r>
              <a:rPr lang="en-US" sz="3200" dirty="0"/>
              <a:t>ENSEIGNEMENT DE SPECIALITE</a:t>
            </a:r>
            <a:br>
              <a:rPr lang="en-US" sz="3200" dirty="0"/>
            </a:br>
            <a:r>
              <a:rPr lang="en-US" sz="3200" dirty="0"/>
              <a:t/>
            </a:r>
            <a:br>
              <a:rPr lang="en-US" sz="3200" dirty="0"/>
            </a:br>
            <a:r>
              <a:rPr lang="en-US" sz="3200" dirty="0"/>
              <a:t>HUMANITES LITTÉRATURE PHILOSOPHIE</a:t>
            </a:r>
            <a:r>
              <a:rPr lang="en-US" sz="1600" b="1" dirty="0"/>
              <a:t/>
            </a:r>
            <a:br>
              <a:rPr lang="en-US" sz="1600" b="1" dirty="0"/>
            </a:br>
            <a:r>
              <a:rPr lang="en-US" sz="1600" b="1" dirty="0"/>
              <a:t/>
            </a:r>
            <a:br>
              <a:rPr lang="en-US" sz="1600" b="1" dirty="0"/>
            </a:br>
            <a:r>
              <a:rPr lang="en-US" sz="1600" b="1" dirty="0"/>
              <a:t/>
            </a:r>
            <a:br>
              <a:rPr lang="en-US" sz="1600" b="1" dirty="0"/>
            </a:br>
            <a:endParaRPr lang="en-US" sz="1600" b="1" dirty="0"/>
          </a:p>
        </p:txBody>
      </p:sp>
      <p:sp>
        <p:nvSpPr>
          <p:cNvPr id="5" name="Sous-titre 4"/>
          <p:cNvSpPr>
            <a:spLocks noGrp="1"/>
          </p:cNvSpPr>
          <p:nvPr>
            <p:ph type="subTitle" idx="1"/>
          </p:nvPr>
        </p:nvSpPr>
        <p:spPr>
          <a:xfrm>
            <a:off x="4553734" y="2409830"/>
            <a:ext cx="6798539" cy="3705217"/>
          </a:xfrm>
        </p:spPr>
        <p:txBody>
          <a:bodyPr vert="horz" lIns="91440" tIns="45720" rIns="91440" bIns="45720" rtlCol="0">
            <a:normAutofit/>
          </a:bodyPr>
          <a:lstStyle/>
          <a:p>
            <a:pPr indent="-228600" algn="l">
              <a:buFont typeface="Arial" panose="020B0604020202020204" pitchFamily="34" charset="0"/>
              <a:buChar char="•"/>
            </a:pPr>
            <a:endParaRPr lang="en-US" sz="1700" dirty="0"/>
          </a:p>
          <a:p>
            <a:pPr indent="-228600" algn="l">
              <a:buFont typeface="Arial" panose="020B0604020202020204" pitchFamily="34" charset="0"/>
              <a:buChar char="•"/>
            </a:pPr>
            <a:r>
              <a:rPr lang="en-US" sz="1700" dirty="0"/>
              <a:t>B.O n°1 du 22 </a:t>
            </a:r>
            <a:r>
              <a:rPr lang="en-US" sz="1700" dirty="0" err="1"/>
              <a:t>janvier</a:t>
            </a:r>
            <a:r>
              <a:rPr lang="en-US" sz="1700" dirty="0"/>
              <a:t> 2019</a:t>
            </a:r>
          </a:p>
          <a:p>
            <a:pPr indent="-228600" algn="l">
              <a:buFont typeface="Arial" panose="020B0604020202020204" pitchFamily="34" charset="0"/>
              <a:buChar char="•"/>
            </a:pPr>
            <a:r>
              <a:rPr lang="en-US" sz="1700" dirty="0"/>
              <a:t>B.O. n°17 du 25 </a:t>
            </a:r>
            <a:r>
              <a:rPr lang="en-US" sz="1700" dirty="0" err="1"/>
              <a:t>avril</a:t>
            </a:r>
            <a:r>
              <a:rPr lang="en-US" sz="1700" dirty="0"/>
              <a:t> 2019</a:t>
            </a:r>
          </a:p>
          <a:p>
            <a:pPr indent="-228600" algn="l">
              <a:buFont typeface="Arial" panose="020B0604020202020204" pitchFamily="34" charset="0"/>
              <a:buChar char="•"/>
            </a:pPr>
            <a:endParaRPr lang="en-US" sz="1700" dirty="0"/>
          </a:p>
          <a:p>
            <a:pPr indent="-228600" algn="l">
              <a:buFont typeface="Arial" panose="020B0604020202020204" pitchFamily="34" charset="0"/>
              <a:buChar char="•"/>
            </a:pPr>
            <a:r>
              <a:rPr lang="en-US" sz="1700" dirty="0"/>
              <a:t> </a:t>
            </a:r>
          </a:p>
          <a:p>
            <a:pPr indent="-228600" algn="l">
              <a:buFont typeface="Arial" panose="020B0604020202020204" pitchFamily="34" charset="0"/>
              <a:buChar char="•"/>
            </a:pPr>
            <a:r>
              <a:rPr lang="en-US" sz="1700" dirty="0"/>
              <a:t>les </a:t>
            </a:r>
            <a:r>
              <a:rPr lang="en-US" sz="1700" dirty="0" err="1"/>
              <a:t>sujets</a:t>
            </a:r>
            <a:r>
              <a:rPr lang="en-US" sz="1700" dirty="0"/>
              <a:t> </a:t>
            </a:r>
            <a:r>
              <a:rPr lang="en-US" sz="1700" dirty="0" err="1"/>
              <a:t>zéro</a:t>
            </a:r>
            <a:r>
              <a:rPr lang="en-US" sz="1700" dirty="0"/>
              <a:t> des </a:t>
            </a:r>
            <a:r>
              <a:rPr lang="en-US" sz="1700" dirty="0" err="1"/>
              <a:t>spécialités</a:t>
            </a:r>
            <a:r>
              <a:rPr lang="en-US" sz="1700" dirty="0"/>
              <a:t> "</a:t>
            </a:r>
            <a:r>
              <a:rPr lang="en-US" sz="1700" dirty="0" err="1"/>
              <a:t>Humanités</a:t>
            </a:r>
            <a:r>
              <a:rPr lang="en-US" sz="1700" dirty="0"/>
              <a:t>, </a:t>
            </a:r>
            <a:r>
              <a:rPr lang="en-US" sz="1700" dirty="0" err="1"/>
              <a:t>Littérature</a:t>
            </a:r>
            <a:r>
              <a:rPr lang="en-US" sz="1700" dirty="0"/>
              <a:t>, </a:t>
            </a:r>
            <a:r>
              <a:rPr lang="en-US" sz="1700" dirty="0" err="1"/>
              <a:t>Philosophie</a:t>
            </a:r>
            <a:r>
              <a:rPr lang="en-US" sz="1700" dirty="0"/>
              <a:t>" (HLP) et "</a:t>
            </a:r>
            <a:r>
              <a:rPr lang="en-US" sz="1700" dirty="0" err="1"/>
              <a:t>Littérature</a:t>
            </a:r>
            <a:r>
              <a:rPr lang="en-US" sz="1700" dirty="0"/>
              <a:t> et </a:t>
            </a:r>
            <a:r>
              <a:rPr lang="en-US" sz="1700" dirty="0" err="1"/>
              <a:t>langues</a:t>
            </a:r>
            <a:r>
              <a:rPr lang="en-US" sz="1700" dirty="0"/>
              <a:t> et cultures de </a:t>
            </a:r>
            <a:r>
              <a:rPr lang="en-US" sz="1700" dirty="0" err="1"/>
              <a:t>l'Antiquité</a:t>
            </a:r>
            <a:r>
              <a:rPr lang="en-US" sz="1700" dirty="0"/>
              <a:t>" (LLCA) </a:t>
            </a:r>
            <a:r>
              <a:rPr lang="en-US" sz="1700" dirty="0" err="1"/>
              <a:t>sont</a:t>
            </a:r>
            <a:r>
              <a:rPr lang="en-US" sz="1700" dirty="0"/>
              <a:t> </a:t>
            </a:r>
            <a:r>
              <a:rPr lang="en-US" sz="1700" dirty="0" err="1"/>
              <a:t>désormais</a:t>
            </a:r>
            <a:r>
              <a:rPr lang="en-US" sz="1700" dirty="0"/>
              <a:t> </a:t>
            </a:r>
            <a:r>
              <a:rPr lang="en-US" sz="1700" dirty="0" err="1"/>
              <a:t>en</a:t>
            </a:r>
            <a:r>
              <a:rPr lang="en-US" sz="1700" dirty="0"/>
              <a:t> </a:t>
            </a:r>
            <a:r>
              <a:rPr lang="en-US" sz="1700" dirty="0" err="1"/>
              <a:t>ligne</a:t>
            </a:r>
            <a:r>
              <a:rPr lang="en-US" sz="1700" dirty="0"/>
              <a:t> à </a:t>
            </a:r>
            <a:r>
              <a:rPr lang="en-US" sz="1700" dirty="0" err="1"/>
              <a:t>l'adresse</a:t>
            </a:r>
            <a:r>
              <a:rPr lang="en-US" sz="1700" dirty="0"/>
              <a:t> </a:t>
            </a:r>
            <a:r>
              <a:rPr lang="en-US" sz="1700" dirty="0" err="1"/>
              <a:t>suivante</a:t>
            </a:r>
            <a:r>
              <a:rPr lang="en-US" sz="1700" dirty="0"/>
              <a:t> :</a:t>
            </a:r>
          </a:p>
          <a:p>
            <a:pPr indent="-228600" algn="l">
              <a:buFont typeface="Arial" panose="020B0604020202020204" pitchFamily="34" charset="0"/>
              <a:buChar char="•"/>
            </a:pPr>
            <a:r>
              <a:rPr lang="en-US" sz="1700" dirty="0"/>
              <a:t> </a:t>
            </a:r>
          </a:p>
          <a:p>
            <a:pPr indent="-228600" algn="l">
              <a:buFont typeface="Arial" panose="020B0604020202020204" pitchFamily="34" charset="0"/>
              <a:buChar char="•"/>
            </a:pPr>
            <a:r>
              <a:rPr lang="en-US" sz="1700" u="sng" dirty="0">
                <a:hlinkClick r:id="rId3"/>
              </a:rPr>
              <a:t>https://eduscol.education.fr/cid141765/sujets-zero-1e-bac-2021.html</a:t>
            </a:r>
            <a:endParaRPr lang="en-US" sz="1700" dirty="0"/>
          </a:p>
          <a:p>
            <a:pPr indent="-228600" algn="l">
              <a:buFont typeface="Arial" panose="020B0604020202020204" pitchFamily="34" charset="0"/>
              <a:buChar char="•"/>
            </a:pPr>
            <a:endParaRPr lang="en-US" sz="1700" dirty="0"/>
          </a:p>
          <a:p>
            <a:pPr indent="-228600" algn="l">
              <a:buFont typeface="Arial" panose="020B0604020202020204" pitchFamily="34" charset="0"/>
              <a:buChar char="•"/>
            </a:pPr>
            <a:endParaRPr lang="en-US" sz="1700" dirty="0"/>
          </a:p>
        </p:txBody>
      </p:sp>
      <p:pic>
        <p:nvPicPr>
          <p:cNvPr id="7" name="Picture 6" descr="Bibliothèque publique floue abstraite avec des étagères à livres">
            <a:extLst>
              <a:ext uri="{FF2B5EF4-FFF2-40B4-BE49-F238E27FC236}">
                <a16:creationId xmlns:a16="http://schemas.microsoft.com/office/drawing/2014/main" id="{D874C441-A98A-468C-B6E9-B7F6E8A42DD0}"/>
              </a:ext>
            </a:extLst>
          </p:cNvPr>
          <p:cNvPicPr>
            <a:picLocks noChangeAspect="1"/>
          </p:cNvPicPr>
          <p:nvPr/>
        </p:nvPicPr>
        <p:blipFill rotWithShape="1">
          <a:blip r:embed="rId4"/>
          <a:srcRect l="18411" r="40743" b="-1"/>
          <a:stretch/>
        </p:blipFill>
        <p:spPr>
          <a:xfrm>
            <a:off x="1" y="10"/>
            <a:ext cx="4196496" cy="6857990"/>
          </a:xfrm>
          <a:prstGeom prst="rect">
            <a:avLst/>
          </a:prstGeom>
          <a:effectLst/>
        </p:spPr>
      </p:pic>
    </p:spTree>
    <p:extLst>
      <p:ext uri="{BB962C8B-B14F-4D97-AF65-F5344CB8AC3E}">
        <p14:creationId xmlns:p14="http://schemas.microsoft.com/office/powerpoint/2010/main" val="1208716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a:xfrm>
            <a:off x="466722" y="586855"/>
            <a:ext cx="3201366" cy="3387497"/>
          </a:xfrm>
        </p:spPr>
        <p:txBody>
          <a:bodyPr anchor="b">
            <a:normAutofit/>
          </a:bodyPr>
          <a:lstStyle/>
          <a:p>
            <a:pPr algn="r"/>
            <a:r>
              <a:rPr lang="fr-FR" sz="4000" dirty="0">
                <a:solidFill>
                  <a:srgbClr val="FFFFFF"/>
                </a:solidFill>
              </a:rPr>
              <a:t/>
            </a:r>
            <a:br>
              <a:rPr lang="fr-FR" sz="4000" dirty="0">
                <a:solidFill>
                  <a:srgbClr val="FFFFFF"/>
                </a:solidFill>
              </a:rPr>
            </a:br>
            <a:r>
              <a:rPr lang="fr-FR" sz="4000" dirty="0">
                <a:solidFill>
                  <a:srgbClr val="FFFFFF"/>
                </a:solidFill>
              </a:rPr>
              <a:t>Un enseignement partagé</a:t>
            </a:r>
          </a:p>
        </p:txBody>
      </p:sp>
      <p:sp>
        <p:nvSpPr>
          <p:cNvPr id="3" name="Espace réservé du contenu 2"/>
          <p:cNvSpPr>
            <a:spLocks noGrp="1"/>
          </p:cNvSpPr>
          <p:nvPr>
            <p:ph idx="1"/>
          </p:nvPr>
        </p:nvSpPr>
        <p:spPr>
          <a:xfrm>
            <a:off x="4810259" y="649480"/>
            <a:ext cx="6555347" cy="5546047"/>
          </a:xfrm>
        </p:spPr>
        <p:txBody>
          <a:bodyPr anchor="ctr">
            <a:normAutofit/>
          </a:bodyPr>
          <a:lstStyle/>
          <a:p>
            <a:pPr>
              <a:buFont typeface="Wingdings" panose="05000000000000000000" pitchFamily="2" charset="2"/>
              <a:buChar char="Ø"/>
            </a:pPr>
            <a:r>
              <a:rPr lang="fr-FR" sz="2000"/>
              <a:t>Un enseignement cohérent,  des objets communs/</a:t>
            </a:r>
          </a:p>
          <a:p>
            <a:pPr marL="0" indent="0">
              <a:buNone/>
            </a:pPr>
            <a:r>
              <a:rPr lang="fr-FR" sz="2000"/>
              <a:t>des perspectives théoriques et pédagogiques spécifiques</a:t>
            </a:r>
          </a:p>
          <a:p>
            <a:pPr marL="0" indent="0">
              <a:buNone/>
            </a:pPr>
            <a:endParaRPr lang="fr-FR" sz="2000"/>
          </a:p>
          <a:p>
            <a:pPr>
              <a:buFont typeface="Wingdings" panose="05000000000000000000" pitchFamily="2" charset="2"/>
              <a:buChar char="Ø"/>
            </a:pPr>
            <a:r>
              <a:rPr lang="fr-FR" sz="2000"/>
              <a:t>Un enseignement dispensé en binôme</a:t>
            </a:r>
          </a:p>
          <a:p>
            <a:pPr>
              <a:buFont typeface="Wingdings" panose="05000000000000000000" pitchFamily="2" charset="2"/>
              <a:buChar char="Ø"/>
            </a:pPr>
            <a:endParaRPr lang="fr-FR" sz="2000"/>
          </a:p>
          <a:p>
            <a:pPr>
              <a:buFont typeface="Wingdings" panose="05000000000000000000" pitchFamily="2" charset="2"/>
              <a:buChar char="Ø"/>
            </a:pPr>
            <a:r>
              <a:rPr lang="fr-FR" sz="2000"/>
              <a:t>Parité horaire :</a:t>
            </a:r>
          </a:p>
          <a:p>
            <a:pPr lvl="1">
              <a:buFont typeface="Wingdings" panose="05000000000000000000" pitchFamily="2" charset="2"/>
              <a:buChar char="§"/>
            </a:pPr>
            <a:r>
              <a:rPr lang="fr-FR" sz="2000"/>
              <a:t>Première : 2h/semaine pour chaque discipline </a:t>
            </a:r>
          </a:p>
          <a:p>
            <a:pPr lvl="1">
              <a:buFont typeface="Wingdings" panose="05000000000000000000" pitchFamily="2" charset="2"/>
              <a:buChar char="§"/>
            </a:pPr>
            <a:r>
              <a:rPr lang="fr-FR" sz="2000"/>
              <a:t>Terminale : 3h/ semaine pour chaque discipline</a:t>
            </a:r>
          </a:p>
          <a:p>
            <a:pPr marL="457200" lvl="1" indent="0">
              <a:buNone/>
            </a:pPr>
            <a:endParaRPr lang="fr-FR" sz="2000"/>
          </a:p>
          <a:p>
            <a:pPr marL="457200" indent="-457200">
              <a:buFont typeface="Wingdings" panose="05000000000000000000" pitchFamily="2" charset="2"/>
              <a:buChar char="Ø"/>
            </a:pPr>
            <a:r>
              <a:rPr lang="fr-FR" sz="2000"/>
              <a:t>Des épreuves identiques associées à des disciplines distinctes, une correction « partagée »</a:t>
            </a:r>
          </a:p>
          <a:p>
            <a:pPr marL="0" indent="0">
              <a:buNone/>
            </a:pPr>
            <a:endParaRPr lang="fr-FR" sz="2000"/>
          </a:p>
        </p:txBody>
      </p:sp>
    </p:spTree>
    <p:extLst>
      <p:ext uri="{BB962C8B-B14F-4D97-AF65-F5344CB8AC3E}">
        <p14:creationId xmlns:p14="http://schemas.microsoft.com/office/powerpoint/2010/main" val="149422808"/>
      </p:ext>
    </p:extLst>
  </p:cSld>
  <p:clrMapOvr>
    <a:masterClrMapping/>
  </p:clrMapOvr>
</p:sld>
</file>

<file path=ppt/theme/theme1.xml><?xml version="1.0" encoding="utf-8"?>
<a:theme xmlns:a="http://schemas.openxmlformats.org/drawingml/2006/main" name="Secteur">
  <a:themeElements>
    <a:clrScheme name="Secteur">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ecteur">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ecteur">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Facette">
  <a:themeElements>
    <a:clrScheme name="Personnalisé 1">
      <a:dk1>
        <a:sysClr val="windowText" lastClr="000000"/>
      </a:dk1>
      <a:lt1>
        <a:srgbClr val="000000"/>
      </a:lt1>
      <a:dk2>
        <a:srgbClr val="2C3C43"/>
      </a:dk2>
      <a:lt2>
        <a:srgbClr val="595959"/>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te">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te">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3.xml><?xml version="1.0" encoding="utf-8"?>
<a:theme xmlns:a="http://schemas.openxmlformats.org/drawingml/2006/main" name="Thème2">
  <a:themeElements>
    <a:clrScheme name="Vert">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Brin">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ème2" id="{40C6812E-DEFF-4BB1-879F-60CBF95344B4}" vid="{CF4E6E8A-A0A7-41E4-A3F7-0EE9ED6541C1}"/>
    </a:ext>
  </a:extLst>
</a:theme>
</file>

<file path=ppt/theme/theme4.xml><?xml version="1.0" encoding="utf-8"?>
<a:theme xmlns:a="http://schemas.openxmlformats.org/drawingml/2006/main" name="Thème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3" id="{401502EB-5A99-4FF6-ACE0-BA861DCAB8E4}" vid="{5439DCF2-57F0-4BD4-9A65-369A436C9E1B}"/>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601</TotalTime>
  <Words>2446</Words>
  <Application>Microsoft Office PowerPoint</Application>
  <PresentationFormat>Grand écran</PresentationFormat>
  <Paragraphs>472</Paragraphs>
  <Slides>75</Slides>
  <Notes>26</Notes>
  <HiddenSlides>2</HiddenSlides>
  <MMClips>0</MMClips>
  <ScaleCrop>false</ScaleCrop>
  <HeadingPairs>
    <vt:vector size="6" baseType="variant">
      <vt:variant>
        <vt:lpstr>Polices utilisées</vt:lpstr>
      </vt:variant>
      <vt:variant>
        <vt:i4>25</vt:i4>
      </vt:variant>
      <vt:variant>
        <vt:lpstr>Thème</vt:lpstr>
      </vt:variant>
      <vt:variant>
        <vt:i4>4</vt:i4>
      </vt:variant>
      <vt:variant>
        <vt:lpstr>Titres des diapositives</vt:lpstr>
      </vt:variant>
      <vt:variant>
        <vt:i4>75</vt:i4>
      </vt:variant>
    </vt:vector>
  </HeadingPairs>
  <TitlesOfParts>
    <vt:vector size="104" baseType="lpstr">
      <vt:lpstr>Arial</vt:lpstr>
      <vt:lpstr>Berkshire Swash</vt:lpstr>
      <vt:lpstr>Bubblegum Sans</vt:lpstr>
      <vt:lpstr>Calibri</vt:lpstr>
      <vt:lpstr>Calibri Light</vt:lpstr>
      <vt:lpstr>Century Gothic</vt:lpstr>
      <vt:lpstr>Courier New</vt:lpstr>
      <vt:lpstr>DejaVu Sans Light</vt:lpstr>
      <vt:lpstr>Dyuthi</vt:lpstr>
      <vt:lpstr>Fredericka the Great</vt:lpstr>
      <vt:lpstr>Gloria Hallelujah</vt:lpstr>
      <vt:lpstr>Interstate-Bold</vt:lpstr>
      <vt:lpstr>Interstate-Light</vt:lpstr>
      <vt:lpstr>Liberation Sans</vt:lpstr>
      <vt:lpstr>Lohit Devanagari</vt:lpstr>
      <vt:lpstr>Noto Sans CJK SC</vt:lpstr>
      <vt:lpstr>Pacifico</vt:lpstr>
      <vt:lpstr>Playfair Display</vt:lpstr>
      <vt:lpstr>Spectral</vt:lpstr>
      <vt:lpstr>StarSymbol</vt:lpstr>
      <vt:lpstr>Symbol</vt:lpstr>
      <vt:lpstr>Times New Roman</vt:lpstr>
      <vt:lpstr>Trebuchet MS</vt:lpstr>
      <vt:lpstr>Wingdings</vt:lpstr>
      <vt:lpstr>Wingdings 3</vt:lpstr>
      <vt:lpstr>Secteur</vt:lpstr>
      <vt:lpstr>Facette</vt:lpstr>
      <vt:lpstr>Thème2</vt:lpstr>
      <vt:lpstr>Thème3</vt:lpstr>
      <vt:lpstr>Présentation PowerPoint</vt:lpstr>
      <vt:lpstr>Présentation de la Spécialité Mathématiques</vt:lpstr>
      <vt:lpstr>A qui s’adresse la spécialité Mathématiques ?</vt:lpstr>
      <vt:lpstr>Le Programme</vt:lpstr>
      <vt:lpstr>Les débouchés</vt:lpstr>
      <vt:lpstr>Les options en Terminales</vt:lpstr>
      <vt:lpstr>Présentation PowerPoint</vt:lpstr>
      <vt:lpstr> ENSEIGNEMENT DE SPECIALITE  HUMANITES LITTÉRATURE PHILOSOPHIE   </vt:lpstr>
      <vt:lpstr> Un enseignement partagé</vt:lpstr>
      <vt:lpstr>    </vt:lpstr>
      <vt:lpstr>Quelques pistes pour lancer la réflexion</vt:lpstr>
      <vt:lpstr>Une double démarche</vt:lpstr>
      <vt:lpstr>Des compétences </vt:lpstr>
      <vt:lpstr>L’évaluation /1 : les bulletins</vt:lpstr>
      <vt:lpstr>L’évaluation de l’enseignement de  spécialité HLP (pour les élèves qui ne le suivent qu’en première) 1/2</vt:lpstr>
      <vt:lpstr>L’évaluation de l’enseignement de spécialité HLP  (pour les élèves qui le poursuivent en terminale) 2/2</vt:lpstr>
      <vt:lpstr>  Épreuve commune, contrôle continu, pour l’’enseignement  de spécialité suivi seulement en première  ___________________________________________________________________Un texte commun relatif à l'un des thèmes au programme de première Deux questions Le texte support peut être un texte philosophique, un texte littéraire, un texte relevant de la littérature d’idées.    </vt:lpstr>
      <vt:lpstr>Quels débouchés ?</vt:lpstr>
      <vt:lpstr>Spécialité Physique Chimie</vt:lpstr>
      <vt:lpstr>Les objectifs</vt:lpstr>
      <vt:lpstr>Pour quels élèves ?</vt:lpstr>
      <vt:lpstr>La spécialité mathématique n’est pas obligatoire pour la physique-chimie</vt:lpstr>
      <vt:lpstr>Mouvement et interactions Ondes et signaux Transformation de la matière Conversion d’énergie</vt:lpstr>
      <vt:lpstr>Thème 1 : Mouvement et interactions</vt:lpstr>
      <vt:lpstr>Thème 2 :  Ondes et signaux</vt:lpstr>
      <vt:lpstr>Spécialité Physique Chimie</vt:lpstr>
      <vt:lpstr>Thème 4 :  Conversion d’énergie</vt:lpstr>
      <vt:lpstr>Utilisation des outils numériques</vt:lpstr>
      <vt:lpstr>Après le Bac ...</vt:lpstr>
      <vt:lpstr>LA SPECIALITE SCIENCES DE LA VIE ET DE LA TERRE</vt:lpstr>
      <vt:lpstr>POUR QUI ?   Les élèves qui veulent découvrir les métiers liés à la santé et au sport  Les élèves qui veulent découvrir les métiers actuels ou émergents dans l’environnement et le développement durable, les géosciences, la gestion des ressources et des risques, les biotechnologies Les élèves qui veulent découvrir les métiers liés aux sciences fondamentales (recherche, enseignement) </vt:lpstr>
      <vt:lpstr>DES METIERS EN RELATIONS AVEC LES SVT </vt:lpstr>
      <vt:lpstr>Que vais-je apprendre ?</vt:lpstr>
      <vt:lpstr>Extraits du programme  Le programme s’articule autour de 3 grands thèmes :    </vt:lpstr>
      <vt:lpstr>Programme de la spécialité SVT de Première</vt:lpstr>
      <vt:lpstr>Présentation PowerPoint</vt:lpstr>
      <vt:lpstr>Quelles études après une SPE SVT ? </vt:lpstr>
      <vt:lpstr>Des études facilitées par la spécialité SVT</vt:lpstr>
      <vt:lpstr>Présentation PowerPoint</vt:lpstr>
      <vt:lpstr>Numérique et Science Informatique</vt:lpstr>
      <vt:lpstr>Pourquoi la Spécialité NSI?</vt:lpstr>
      <vt:lpstr>Présentation PowerPoint</vt:lpstr>
      <vt:lpstr>L’informatique en Post-Bac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spécialité de sciences économiques et sociales (SES) </vt:lpstr>
      <vt:lpstr>Quelle est la « philosophie » de la spécialité SES ?  </vt:lpstr>
      <vt:lpstr>Qu’apprend-t-on en SES ? </vt:lpstr>
      <vt:lpstr>Que fait-on avec les SES dans l’enseignement supérieur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Nicolas, WAEFFLER</dc:creator>
  <cp:lastModifiedBy>Nicolas, WAEFFLER</cp:lastModifiedBy>
  <cp:revision>10</cp:revision>
  <dcterms:created xsi:type="dcterms:W3CDTF">2022-01-10T13:19:29Z</dcterms:created>
  <dcterms:modified xsi:type="dcterms:W3CDTF">2022-01-27T13:06:11Z</dcterms:modified>
</cp:coreProperties>
</file>