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6" r:id="rId7"/>
    <p:sldId id="268" r:id="rId8"/>
    <p:sldId id="258" r:id="rId9"/>
    <p:sldId id="269" r:id="rId10"/>
    <p:sldId id="257" r:id="rId11"/>
    <p:sldId id="270" r:id="rId12"/>
    <p:sldId id="260" r:id="rId13"/>
    <p:sldId id="275" r:id="rId14"/>
    <p:sldId id="274" r:id="rId15"/>
    <p:sldId id="271" r:id="rId16"/>
    <p:sldId id="267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CE862-511C-4010-B8F6-AED4DE828F03}" v="1" dt="2021-02-04T18:29:50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78" d="100"/>
          <a:sy n="78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, YQUEL" userId="54687d1f-c286-4c11-8c6d-a0c792fcd109" providerId="ADAL" clId="{B2CCE862-511C-4010-B8F6-AED4DE828F03}"/>
    <pc:docChg chg="modSld">
      <pc:chgData name="Florence, YQUEL" userId="54687d1f-c286-4c11-8c6d-a0c792fcd109" providerId="ADAL" clId="{B2CCE862-511C-4010-B8F6-AED4DE828F03}" dt="2021-02-04T18:30:12.588" v="4" actId="1076"/>
      <pc:docMkLst>
        <pc:docMk/>
      </pc:docMkLst>
      <pc:sldChg chg="addSp modSp mod">
        <pc:chgData name="Florence, YQUEL" userId="54687d1f-c286-4c11-8c6d-a0c792fcd109" providerId="ADAL" clId="{B2CCE862-511C-4010-B8F6-AED4DE828F03}" dt="2021-02-04T18:30:12.588" v="4" actId="1076"/>
        <pc:sldMkLst>
          <pc:docMk/>
          <pc:sldMk cId="1614980747" sldId="256"/>
        </pc:sldMkLst>
        <pc:picChg chg="add mod">
          <ac:chgData name="Florence, YQUEL" userId="54687d1f-c286-4c11-8c6d-a0c792fcd109" providerId="ADAL" clId="{B2CCE862-511C-4010-B8F6-AED4DE828F03}" dt="2021-02-04T18:30:12.588" v="4" actId="1076"/>
          <ac:picMkLst>
            <pc:docMk/>
            <pc:sldMk cId="1614980747" sldId="256"/>
            <ac:picMk id="4" creationId="{236DBB2C-D111-4258-A60D-D35791F8D16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E3773-E9F9-4E88-801D-A4E803EF13F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6E723D-7565-406E-B688-F96F93444F96}">
      <dgm:prSet/>
      <dgm:spPr/>
      <dgm:t>
        <a:bodyPr/>
        <a:lstStyle/>
        <a:p>
          <a:r>
            <a:rPr lang="fr-FR"/>
            <a:t>I- Présentation de notre association Astellite</a:t>
          </a:r>
          <a:endParaRPr lang="en-US"/>
        </a:p>
      </dgm:t>
    </dgm:pt>
    <dgm:pt modelId="{7AF6B530-C2BD-413A-AF69-41B699BA90EC}" type="parTrans" cxnId="{E4DF881A-FC22-4D4E-8184-16016937C422}">
      <dgm:prSet/>
      <dgm:spPr/>
      <dgm:t>
        <a:bodyPr/>
        <a:lstStyle/>
        <a:p>
          <a:endParaRPr lang="en-US"/>
        </a:p>
      </dgm:t>
    </dgm:pt>
    <dgm:pt modelId="{C411256E-447A-4A29-AB04-147B30AFF3BB}" type="sibTrans" cxnId="{E4DF881A-FC22-4D4E-8184-16016937C422}">
      <dgm:prSet/>
      <dgm:spPr/>
      <dgm:t>
        <a:bodyPr/>
        <a:lstStyle/>
        <a:p>
          <a:endParaRPr lang="en-US"/>
        </a:p>
      </dgm:t>
    </dgm:pt>
    <dgm:pt modelId="{55A7EF39-16DA-4898-9C2F-AE75B2D679E0}">
      <dgm:prSet/>
      <dgm:spPr/>
      <dgm:t>
        <a:bodyPr/>
        <a:lstStyle/>
        <a:p>
          <a:r>
            <a:rPr lang="fr-FR"/>
            <a:t>II- Nos derniers évènements</a:t>
          </a:r>
          <a:endParaRPr lang="en-US"/>
        </a:p>
      </dgm:t>
    </dgm:pt>
    <dgm:pt modelId="{214E6B18-A354-416F-8895-E507A1153136}" type="parTrans" cxnId="{0C840533-B8E9-4FF6-8FF7-1670513B396F}">
      <dgm:prSet/>
      <dgm:spPr/>
      <dgm:t>
        <a:bodyPr/>
        <a:lstStyle/>
        <a:p>
          <a:endParaRPr lang="en-US"/>
        </a:p>
      </dgm:t>
    </dgm:pt>
    <dgm:pt modelId="{5835E57D-6583-47B6-A6C6-E95BB29DA61E}" type="sibTrans" cxnId="{0C840533-B8E9-4FF6-8FF7-1670513B396F}">
      <dgm:prSet/>
      <dgm:spPr/>
      <dgm:t>
        <a:bodyPr/>
        <a:lstStyle/>
        <a:p>
          <a:endParaRPr lang="en-US"/>
        </a:p>
      </dgm:t>
    </dgm:pt>
    <dgm:pt modelId="{9DC37511-84C1-437B-BD8B-A4ED48793537}" type="pres">
      <dgm:prSet presAssocID="{827E3773-E9F9-4E88-801D-A4E803EF13F4}" presName="linear" presStyleCnt="0">
        <dgm:presLayoutVars>
          <dgm:animLvl val="lvl"/>
          <dgm:resizeHandles val="exact"/>
        </dgm:presLayoutVars>
      </dgm:prSet>
      <dgm:spPr/>
    </dgm:pt>
    <dgm:pt modelId="{7151CCBE-512C-4A76-946A-A252B3B7BAA9}" type="pres">
      <dgm:prSet presAssocID="{336E723D-7565-406E-B688-F96F93444F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BA80E0-85E4-48A6-AAC2-817ED6A060F5}" type="pres">
      <dgm:prSet presAssocID="{C411256E-447A-4A29-AB04-147B30AFF3BB}" presName="spacer" presStyleCnt="0"/>
      <dgm:spPr/>
    </dgm:pt>
    <dgm:pt modelId="{D3E25857-FB52-41FD-9800-2CE9F33FAB78}" type="pres">
      <dgm:prSet presAssocID="{55A7EF39-16DA-4898-9C2F-AE75B2D679E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4DF881A-FC22-4D4E-8184-16016937C422}" srcId="{827E3773-E9F9-4E88-801D-A4E803EF13F4}" destId="{336E723D-7565-406E-B688-F96F93444F96}" srcOrd="0" destOrd="0" parTransId="{7AF6B530-C2BD-413A-AF69-41B699BA90EC}" sibTransId="{C411256E-447A-4A29-AB04-147B30AFF3BB}"/>
    <dgm:cxn modelId="{0C840533-B8E9-4FF6-8FF7-1670513B396F}" srcId="{827E3773-E9F9-4E88-801D-A4E803EF13F4}" destId="{55A7EF39-16DA-4898-9C2F-AE75B2D679E0}" srcOrd="1" destOrd="0" parTransId="{214E6B18-A354-416F-8895-E507A1153136}" sibTransId="{5835E57D-6583-47B6-A6C6-E95BB29DA61E}"/>
    <dgm:cxn modelId="{7BA66BC4-D1E6-44D8-84B7-DD8CF7857885}" type="presOf" srcId="{336E723D-7565-406E-B688-F96F93444F96}" destId="{7151CCBE-512C-4A76-946A-A252B3B7BAA9}" srcOrd="0" destOrd="0" presId="urn:microsoft.com/office/officeart/2005/8/layout/vList2"/>
    <dgm:cxn modelId="{4540D1F2-D3A3-4129-B613-CE7E6028EF5C}" type="presOf" srcId="{827E3773-E9F9-4E88-801D-A4E803EF13F4}" destId="{9DC37511-84C1-437B-BD8B-A4ED48793537}" srcOrd="0" destOrd="0" presId="urn:microsoft.com/office/officeart/2005/8/layout/vList2"/>
    <dgm:cxn modelId="{CE1DDCF6-78B2-4D1C-8CCC-771672DF0FB2}" type="presOf" srcId="{55A7EF39-16DA-4898-9C2F-AE75B2D679E0}" destId="{D3E25857-FB52-41FD-9800-2CE9F33FAB78}" srcOrd="0" destOrd="0" presId="urn:microsoft.com/office/officeart/2005/8/layout/vList2"/>
    <dgm:cxn modelId="{C8932A94-2781-4925-BF3E-1C30DA6CC878}" type="presParOf" srcId="{9DC37511-84C1-437B-BD8B-A4ED48793537}" destId="{7151CCBE-512C-4A76-946A-A252B3B7BAA9}" srcOrd="0" destOrd="0" presId="urn:microsoft.com/office/officeart/2005/8/layout/vList2"/>
    <dgm:cxn modelId="{91EE2CD1-6CA5-45C5-865F-2F37D6E6524C}" type="presParOf" srcId="{9DC37511-84C1-437B-BD8B-A4ED48793537}" destId="{D0BA80E0-85E4-48A6-AAC2-817ED6A060F5}" srcOrd="1" destOrd="0" presId="urn:microsoft.com/office/officeart/2005/8/layout/vList2"/>
    <dgm:cxn modelId="{A52784E3-2080-4ABF-89C2-D883DEB3C77C}" type="presParOf" srcId="{9DC37511-84C1-437B-BD8B-A4ED48793537}" destId="{D3E25857-FB52-41FD-9800-2CE9F33FAB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CCBE-512C-4A76-946A-A252B3B7BAA9}">
      <dsp:nvSpPr>
        <dsp:cNvPr id="0" name=""/>
        <dsp:cNvSpPr/>
      </dsp:nvSpPr>
      <dsp:spPr>
        <a:xfrm>
          <a:off x="0" y="609344"/>
          <a:ext cx="6692813" cy="173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/>
            <a:t>I- Présentation de notre association Astellite</a:t>
          </a:r>
          <a:endParaRPr lang="en-US" sz="4500" kern="1200"/>
        </a:p>
      </dsp:txBody>
      <dsp:txXfrm>
        <a:off x="84815" y="694159"/>
        <a:ext cx="6523183" cy="1567820"/>
      </dsp:txXfrm>
    </dsp:sp>
    <dsp:sp modelId="{D3E25857-FB52-41FD-9800-2CE9F33FAB78}">
      <dsp:nvSpPr>
        <dsp:cNvPr id="0" name=""/>
        <dsp:cNvSpPr/>
      </dsp:nvSpPr>
      <dsp:spPr>
        <a:xfrm>
          <a:off x="0" y="2476394"/>
          <a:ext cx="6692813" cy="173745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/>
            <a:t>II- Nos derniers évènements</a:t>
          </a:r>
          <a:endParaRPr lang="en-US" sz="4500" kern="1200"/>
        </a:p>
      </dsp:txBody>
      <dsp:txXfrm>
        <a:off x="84815" y="2561209"/>
        <a:ext cx="6523183" cy="1567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FBF79-886F-4E7F-91C8-BFEC0C57603F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A7C67-7AC8-4750-86BA-ECA4503D2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85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E6B73-3052-4498-BCAC-BD3861C6A11E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0FF93-E6F1-4BB5-B298-843E01861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0FF93-E6F1-4BB5-B298-843E0186102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98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74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8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931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43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5959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38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94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72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22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86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9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174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71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35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0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065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677335" y="1282701"/>
            <a:ext cx="5096060" cy="430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L’association</a:t>
            </a:r>
            <a:endParaRPr lang="en-US" sz="4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et les </a:t>
            </a:r>
            <a:r>
              <a:rPr lang="en-US" sz="4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évènements</a:t>
            </a:r>
            <a:r>
              <a:rPr lang="en-US" sz="4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organisés</a:t>
            </a:r>
            <a:r>
              <a:rPr lang="en-US" sz="4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par les </a:t>
            </a:r>
            <a:r>
              <a:rPr lang="en-US" sz="42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étudiants</a:t>
            </a:r>
            <a:r>
              <a:rPr lang="en-US" sz="4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 BTS SAM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du lycée Maurice Ravel </a:t>
            </a:r>
          </a:p>
        </p:txBody>
      </p:sp>
      <p:pic>
        <p:nvPicPr>
          <p:cNvPr id="24" name="Imag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07068" cy="1078464"/>
          </a:xfrm>
          <a:prstGeom prst="rect">
            <a:avLst/>
          </a:prstGeom>
        </p:spPr>
      </p:pic>
      <p:pic>
        <p:nvPicPr>
          <p:cNvPr id="4" name="Image 3" descr="Une image contenant personne, gens, groupe, foule&#10;&#10;Description générée automatiquement">
            <a:extLst>
              <a:ext uri="{FF2B5EF4-FFF2-40B4-BE49-F238E27FC236}">
                <a16:creationId xmlns:a16="http://schemas.microsoft.com/office/drawing/2014/main" id="{236DBB2C-D111-4258-A60D-D35791F8D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029" y="2156178"/>
            <a:ext cx="5075348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5EE1C-6DEC-4D96-B95B-15C7DBB9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111" y="440267"/>
            <a:ext cx="3588946" cy="460078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Séminaire 2019</a:t>
            </a:r>
            <a:b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Au programme :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Le Louvre (thème Mythes et Héros)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film “La famille </a:t>
            </a:r>
            <a:r>
              <a:rPr lang="fr-FR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Tanenbaum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”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Parc Floral Express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Tribunal (nouvelle cité judiciaire)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Activité sportive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élection </a:t>
            </a:r>
            <a:r>
              <a:rPr lang="fr-FR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Astellite</a:t>
            </a:r>
            <a:b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 Quizz</a:t>
            </a:r>
            <a:br>
              <a:rPr lang="fr-FR" sz="3600" dirty="0">
                <a:effectLst/>
              </a:rPr>
            </a:br>
            <a:endParaRPr lang="fr-FR" dirty="0"/>
          </a:p>
        </p:txBody>
      </p:sp>
      <p:pic>
        <p:nvPicPr>
          <p:cNvPr id="5" name="Espace réservé du contenu 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F0BF9842-E397-4EB2-8EE0-BC81E163D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6337" y="2680544"/>
            <a:ext cx="2223688" cy="1251353"/>
          </a:xfrm>
        </p:spPr>
      </p:pic>
      <p:pic>
        <p:nvPicPr>
          <p:cNvPr id="7" name="Image 6" descr="Une image contenant personne, gens, groupe, foule&#10;&#10;Description générée automatiquement">
            <a:extLst>
              <a:ext uri="{FF2B5EF4-FFF2-40B4-BE49-F238E27FC236}">
                <a16:creationId xmlns:a16="http://schemas.microsoft.com/office/drawing/2014/main" id="{9E929D23-F849-4F7C-84A2-10FA197E3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17" y="95316"/>
            <a:ext cx="4103543" cy="2309218"/>
          </a:xfrm>
          <a:prstGeom prst="rect">
            <a:avLst/>
          </a:prstGeom>
        </p:spPr>
      </p:pic>
      <p:pic>
        <p:nvPicPr>
          <p:cNvPr id="9" name="Image 8" descr="Une image contenant personne, intérieur, gens, salle de conférence&#10;&#10;Description générée automatiquement">
            <a:extLst>
              <a:ext uri="{FF2B5EF4-FFF2-40B4-BE49-F238E27FC236}">
                <a16:creationId xmlns:a16="http://schemas.microsoft.com/office/drawing/2014/main" id="{587410C4-D351-4BC6-B487-339F10D6D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53" y="5109351"/>
            <a:ext cx="2848741" cy="1603094"/>
          </a:xfrm>
          <a:prstGeom prst="rect">
            <a:avLst/>
          </a:prstGeom>
        </p:spPr>
      </p:pic>
      <p:pic>
        <p:nvPicPr>
          <p:cNvPr id="11" name="Image 10" descr="Une image contenant personne, extérieur, ciel, herbe&#10;&#10;Description générée automatiquement">
            <a:extLst>
              <a:ext uri="{FF2B5EF4-FFF2-40B4-BE49-F238E27FC236}">
                <a16:creationId xmlns:a16="http://schemas.microsoft.com/office/drawing/2014/main" id="{B3F6E99D-2558-4F0A-BA13-4E26E238D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57" y="3557575"/>
            <a:ext cx="3430371" cy="1930399"/>
          </a:xfrm>
          <a:prstGeom prst="rect">
            <a:avLst/>
          </a:prstGeom>
        </p:spPr>
      </p:pic>
      <p:pic>
        <p:nvPicPr>
          <p:cNvPr id="13" name="Image 12" descr="Une image contenant ciel, personne, extérieur&#10;&#10;Description générée automatiquement">
            <a:extLst>
              <a:ext uri="{FF2B5EF4-FFF2-40B4-BE49-F238E27FC236}">
                <a16:creationId xmlns:a16="http://schemas.microsoft.com/office/drawing/2014/main" id="{AF417332-9C50-46F6-8CCE-475BF1B4E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55" y="1869951"/>
            <a:ext cx="3430373" cy="1930400"/>
          </a:xfrm>
          <a:prstGeom prst="rect">
            <a:avLst/>
          </a:prstGeom>
        </p:spPr>
      </p:pic>
      <p:pic>
        <p:nvPicPr>
          <p:cNvPr id="15" name="Image 14" descr="Une image contenant personne, extérieur, homme, orange&#10;&#10;Description générée automatiquement">
            <a:extLst>
              <a:ext uri="{FF2B5EF4-FFF2-40B4-BE49-F238E27FC236}">
                <a16:creationId xmlns:a16="http://schemas.microsoft.com/office/drawing/2014/main" id="{6264266C-EB54-4B16-9F63-4A86FD526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57" y="5281208"/>
            <a:ext cx="3430373" cy="1930400"/>
          </a:xfrm>
          <a:prstGeom prst="rect">
            <a:avLst/>
          </a:prstGeom>
        </p:spPr>
      </p:pic>
      <p:pic>
        <p:nvPicPr>
          <p:cNvPr id="17" name="Image 16" descr="Une image contenant personne, ciel, extérieur, posant&#10;&#10;Description générée automatiquement">
            <a:extLst>
              <a:ext uri="{FF2B5EF4-FFF2-40B4-BE49-F238E27FC236}">
                <a16:creationId xmlns:a16="http://schemas.microsoft.com/office/drawing/2014/main" id="{A27D2D9A-C619-4401-AD5D-DFA7B6A359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955" y="-1"/>
            <a:ext cx="3430373" cy="1930400"/>
          </a:xfrm>
          <a:prstGeom prst="rect">
            <a:avLst/>
          </a:prstGeom>
        </p:spPr>
      </p:pic>
      <p:pic>
        <p:nvPicPr>
          <p:cNvPr id="19" name="Image 18" descr="Une image contenant intérieur, personne, plancher, plafond&#10;&#10;Description générée automatiquement">
            <a:extLst>
              <a:ext uri="{FF2B5EF4-FFF2-40B4-BE49-F238E27FC236}">
                <a16:creationId xmlns:a16="http://schemas.microsoft.com/office/drawing/2014/main" id="{3B7D5BFA-ADB7-41A8-A033-DB3529968D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148" y="4925085"/>
            <a:ext cx="3176187" cy="1787360"/>
          </a:xfrm>
          <a:prstGeom prst="rect">
            <a:avLst/>
          </a:prstGeom>
        </p:spPr>
      </p:pic>
      <p:pic>
        <p:nvPicPr>
          <p:cNvPr id="21" name="Image 20" descr="Une image contenant personne, intérieur, groupe, foule&#10;&#10;Description générée automatiquement">
            <a:extLst>
              <a:ext uri="{FF2B5EF4-FFF2-40B4-BE49-F238E27FC236}">
                <a16:creationId xmlns:a16="http://schemas.microsoft.com/office/drawing/2014/main" id="{893D8AFA-A26A-4A66-9346-CC06D40C4D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324" y="3216184"/>
            <a:ext cx="2582438" cy="14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15243-6CE4-4944-B3CB-5CBFB9463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Soirée </a:t>
            </a:r>
            <a:r>
              <a:rPr lang="en-US" sz="3600" dirty="0" err="1"/>
              <a:t>Professionnelle</a:t>
            </a:r>
            <a:r>
              <a:rPr lang="en-US" sz="3600" dirty="0"/>
              <a:t>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CFBCEA-FB4E-4F61-BBE5-89311CB5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50" y="1516284"/>
            <a:ext cx="5140513" cy="508128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mercredi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février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2019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lieu la soirée des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 BTS AM/SAM du Lycée Maurice Ravel sur 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thème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L’interculturalité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soirées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organisées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année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pour but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favoriser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échanges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développer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réseau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étudiants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BTS.</a:t>
            </a: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L’échange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était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maître mot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cette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soirée,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d’un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débat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l’ensemble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étudiants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suivi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d’une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remise de lots et d’un cocktail.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l’après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-midi qui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précédé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soirée, les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étudiants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plusieurs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ateliers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ainsi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qu’à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intervention du cabinet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recrutement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Progressis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AB2D45F-88E7-4F8B-8A94-A0EEAFD006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27" y="2727501"/>
            <a:ext cx="4281060" cy="27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004A7-C0A0-4A3E-9BE8-C124A28F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Séminaire 09/2018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3005A1C-C10F-4D22-BE93-603983954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863082"/>
              </p:ext>
            </p:extLst>
          </p:nvPr>
        </p:nvGraphicFramePr>
        <p:xfrm>
          <a:off x="6416089" y="1652534"/>
          <a:ext cx="3224621" cy="38823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24621">
                  <a:extLst>
                    <a:ext uri="{9D8B030D-6E8A-4147-A177-3AD203B41FA5}">
                      <a16:colId xmlns:a16="http://schemas.microsoft.com/office/drawing/2014/main" val="1675314865"/>
                    </a:ext>
                  </a:extLst>
                </a:gridCol>
              </a:tblGrid>
              <a:tr h="3882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</a:rPr>
                        <a:t>Au programme 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Top chef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Tournoi sportif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Film “PACES” au cinéma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Jeu de piste à Montmartre</a:t>
                      </a:r>
                    </a:p>
                    <a:p>
                      <a:pPr algn="l"/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Trampoline</a:t>
                      </a:r>
                      <a:endParaRPr lang="fr-FR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719687"/>
                  </a:ext>
                </a:extLst>
              </a:tr>
            </a:tbl>
          </a:graphicData>
        </a:graphic>
      </p:graphicFrame>
      <p:pic>
        <p:nvPicPr>
          <p:cNvPr id="5" name="Espace réservé du contenu 4" descr="Une image contenant arbre, extérieur, lumière, trafic&#10;&#10;Description générée automatiquement">
            <a:extLst>
              <a:ext uri="{FF2B5EF4-FFF2-40B4-BE49-F238E27FC236}">
                <a16:creationId xmlns:a16="http://schemas.microsoft.com/office/drawing/2014/main" id="{1775EC96-DD04-4CD3-8A17-C9C0E01D9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15469" y="2263985"/>
            <a:ext cx="3882362" cy="2574990"/>
          </a:xfrm>
          <a:prstGeom prst="rect">
            <a:avLst/>
          </a:prstGeom>
        </p:spPr>
      </p:pic>
      <p:pic>
        <p:nvPicPr>
          <p:cNvPr id="9" name="Image 8" descr="Une image contenant gâteau, personne, femme, intérieur&#10;&#10;Description générée automatiquement">
            <a:extLst>
              <a:ext uri="{FF2B5EF4-FFF2-40B4-BE49-F238E27FC236}">
                <a16:creationId xmlns:a16="http://schemas.microsoft.com/office/drawing/2014/main" id="{E905FB4F-B807-4EC4-BAF5-76800C30B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643" y="1652534"/>
            <a:ext cx="2616049" cy="1825623"/>
          </a:xfrm>
          <a:prstGeom prst="rect">
            <a:avLst/>
          </a:prstGeom>
        </p:spPr>
      </p:pic>
      <p:pic>
        <p:nvPicPr>
          <p:cNvPr id="7" name="Image 6" descr="Une image contenant arbre, herbe, extérieur, gens&#10;&#10;Description générée automatiquement">
            <a:extLst>
              <a:ext uri="{FF2B5EF4-FFF2-40B4-BE49-F238E27FC236}">
                <a16:creationId xmlns:a16="http://schemas.microsoft.com/office/drawing/2014/main" id="{C72F682D-F9C6-4AFE-87ED-1E690A125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466" y="3699979"/>
            <a:ext cx="2616049" cy="1825623"/>
          </a:xfrm>
          <a:prstGeom prst="rect">
            <a:avLst/>
          </a:prstGeom>
        </p:spPr>
      </p:pic>
      <p:pic>
        <p:nvPicPr>
          <p:cNvPr id="12" name="Image 11" descr="Une image contenant texte, arbre, extérieur&#10;&#10;Description générée automatiquement">
            <a:extLst>
              <a:ext uri="{FF2B5EF4-FFF2-40B4-BE49-F238E27FC236}">
                <a16:creationId xmlns:a16="http://schemas.microsoft.com/office/drawing/2014/main" id="{57D51E67-AF49-4DB7-816B-39F9466FF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725" y="5435600"/>
            <a:ext cx="1855609" cy="10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1448" y="619689"/>
            <a:ext cx="8596668" cy="13208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/>
                <a:cs typeface="Times New Roman"/>
              </a:rPr>
              <a:t>Nos sponsors actuels</a:t>
            </a:r>
            <a:endParaRPr lang="fr-FR" dirty="0"/>
          </a:p>
        </p:txBody>
      </p:sp>
      <p:pic>
        <p:nvPicPr>
          <p:cNvPr id="1026" name="Picture 2" descr="Résultat de recherche d'images pour &quot;logo krys&quot;">
            <a:extLst>
              <a:ext uri="{FF2B5EF4-FFF2-40B4-BE49-F238E27FC236}">
                <a16:creationId xmlns:a16="http://schemas.microsoft.com/office/drawing/2014/main" id="{4066E94D-949B-184E-8C68-FE6EB60090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0138"/>
            <a:ext cx="31750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650634-4A55-4F83-B30F-9E880D197D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89484" cy="862804"/>
          </a:xfrm>
          <a:prstGeom prst="rect">
            <a:avLst/>
          </a:prstGeom>
        </p:spPr>
      </p:pic>
      <p:pic>
        <p:nvPicPr>
          <p:cNvPr id="1032" name="Picture 8" descr="Résultat de recherche d'images pour &quot;logo de neuville&quot;">
            <a:extLst>
              <a:ext uri="{FF2B5EF4-FFF2-40B4-BE49-F238E27FC236}">
                <a16:creationId xmlns:a16="http://schemas.microsoft.com/office/drawing/2014/main" id="{A54B4470-094A-2942-956C-9D8A2EBC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219" y="5024802"/>
            <a:ext cx="239906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logo cabinet progressis&quot;">
            <a:extLst>
              <a:ext uri="{FF2B5EF4-FFF2-40B4-BE49-F238E27FC236}">
                <a16:creationId xmlns:a16="http://schemas.microsoft.com/office/drawing/2014/main" id="{A05D27F1-E849-B14E-9CE4-C5B497AA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307" y="2238827"/>
            <a:ext cx="4599702" cy="11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logo epsy green&quot;">
            <a:extLst>
              <a:ext uri="{FF2B5EF4-FFF2-40B4-BE49-F238E27FC236}">
                <a16:creationId xmlns:a16="http://schemas.microsoft.com/office/drawing/2014/main" id="{B22F0F12-24F0-8247-AE31-85BDF091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733" y="4917512"/>
            <a:ext cx="1531884" cy="15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CC13F4F-B4C8-4659-B3D5-77ED1FCE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399" y="4597072"/>
            <a:ext cx="1531885" cy="15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0300C6F-0BEF-4AC2-8903-36B8F91D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806" y="4597072"/>
            <a:ext cx="1352173" cy="13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assistante plus&quot;">
            <a:extLst>
              <a:ext uri="{FF2B5EF4-FFF2-40B4-BE49-F238E27FC236}">
                <a16:creationId xmlns:a16="http://schemas.microsoft.com/office/drawing/2014/main" id="{AA66F52C-E054-4953-BF94-9027CC00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622" y="1482163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0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FR" sz="4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SOMMAIRE</a:t>
            </a:r>
          </a:p>
        </p:txBody>
      </p:sp>
      <p:graphicFrame>
        <p:nvGraphicFramePr>
          <p:cNvPr id="42" name="Espace réservé du contenu 2">
            <a:extLst>
              <a:ext uri="{FF2B5EF4-FFF2-40B4-BE49-F238E27FC236}">
                <a16:creationId xmlns:a16="http://schemas.microsoft.com/office/drawing/2014/main" id="{1E78E1CD-050F-4904-A6C2-958287E11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13714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07068" cy="10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5129" y="829277"/>
            <a:ext cx="8596668" cy="13208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/>
                <a:cs typeface="Times New Roman"/>
              </a:rPr>
              <a:t>I- Présentation de notre association </a:t>
            </a:r>
            <a:r>
              <a:rPr lang="fr-FR" dirty="0" err="1">
                <a:solidFill>
                  <a:schemeClr val="tx1"/>
                </a:solidFill>
                <a:latin typeface="Times New Roman"/>
                <a:cs typeface="Times New Roman"/>
              </a:rPr>
              <a:t>Astellite</a:t>
            </a:r>
            <a:endParaRPr lang="fr-F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2386" y="5567174"/>
            <a:ext cx="8596668" cy="9230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Crée en 1994,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Astellite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une association entièrement gérée par les étudiants du Lycée Maurice Ravel et une équipe d’enseignants compétents. L’association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Astellite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pour fonction principale de financer et réaliser des activités professionnelles en collaboration avec des partenaires et des sponsors.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27" y="1797481"/>
            <a:ext cx="2047618" cy="20401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9327" y="4040424"/>
            <a:ext cx="175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Yuna. G, Présidente de l’association 2019-2021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12" y="1818129"/>
            <a:ext cx="1711753" cy="20574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1" y="1801151"/>
            <a:ext cx="1854991" cy="205747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06981" y="4039350"/>
            <a:ext cx="1854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Warren.V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Trésorier de l’association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45412" y="4039350"/>
            <a:ext cx="1711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Antsa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R, Secrétaire de l’association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0B95616-7803-4EB9-A633-16FB5A97E2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15649" cy="9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7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C3250-9CE4-D740-BD7E-CCF488E6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9" y="372534"/>
            <a:ext cx="7483631" cy="5859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95350" indent="-223838">
              <a:lnSpc>
                <a:spcPct val="90000"/>
              </a:lnSpc>
            </a:pP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II- Nos </a:t>
            </a:r>
            <a:r>
              <a:rPr lang="en-US" sz="2400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évènements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Grâce à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notre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association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Astellite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nous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pouvons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organiser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chaque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année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un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Séminaire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d’intégration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Septembre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une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Soirée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Professionnelle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Février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et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d’autres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évènements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exceptionnels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4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92EA128-7CC5-C243-BEF0-160DAA09A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9" name="Espace réservé du contenu 8" descr="Une image contenant extérieur, gens, pierre&#10;&#10;Description générée automatiquement">
            <a:extLst>
              <a:ext uri="{FF2B5EF4-FFF2-40B4-BE49-F238E27FC236}">
                <a16:creationId xmlns:a16="http://schemas.microsoft.com/office/drawing/2014/main" id="{186A9945-4199-AD4A-A86B-179B82623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305BD58-7C9B-384F-B89C-224183A3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Séminaire d’intégration 09/2020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5AEF3D-198F-0844-862F-EB5C0AC5F4A1}"/>
              </a:ext>
            </a:extLst>
          </p:cNvPr>
          <p:cNvSpPr/>
          <p:nvPr/>
        </p:nvSpPr>
        <p:spPr>
          <a:xfrm>
            <a:off x="618064" y="2984423"/>
            <a:ext cx="4620544" cy="1873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Séminaire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d’intégration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organisé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 la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BTS SAM 2ème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année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(session 2018-2020)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faveur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BTS SAM 1ère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année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A0851B-CD34-456E-87FA-74C60D1095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05144" cy="8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3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CD462-C178-43E5-ABC6-F1916D83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16642"/>
            <a:ext cx="5052167" cy="5698603"/>
          </a:xfrm>
        </p:spPr>
        <p:txBody>
          <a:bodyPr>
            <a:normAutofit/>
          </a:bodyPr>
          <a:lstStyle/>
          <a:p>
            <a:r>
              <a:rPr lang="fr-FR" dirty="0"/>
              <a:t>Au programme de </a:t>
            </a:r>
            <a:br>
              <a:rPr lang="fr-FR" dirty="0"/>
            </a:br>
            <a:r>
              <a:rPr lang="fr-FR" dirty="0"/>
              <a:t>ce séminaire 2020:</a:t>
            </a:r>
            <a:br>
              <a:rPr lang="fr-FR" dirty="0"/>
            </a:b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dirty="0" err="1"/>
              <a:t>Citéco</a:t>
            </a:r>
            <a:br>
              <a:rPr lang="fr-FR" sz="2400" dirty="0"/>
            </a:br>
            <a:r>
              <a:rPr lang="fr-FR" sz="2400" dirty="0"/>
              <a:t>- rallye photo à Montmartre</a:t>
            </a:r>
            <a:br>
              <a:rPr lang="fr-FR" sz="2400" dirty="0"/>
            </a:br>
            <a:r>
              <a:rPr lang="fr-FR" sz="2400" dirty="0"/>
              <a:t>- film « </a:t>
            </a:r>
            <a:r>
              <a:rPr lang="fr-FR" sz="2400" dirty="0" err="1"/>
              <a:t>Blackkkklansman</a:t>
            </a:r>
            <a:r>
              <a:rPr lang="fr-FR" sz="2400" dirty="0"/>
              <a:t> »</a:t>
            </a:r>
            <a:br>
              <a:rPr lang="fr-FR" sz="2400" dirty="0"/>
            </a:br>
            <a:r>
              <a:rPr lang="fr-FR" sz="2400" dirty="0"/>
              <a:t>- jeu de piste Street Art</a:t>
            </a:r>
            <a:br>
              <a:rPr lang="fr-FR" sz="2400" dirty="0"/>
            </a:br>
            <a:r>
              <a:rPr lang="fr-FR" sz="2400" dirty="0"/>
              <a:t>- Loup Garou géant</a:t>
            </a:r>
            <a:br>
              <a:rPr lang="fr-FR" sz="2400" dirty="0"/>
            </a:br>
            <a:r>
              <a:rPr lang="fr-FR" sz="2400" dirty="0"/>
              <a:t>- mini Olympiades</a:t>
            </a:r>
            <a:br>
              <a:rPr lang="fr-FR" sz="2400" dirty="0"/>
            </a:br>
            <a:r>
              <a:rPr lang="fr-FR" sz="2400" dirty="0"/>
              <a:t>- Escape Game</a:t>
            </a:r>
            <a:br>
              <a:rPr lang="fr-FR" sz="2400" dirty="0"/>
            </a:br>
            <a:r>
              <a:rPr lang="fr-FR" sz="2400" dirty="0"/>
              <a:t>- élection de notre nouveau bureau </a:t>
            </a:r>
            <a:r>
              <a:rPr lang="fr-FR" sz="2400" dirty="0" err="1"/>
              <a:t>Astellite</a:t>
            </a:r>
            <a:endParaRPr lang="fr-FR" sz="2400" dirty="0"/>
          </a:p>
        </p:txBody>
      </p:sp>
      <p:pic>
        <p:nvPicPr>
          <p:cNvPr id="4" name="Espace réservé du contenu 3" descr="Une image contenant texte, arbre, ciel, extérieur&#10;&#10;Description générée automatiquement">
            <a:extLst>
              <a:ext uri="{FF2B5EF4-FFF2-40B4-BE49-F238E27FC236}">
                <a16:creationId xmlns:a16="http://schemas.microsoft.com/office/drawing/2014/main" id="{540B3C4A-BD5E-41AD-93A1-A852FDAB7AA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4936" y="285489"/>
            <a:ext cx="2924569" cy="3580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Une image contenant intérieur, plancher, personne, mur&#10;&#10;Description générée automatiquement">
            <a:extLst>
              <a:ext uri="{FF2B5EF4-FFF2-40B4-BE49-F238E27FC236}">
                <a16:creationId xmlns:a16="http://schemas.microsoft.com/office/drawing/2014/main" id="{F3B1292E-8285-42CF-857D-C67805FD2A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732" y="4259482"/>
            <a:ext cx="4661036" cy="220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F177FE-A45A-4E3F-A276-936549A16E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05144" cy="8771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005ECC-C4CD-4BCC-B89B-F737A58FD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471" y="1494091"/>
            <a:ext cx="1629030" cy="22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B4A66-B6BC-6D48-81C9-C5471F4F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22" y="1299905"/>
            <a:ext cx="293051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Soirée </a:t>
            </a:r>
            <a:r>
              <a:rPr lang="en-US" sz="2800" b="1" dirty="0" err="1"/>
              <a:t>Professionnelle</a:t>
            </a:r>
            <a:r>
              <a:rPr lang="en-US" sz="2800" b="1" dirty="0"/>
              <a:t> 02/2020</a:t>
            </a:r>
          </a:p>
        </p:txBody>
      </p:sp>
      <p:pic>
        <p:nvPicPr>
          <p:cNvPr id="5" name="Espace réservé du contenu 4" descr="Une image contenant intérieur, mur, encombré&#10;&#10;Description générée automatiquement">
            <a:extLst>
              <a:ext uri="{FF2B5EF4-FFF2-40B4-BE49-F238E27FC236}">
                <a16:creationId xmlns:a16="http://schemas.microsoft.com/office/drawing/2014/main" id="{2531C30E-F574-844F-8B19-D7EA3684F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CCA995-F1E2-FE4C-9B7D-1851FA99F6FA}"/>
              </a:ext>
            </a:extLst>
          </p:cNvPr>
          <p:cNvSpPr txBox="1"/>
          <p:nvPr/>
        </p:nvSpPr>
        <p:spPr>
          <a:xfrm>
            <a:off x="677330" y="2996500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Soirée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professionnelle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l’année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2020 sur le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thème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« 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l’auto-entreprenariat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» avec la participation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d’intervenants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extérieurs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Cocktail et remise de lots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sponsors à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l’issue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soirée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A6A2B01-66B1-4EEA-AD62-F908ED453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8591" y="4452912"/>
            <a:ext cx="2596281" cy="1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intérieur, ouvrir&#10;&#10;Description générée automatiquement">
            <a:extLst>
              <a:ext uri="{FF2B5EF4-FFF2-40B4-BE49-F238E27FC236}">
                <a16:creationId xmlns:a16="http://schemas.microsoft.com/office/drawing/2014/main" id="{47A88E3C-8368-412F-85C3-A15A387B3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54471" y="-322572"/>
            <a:ext cx="3049403" cy="54211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07068" cy="10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4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09B55-5018-4745-9631-D74340239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7845B1-F766-4E2F-B29A-2FDB4D112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C7E194-A0DC-44F4-BBB5-516B6EC963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31" y="1101550"/>
            <a:ext cx="7666516" cy="4654899"/>
          </a:xfrm>
          <a:prstGeom prst="rect">
            <a:avLst/>
          </a:prstGeom>
        </p:spPr>
      </p:pic>
      <p:pic>
        <p:nvPicPr>
          <p:cNvPr id="6" name="Image 5" descr="Une image contenant plat, plusieurs&#10;&#10;Description générée automatiquement">
            <a:extLst>
              <a:ext uri="{FF2B5EF4-FFF2-40B4-BE49-F238E27FC236}">
                <a16:creationId xmlns:a16="http://schemas.microsoft.com/office/drawing/2014/main" id="{2E17072E-748E-447C-AF42-8A8626209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6447" y="2334466"/>
            <a:ext cx="2760716" cy="24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2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8EE21-DD9A-3D4B-9477-781339AF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799" y="496971"/>
            <a:ext cx="8770571" cy="113009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 de vêtements 03/2020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B53D18-7DDA-694E-AD63-51685C06B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924" y="1471558"/>
            <a:ext cx="2580158" cy="365125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685337-3237-3147-9DD8-4F54FF44FCBA}"/>
              </a:ext>
            </a:extLst>
          </p:cNvPr>
          <p:cNvSpPr txBox="1"/>
          <p:nvPr/>
        </p:nvSpPr>
        <p:spPr>
          <a:xfrm>
            <a:off x="2390937" y="5386442"/>
            <a:ext cx="701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 de vêtements organisée afin de venir en aide aux plus démunis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F5ADF8-F431-46CE-9722-1A526F6604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05144" cy="8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3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F357B09FF904FA1F8C6913CFED652" ma:contentTypeVersion="7" ma:contentTypeDescription="Crée un document." ma:contentTypeScope="" ma:versionID="f6130a9166a73d067a4353ffdbab73f1">
  <xsd:schema xmlns:xsd="http://www.w3.org/2001/XMLSchema" xmlns:xs="http://www.w3.org/2001/XMLSchema" xmlns:p="http://schemas.microsoft.com/office/2006/metadata/properties" xmlns:ns2="9da11044-7b11-4465-a9d8-786cebc99245" targetNamespace="http://schemas.microsoft.com/office/2006/metadata/properties" ma:root="true" ma:fieldsID="27e3ea43edae82127b2552ea0df25175" ns2:_="">
    <xsd:import namespace="9da11044-7b11-4465-a9d8-786cebc9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11044-7b11-4465-a9d8-786cebc99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7227CA-6FAF-4382-87D0-D0B2AD772699}">
  <ds:schemaRefs>
    <ds:schemaRef ds:uri="http://purl.org/dc/terms/"/>
    <ds:schemaRef ds:uri="http://www.w3.org/XML/1998/namespace"/>
    <ds:schemaRef ds:uri="http://purl.org/dc/elements/1.1/"/>
    <ds:schemaRef ds:uri="ca664ed9-4bae-48bf-af77-78c021e2f08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4BB9D8A-C6B3-43E5-80DD-75214EAB0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11044-7b11-4465-a9d8-786cebc9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04D4F-5E74-4671-A99E-8FE6AF9C21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470</Words>
  <Application>Microsoft Office PowerPoint</Application>
  <PresentationFormat>Grand écran</PresentationFormat>
  <Paragraphs>38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Facette</vt:lpstr>
      <vt:lpstr>Présentation PowerPoint</vt:lpstr>
      <vt:lpstr>SOMMAIRE</vt:lpstr>
      <vt:lpstr>I- Présentation de notre association Astellite</vt:lpstr>
      <vt:lpstr>II- Nos évènements  Grâce à notre association Astellite, nous pouvons organiser chaque année :  - un Séminaire d’intégration (en Septembre)  - une Soirée Professionnelle (en Février)  - et d’autres évènements exceptionnels</vt:lpstr>
      <vt:lpstr>Séminaire d’intégration 09/2020</vt:lpstr>
      <vt:lpstr>Au programme de  ce séminaire 2020:  - Citéco - rallye photo à Montmartre - film « Blackkkklansman » - jeu de piste Street Art - Loup Garou géant - mini Olympiades - Escape Game - élection de notre nouveau bureau Astellite</vt:lpstr>
      <vt:lpstr>Soirée Professionnelle 02/2020</vt:lpstr>
      <vt:lpstr>Présentation PowerPoint</vt:lpstr>
      <vt:lpstr>Collecte de vêtements 03/2020</vt:lpstr>
      <vt:lpstr>Séminaire 2019  Au programme :  - Le Louvre (thème Mythes et Héros) - film “La famille Tanenbaum” - Parc Floral Express - Tribunal (nouvelle cité judiciaire) - Activité sportive - élection Astellite - Quizz </vt:lpstr>
      <vt:lpstr>Soirée Professionnelle 2019</vt:lpstr>
      <vt:lpstr>Séminaire 09/2018</vt:lpstr>
      <vt:lpstr>Nos sponsors actuels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Florence, YQUEL</dc:creator>
  <cp:lastModifiedBy>Frédéric de JESUS</cp:lastModifiedBy>
  <cp:revision>4</cp:revision>
  <dcterms:created xsi:type="dcterms:W3CDTF">2021-02-04T18:20:56Z</dcterms:created>
  <dcterms:modified xsi:type="dcterms:W3CDTF">2021-02-06T00:34:47Z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0x010100B74F357B09FF904FA1F8C6913CFED652</vt:lpwstr>
  </property>
</Properties>
</file>