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AC4"/>
    <a:srgbClr val="F68892"/>
    <a:srgbClr val="E9959D"/>
    <a:srgbClr val="FFFF66"/>
    <a:srgbClr val="B94B07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9276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5084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53468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9276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65084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534680" y="804960"/>
            <a:ext cx="9519840" cy="4910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09276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5084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53468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09276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465084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534680" y="804960"/>
            <a:ext cx="9519840" cy="4910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09276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50840" y="201096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153468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09276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650840" y="3806640"/>
            <a:ext cx="1483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34680" y="804960"/>
            <a:ext cx="9519840" cy="4910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343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95920" y="380664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3468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95920" y="2010960"/>
            <a:ext cx="22485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34680" y="3806640"/>
            <a:ext cx="4608360" cy="1639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9F8"/>
            </a:gs>
            <a:gs pos="100000">
              <a:srgbClr val="D7D5D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Picture 6"/>
          <p:cNvPicPr/>
          <p:nvPr/>
        </p:nvPicPr>
        <p:blipFill>
          <a:blip r:embed="rId14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2493000" y="802440"/>
            <a:ext cx="8561520" cy="2541240"/>
          </a:xfrm>
          <a:prstGeom prst="rect">
            <a:avLst/>
          </a:prstGeom>
        </p:spPr>
        <p:txBody>
          <a:bodyPr b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600" b="0" strike="noStrike" spc="-1">
                <a:solidFill>
                  <a:srgbClr val="000000"/>
                </a:solidFill>
                <a:latin typeface="Palatino Linotype"/>
              </a:rPr>
              <a:t>Modifiez le style du titre</a:t>
            </a:r>
            <a:endParaRPr lang="en-US" sz="66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73467C-37D6-4031-90E5-C03C55357FE2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1/24/2022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2493000" y="329400"/>
            <a:ext cx="48970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A5B7A88E-4222-4166-B42B-1AF46F7ABC28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‹N°›</a:t>
            </a:fld>
            <a:endParaRPr lang="fr-FR" sz="2800" b="0" strike="noStrike" spc="-1">
              <a:latin typeface="Times New Roman"/>
            </a:endParaRPr>
          </a:p>
        </p:txBody>
      </p:sp>
      <p:sp>
        <p:nvSpPr>
          <p:cNvPr id="7" name="Line 7"/>
          <p:cNvSpPr/>
          <p:nvPr/>
        </p:nvSpPr>
        <p:spPr>
          <a:xfrm>
            <a:off x="2334600" y="798840"/>
            <a:ext cx="0" cy="25448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Palatino Linotype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Palatino Linotype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000000"/>
                </a:solidFill>
                <a:latin typeface="Palatino Linotype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Palatino Linotype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9F8"/>
            </a:gs>
            <a:gs pos="100000">
              <a:srgbClr val="D7D5D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6"/>
          <p:cNvPicPr/>
          <p:nvPr/>
        </p:nvPicPr>
        <p:blipFill>
          <a:blip r:embed="rId14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534680" y="804960"/>
            <a:ext cx="9519840" cy="10591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Palatino Linotype"/>
              </a:rPr>
              <a:t>Modifiez le style du titre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534680" y="2010960"/>
            <a:ext cx="4608360" cy="3437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Modifier les styles du texte du masque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Deuxième niveau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latin typeface="Palatino Linotype"/>
              </a:rPr>
              <a:t>Troisième niveau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400" b="0" strike="noStrike" spc="-1">
                <a:solidFill>
                  <a:srgbClr val="000000"/>
                </a:solidFill>
                <a:latin typeface="Palatino Linotype"/>
              </a:rPr>
              <a:t>Quatrième niveau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000000"/>
                </a:solidFill>
                <a:latin typeface="Palatino Linotype"/>
              </a:rPr>
              <a:t>Cinquième niveau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454800" y="2017440"/>
            <a:ext cx="4603680" cy="3441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Modifier les styles du texte du masque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Deuxième niveau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latin typeface="Palatino Linotype"/>
              </a:rPr>
              <a:t>Troisième niveau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400" b="0" strike="noStrike" spc="-1">
                <a:solidFill>
                  <a:srgbClr val="000000"/>
                </a:solidFill>
                <a:latin typeface="Palatino Linotype"/>
              </a:rPr>
              <a:t>Quatrième niveau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000000"/>
                </a:solidFill>
                <a:latin typeface="Palatino Linotype"/>
              </a:rPr>
              <a:t>Cinquième niveau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4706AA8-7A22-44D3-B5D7-12FDA3E593E6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1/24/2022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1534680" y="329400"/>
            <a:ext cx="5855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524E59CE-8799-4F28-B679-C66B80450C80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‹N°›</a:t>
            </a:fld>
            <a:endParaRPr lang="fr-FR" sz="2800" b="0" strike="noStrike" spc="-1">
              <a:latin typeface="Times New Roman"/>
            </a:endParaRPr>
          </a:p>
        </p:txBody>
      </p:sp>
      <p:sp>
        <p:nvSpPr>
          <p:cNvPr id="54" name="Line 9"/>
          <p:cNvSpPr/>
          <p:nvPr/>
        </p:nvSpPr>
        <p:spPr>
          <a:xfrm>
            <a:off x="1371600" y="798840"/>
            <a:ext cx="0" cy="10670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9F8"/>
            </a:gs>
            <a:gs pos="100000">
              <a:srgbClr val="D7D5D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2015640"/>
            <a:ext cx="12191760" cy="4118400"/>
          </a:xfrm>
          <a:prstGeom prst="rect">
            <a:avLst/>
          </a:prstGeom>
          <a:gradFill rotWithShape="0">
            <a:gsLst>
              <a:gs pos="0">
                <a:srgbClr val="EDEBE7">
                  <a:alpha val="0"/>
                </a:srgbClr>
              </a:gs>
              <a:gs pos="100000">
                <a:srgbClr val="EDEBE7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Picture 6"/>
          <p:cNvPicPr/>
          <p:nvPr/>
        </p:nvPicPr>
        <p:blipFill>
          <a:blip r:embed="rId14"/>
          <a:srcRect t="2757" b="-2757"/>
          <a:stretch/>
        </p:blipFill>
        <p:spPr>
          <a:xfrm>
            <a:off x="0" y="6135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93" name="Line 2"/>
          <p:cNvSpPr/>
          <p:nvPr/>
        </p:nvSpPr>
        <p:spPr>
          <a:xfrm>
            <a:off x="0" y="614160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1534680" y="804600"/>
            <a:ext cx="9519840" cy="1049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Palatino Linotype"/>
              </a:rPr>
              <a:t>Modifiez le style du titre</a:t>
            </a:r>
            <a:endParaRPr lang="en-US" sz="3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534680" y="2015640"/>
            <a:ext cx="9519840" cy="345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Modifier les styles du texte du masque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Palatino Linotype"/>
              </a:rPr>
              <a:t>Deuxième niveau</a:t>
            </a:r>
            <a:endParaRPr lang="en-US" sz="1800" b="0" strike="noStrike" spc="-1">
              <a:solidFill>
                <a:srgbClr val="000000"/>
              </a:solidFill>
              <a:latin typeface="Palatino Linotype"/>
            </a:endParaRP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latin typeface="Palatino Linotype"/>
              </a:rPr>
              <a:t>Troisième niveau</a:t>
            </a:r>
            <a:endParaRPr lang="en-US" sz="1600" b="0" strike="noStrike" spc="-1">
              <a:solidFill>
                <a:srgbClr val="000000"/>
              </a:solidFill>
              <a:latin typeface="Palatino Linotype"/>
            </a:endParaRP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400" b="0" strike="noStrike" spc="-1">
                <a:solidFill>
                  <a:srgbClr val="000000"/>
                </a:solidFill>
                <a:latin typeface="Palatino Linotype"/>
              </a:rPr>
              <a:t>Quatrième niveau</a:t>
            </a:r>
            <a:endParaRPr lang="en-US" sz="1400" b="0" strike="noStrike" spc="-1">
              <a:solidFill>
                <a:srgbClr val="000000"/>
              </a:solidFill>
              <a:latin typeface="Palatino Linotype"/>
            </a:endParaRP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5FA534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000000"/>
                </a:solidFill>
                <a:latin typeface="Palatino Linotype"/>
              </a:rPr>
              <a:t>Cinquième niveau</a:t>
            </a:r>
            <a:endParaRPr lang="en-US" sz="12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A9B0A9C-6652-454D-81DD-7F8E4424FA06}" type="datetime">
              <a:rPr lang="en-US" sz="1000" b="0" strike="noStrike" spc="-1">
                <a:solidFill>
                  <a:srgbClr val="8B8B8B"/>
                </a:solidFill>
                <a:latin typeface="Palatino Linotype"/>
              </a:rPr>
              <a:t>1/24/2022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1534680" y="329400"/>
            <a:ext cx="5855400" cy="3088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A94B8FAD-F228-4FBE-9D9D-D2C69E53CF41}" type="slidenum">
              <a:rPr lang="en-US" sz="2800" b="0" strike="noStrike" spc="-1">
                <a:solidFill>
                  <a:srgbClr val="5FA534"/>
                </a:solidFill>
                <a:latin typeface="Palatino Linotype"/>
              </a:rPr>
              <a:t>‹N°›</a:t>
            </a:fld>
            <a:endParaRPr lang="fr-FR" sz="2800" b="0" strike="noStrike" spc="-1">
              <a:latin typeface="Times New Roman"/>
            </a:endParaRPr>
          </a:p>
        </p:txBody>
      </p:sp>
      <p:sp>
        <p:nvSpPr>
          <p:cNvPr id="99" name="Line 8"/>
          <p:cNvSpPr/>
          <p:nvPr/>
        </p:nvSpPr>
        <p:spPr>
          <a:xfrm>
            <a:off x="1371600" y="798840"/>
            <a:ext cx="0" cy="1067040"/>
          </a:xfrm>
          <a:prstGeom prst="line">
            <a:avLst/>
          </a:prstGeom>
          <a:ln w="38160">
            <a:solidFill>
              <a:schemeClr val="accent1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285280" y="1928520"/>
            <a:ext cx="8561520" cy="2579760"/>
          </a:xfrm>
          <a:prstGeom prst="rect">
            <a:avLst/>
          </a:prstGeom>
          <a:noFill/>
          <a:ln>
            <a:noFill/>
          </a:ln>
        </p:spPr>
        <p:txBody>
          <a:bodyPr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6600" b="1" u="sng" strike="noStrike" spc="-1" dirty="0" err="1">
                <a:solidFill>
                  <a:srgbClr val="454545"/>
                </a:solidFill>
                <a:uFillTx/>
                <a:latin typeface="Palatino Linotype"/>
              </a:rPr>
              <a:t>Bachibac</a:t>
            </a:r>
            <a:r>
              <a:rPr b="1" dirty="0"/>
              <a:t/>
            </a:r>
            <a:br>
              <a:rPr b="1" dirty="0"/>
            </a:br>
            <a:r>
              <a:rPr lang="fr-FR" sz="6600" b="1" i="1" strike="noStrike" spc="-1" dirty="0">
                <a:solidFill>
                  <a:srgbClr val="454545"/>
                </a:solidFill>
                <a:latin typeface="Palatino Linotype"/>
              </a:rPr>
              <a:t>Classe de </a:t>
            </a:r>
            <a:r>
              <a:rPr lang="fr-FR" sz="6600" b="1" i="1" strike="noStrike" spc="-1" dirty="0" smtClean="0">
                <a:solidFill>
                  <a:srgbClr val="454545"/>
                </a:solidFill>
                <a:latin typeface="Palatino Linotype"/>
              </a:rPr>
              <a:t>littérature</a:t>
            </a:r>
          </a:p>
          <a:p>
            <a:pPr algn="ctr">
              <a:lnSpc>
                <a:spcPct val="90000"/>
              </a:lnSpc>
            </a:pPr>
            <a:r>
              <a:rPr lang="fr-FR" sz="2100" spc="-1" dirty="0" smtClean="0">
                <a:solidFill>
                  <a:srgbClr val="454545"/>
                </a:solidFill>
                <a:latin typeface="Palatino Linotype"/>
              </a:rPr>
              <a:t>Lycée Maurice Ravel, Paris 20</a:t>
            </a:r>
            <a:endParaRPr lang="en-US" sz="21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396700" y="4787640"/>
            <a:ext cx="856152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  <p:pic>
        <p:nvPicPr>
          <p:cNvPr id="138" name="Image 3"/>
          <p:cNvPicPr/>
          <p:nvPr/>
        </p:nvPicPr>
        <p:blipFill>
          <a:blip r:embed="rId2"/>
          <a:stretch/>
        </p:blipFill>
        <p:spPr>
          <a:xfrm>
            <a:off x="1179000" y="498960"/>
            <a:ext cx="2435400" cy="28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534680" y="804960"/>
            <a:ext cx="9519840" cy="105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Palatino Linotype"/>
              </a:rPr>
              <a:t>Objectifs de la classe de littérature espagnole:</a:t>
            </a:r>
            <a:endParaRPr lang="en-US" sz="3200" b="1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534680" y="2010960"/>
            <a:ext cx="4608360" cy="343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500"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Acquérir des connaissances sur l’histoire de la littérature.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Connaître de nombreux auteurs du monde hispanique.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Partager des émotions et des idées à travers des textes et autres documents étudiés.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Palatino Linotype"/>
              </a:rPr>
              <a:t>Etre capable de faire des liens entre les différentes matières et notamment le français et l’histoire.</a:t>
            </a: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6454800" y="2017440"/>
            <a:ext cx="4603680" cy="3441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Accentuer et approfondir sa culture générale.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Etre capable d’analyser des textes issus d’œuvres littéraires/articles.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Apprendre à jouer avec les mots et les ressentis. 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Découvrir l’art dans son ensemble (tableaux, films, sculptures…)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Laisser parler son 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Palatino Linotype"/>
              </a:rPr>
              <a:t>imagination, s’évader.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534680" y="804600"/>
            <a:ext cx="9519840" cy="1049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2200" b="1" strike="noStrike" spc="-1" dirty="0">
                <a:solidFill>
                  <a:srgbClr val="000000"/>
                </a:solidFill>
                <a:latin typeface="Palatino Linotype"/>
              </a:rPr>
              <a:t>Etre en classe de </a:t>
            </a:r>
            <a:r>
              <a:rPr lang="fr-FR" sz="2200" b="1" strike="noStrike" spc="-1" dirty="0" err="1" smtClean="0">
                <a:solidFill>
                  <a:srgbClr val="000000"/>
                </a:solidFill>
                <a:latin typeface="Palatino Linotype"/>
              </a:rPr>
              <a:t>Bachibac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Palatino Linotype"/>
              </a:rPr>
              <a:t> (2</a:t>
            </a:r>
            <a:r>
              <a:rPr lang="fr-FR" sz="2200" b="1" strike="noStrike" spc="-1" baseline="30000" dirty="0" smtClean="0">
                <a:solidFill>
                  <a:srgbClr val="000000"/>
                </a:solidFill>
                <a:latin typeface="Palatino Linotype"/>
              </a:rPr>
              <a:t>nde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Palatino Linotype"/>
              </a:rPr>
              <a:t>, 1</a:t>
            </a:r>
            <a:r>
              <a:rPr lang="fr-FR" sz="2200" b="1" strike="noStrike" spc="-1" baseline="30000" dirty="0" smtClean="0">
                <a:solidFill>
                  <a:srgbClr val="000000"/>
                </a:solidFill>
                <a:latin typeface="Palatino Linotype"/>
              </a:rPr>
              <a:t>ère</a:t>
            </a:r>
            <a:r>
              <a:rPr lang="fr-FR" sz="2200" b="1" strike="noStrike" spc="-1" dirty="0" smtClean="0">
                <a:solidFill>
                  <a:srgbClr val="000000"/>
                </a:solidFill>
                <a:latin typeface="Palatino Linotype"/>
              </a:rPr>
              <a:t> et Terminale), </a:t>
            </a:r>
            <a:r>
              <a:rPr lang="fr-FR" sz="2200" b="1" strike="noStrike" spc="-1" dirty="0">
                <a:solidFill>
                  <a:srgbClr val="000000"/>
                </a:solidFill>
                <a:latin typeface="Palatino Linotype"/>
              </a:rPr>
              <a:t>c’est aussi participer à:</a:t>
            </a:r>
            <a:endParaRPr lang="en-US" sz="2200" b="1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534680" y="2015640"/>
            <a:ext cx="9519840" cy="34502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voyages scolaires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échanges avec l’Espagne ou l’Amérique Latine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sorties régulières au cinéma et au théâtre </a:t>
            </a:r>
            <a:r>
              <a:rPr lang="fr-FR" sz="1200" b="0" strike="noStrike" spc="-1" dirty="0">
                <a:solidFill>
                  <a:srgbClr val="000000"/>
                </a:solidFill>
                <a:latin typeface="Palatino Linotype"/>
              </a:rPr>
              <a:t>(en version originale)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visites au musée </a:t>
            </a:r>
            <a:r>
              <a:rPr lang="fr-FR" sz="1200" b="0" strike="noStrike" spc="-1" dirty="0">
                <a:solidFill>
                  <a:srgbClr val="000000"/>
                </a:solidFill>
                <a:latin typeface="Palatino Linotype"/>
              </a:rPr>
              <a:t>(sortie à l’Atelier des Lumières sur l’exposition Dali et travail autour du surréalisme, sortie au musée Picasso…)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projets artistiques sur l’écriture avec l’aide d’artistes </a:t>
            </a:r>
            <a:r>
              <a:rPr lang="fr-FR" sz="1200" b="0" strike="noStrike" spc="-1" dirty="0">
                <a:solidFill>
                  <a:srgbClr val="000000"/>
                </a:solidFill>
                <a:latin typeface="Palatino Linotype"/>
              </a:rPr>
              <a:t>(projet de réécriture de textes littéraires en association avec une artiste et enregistrement des productions dans un studio d’enregistrement…)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1900" b="0" strike="noStrike" spc="-1" dirty="0">
                <a:solidFill>
                  <a:srgbClr val="000000"/>
                </a:solidFill>
                <a:latin typeface="Palatino Linotype"/>
              </a:rPr>
              <a:t>Des lectures et mises en voix </a:t>
            </a:r>
            <a:r>
              <a:rPr lang="fr-FR" sz="1200" b="0" strike="noStrike" spc="-1" dirty="0">
                <a:solidFill>
                  <a:srgbClr val="000000"/>
                </a:solidFill>
                <a:latin typeface="Palatino Linotype"/>
              </a:rPr>
              <a:t>(mises en podcast)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5FA534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latin typeface="Palatino Linotype"/>
              </a:rPr>
              <a:t>Des ateliers flamenco/ théâtre/ cuisine ou autres…</a:t>
            </a:r>
            <a:endParaRPr lang="en-US" sz="20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pic>
        <p:nvPicPr>
          <p:cNvPr id="144" name="Image 3"/>
          <p:cNvPicPr/>
          <p:nvPr/>
        </p:nvPicPr>
        <p:blipFill>
          <a:blip r:embed="rId2"/>
          <a:stretch/>
        </p:blipFill>
        <p:spPr>
          <a:xfrm>
            <a:off x="134280" y="1254960"/>
            <a:ext cx="1191600" cy="1521000"/>
          </a:xfrm>
          <a:prstGeom prst="rect">
            <a:avLst/>
          </a:prstGeom>
          <a:ln>
            <a:noFill/>
          </a:ln>
        </p:spPr>
      </p:pic>
      <p:pic>
        <p:nvPicPr>
          <p:cNvPr id="145" name="Image 4"/>
          <p:cNvPicPr/>
          <p:nvPr/>
        </p:nvPicPr>
        <p:blipFill>
          <a:blip r:embed="rId3"/>
          <a:stretch/>
        </p:blipFill>
        <p:spPr>
          <a:xfrm>
            <a:off x="10256400" y="2370960"/>
            <a:ext cx="1721880" cy="1107000"/>
          </a:xfrm>
          <a:prstGeom prst="rect">
            <a:avLst/>
          </a:prstGeom>
          <a:ln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155520" y="-144360"/>
            <a:ext cx="1448280" cy="15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Image 6"/>
          <p:cNvPicPr/>
          <p:nvPr/>
        </p:nvPicPr>
        <p:blipFill>
          <a:blip r:embed="rId4"/>
          <a:stretch/>
        </p:blipFill>
        <p:spPr>
          <a:xfrm>
            <a:off x="8953560" y="4752720"/>
            <a:ext cx="1066680" cy="1066680"/>
          </a:xfrm>
          <a:prstGeom prst="rect">
            <a:avLst/>
          </a:prstGeom>
          <a:ln>
            <a:noFill/>
          </a:ln>
        </p:spPr>
      </p:pic>
      <p:pic>
        <p:nvPicPr>
          <p:cNvPr id="148" name="Image 7"/>
          <p:cNvPicPr/>
          <p:nvPr/>
        </p:nvPicPr>
        <p:blipFill>
          <a:blip r:embed="rId5"/>
          <a:stretch/>
        </p:blipFill>
        <p:spPr>
          <a:xfrm>
            <a:off x="14040" y="5030280"/>
            <a:ext cx="1520280" cy="1012320"/>
          </a:xfrm>
          <a:prstGeom prst="rect">
            <a:avLst/>
          </a:prstGeom>
          <a:ln>
            <a:noFill/>
          </a:ln>
        </p:spPr>
      </p:pic>
      <p:pic>
        <p:nvPicPr>
          <p:cNvPr id="149" name="Image 9"/>
          <p:cNvPicPr/>
          <p:nvPr/>
        </p:nvPicPr>
        <p:blipFill>
          <a:blip r:embed="rId6"/>
          <a:stretch/>
        </p:blipFill>
        <p:spPr>
          <a:xfrm>
            <a:off x="7917120" y="1862640"/>
            <a:ext cx="1766880" cy="1174680"/>
          </a:xfrm>
          <a:prstGeom prst="rect">
            <a:avLst/>
          </a:prstGeom>
          <a:ln>
            <a:noFill/>
          </a:ln>
        </p:spPr>
      </p:pic>
      <p:pic>
        <p:nvPicPr>
          <p:cNvPr id="150" name="Image 10"/>
          <p:cNvPicPr/>
          <p:nvPr/>
        </p:nvPicPr>
        <p:blipFill>
          <a:blip r:embed="rId7"/>
          <a:stretch/>
        </p:blipFill>
        <p:spPr>
          <a:xfrm>
            <a:off x="5500080" y="208080"/>
            <a:ext cx="3053880" cy="915840"/>
          </a:xfrm>
          <a:prstGeom prst="rect">
            <a:avLst/>
          </a:prstGeom>
          <a:ln>
            <a:noFill/>
          </a:ln>
        </p:spPr>
      </p:pic>
      <p:pic>
        <p:nvPicPr>
          <p:cNvPr id="151" name="Image 11"/>
          <p:cNvPicPr/>
          <p:nvPr/>
        </p:nvPicPr>
        <p:blipFill>
          <a:blip r:embed="rId8"/>
          <a:stretch/>
        </p:blipFill>
        <p:spPr>
          <a:xfrm>
            <a:off x="1736280" y="164520"/>
            <a:ext cx="2235600" cy="111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534680" y="804960"/>
            <a:ext cx="9519840" cy="105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Palatino Linotype"/>
              </a:rPr>
              <a:t>Paroles d’élèves de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Palatino Linotype"/>
              </a:rPr>
              <a:t>Bachibac</a:t>
            </a:r>
            <a:r>
              <a:rPr lang="fr-FR" sz="3200" b="1" strike="noStrike" spc="-1" dirty="0">
                <a:solidFill>
                  <a:srgbClr val="000000"/>
                </a:solidFill>
                <a:latin typeface="Palatino Linotype"/>
              </a:rPr>
              <a:t>:</a:t>
            </a:r>
            <a:endParaRPr lang="en-US" sz="3200" b="1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534680" y="2010960"/>
            <a:ext cx="4608360" cy="343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1200" b="1" i="1" strike="noStrike" spc="-1" dirty="0">
                <a:solidFill>
                  <a:srgbClr val="C37BAF"/>
                </a:solidFill>
                <a:latin typeface="Palatino Linotype"/>
              </a:rPr>
              <a:t>La littérature est un échange entre les hommes (et plus précisément entre l’auteur et ses lecteurs) grâce à la puissance et l’importance des mots.  Eva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1200" b="1" i="1" strike="noStrike" spc="-1" dirty="0">
                <a:solidFill>
                  <a:srgbClr val="238894"/>
                </a:solidFill>
                <a:latin typeface="Palatino Linotype"/>
              </a:rPr>
              <a:t>La littérature est l’art des mots et des sentiments. </a:t>
            </a:r>
            <a:r>
              <a:rPr lang="fr-FR" sz="1200" b="0" i="1" strike="noStrike" spc="-1" dirty="0" err="1">
                <a:solidFill>
                  <a:srgbClr val="238894"/>
                </a:solidFill>
                <a:latin typeface="Palatino Linotype"/>
              </a:rPr>
              <a:t>Yaanua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1200" b="1" i="1" strike="noStrike" spc="-1" dirty="0">
                <a:solidFill>
                  <a:srgbClr val="FFC000"/>
                </a:solidFill>
                <a:latin typeface="Palatino Linotype"/>
              </a:rPr>
              <a:t>La littérature est subjective car elle permet à chacun de transcrire autant ses pensées que sa personnalité à travers les textes. </a:t>
            </a:r>
            <a:r>
              <a:rPr lang="fr-FR" sz="1200" b="0" i="1" strike="noStrike" spc="-1" dirty="0">
                <a:solidFill>
                  <a:srgbClr val="FFC000"/>
                </a:solidFill>
                <a:latin typeface="Palatino Linotype"/>
              </a:rPr>
              <a:t>Diana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1200" b="1" i="1" strike="noStrike" spc="-1" dirty="0">
                <a:solidFill>
                  <a:srgbClr val="11334B"/>
                </a:solidFill>
                <a:latin typeface="Palatino Linotype"/>
              </a:rPr>
              <a:t>La littérature ne se résume pas seulement à lire des œuvres mais c’est aussi un discours avec des mots qui transmettent des idées et des sentiments.  </a:t>
            </a:r>
            <a:r>
              <a:rPr lang="fr-FR" sz="1200" b="0" i="1" strike="noStrike" spc="-1" dirty="0">
                <a:solidFill>
                  <a:srgbClr val="11334B"/>
                </a:solidFill>
                <a:latin typeface="Palatino Linotype"/>
              </a:rPr>
              <a:t>Nicolas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1200" b="1" i="1" strike="noStrike" spc="-1" dirty="0">
                <a:solidFill>
                  <a:srgbClr val="C00000"/>
                </a:solidFill>
                <a:latin typeface="Palatino Linotype"/>
              </a:rPr>
              <a:t>La littérature est l’art qui utilise les mots pour transmettre des sensations et/ou idées. </a:t>
            </a:r>
            <a:r>
              <a:rPr lang="fr-FR" sz="1200" b="0" i="1" strike="noStrike" spc="-1" dirty="0">
                <a:solidFill>
                  <a:srgbClr val="C00000"/>
                </a:solidFill>
                <a:latin typeface="Palatino Linotype"/>
              </a:rPr>
              <a:t>Alexandre</a:t>
            </a: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1200" b="0" strike="noStrike" spc="-1" dirty="0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6884376" y="195092"/>
            <a:ext cx="4888523" cy="589797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rgbClr val="B94B07"/>
                </a:solidFill>
                <a:latin typeface="Palatino Linotype"/>
              </a:rPr>
              <a:t>“Le 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section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Bachibac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se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résume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en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</a:t>
            </a:r>
            <a:r>
              <a:rPr lang="en-US" sz="1400" b="1" i="1" strike="noStrike" spc="-1" dirty="0" smtClean="0">
                <a:solidFill>
                  <a:srgbClr val="B94B07"/>
                </a:solidFill>
                <a:latin typeface="Palatino Linotype"/>
              </a:rPr>
              <a:t>un mot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: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Famille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!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C’est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un bijou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dans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</a:t>
            </a:r>
            <a:r>
              <a:rPr lang="en-US" sz="1400" b="1" i="1" strike="noStrike" spc="-1" dirty="0" err="1">
                <a:solidFill>
                  <a:srgbClr val="B94B07"/>
                </a:solidFill>
                <a:latin typeface="Palatino Linotype"/>
              </a:rPr>
              <a:t>l’univers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 des sections et options</a:t>
            </a:r>
            <a:r>
              <a:rPr lang="en-US" sz="1400" b="1" i="1" strike="noStrike" spc="-1" dirty="0" smtClean="0">
                <a:solidFill>
                  <a:srgbClr val="B94B07"/>
                </a:solidFill>
                <a:latin typeface="Palatino Linotype"/>
              </a:rPr>
              <a:t>.” </a:t>
            </a:r>
            <a:r>
              <a:rPr lang="en-US" sz="1400" b="1" i="1" strike="noStrike" spc="-1" dirty="0">
                <a:solidFill>
                  <a:srgbClr val="B94B07"/>
                </a:solidFill>
                <a:latin typeface="Palatino Linotype"/>
              </a:rPr>
              <a:t>Nils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rgbClr val="9900FF"/>
                </a:solidFill>
                <a:latin typeface="Palatino Linotype"/>
              </a:rPr>
              <a:t>“</a:t>
            </a:r>
            <a:r>
              <a:rPr lang="en-US" sz="1400" b="1" i="1" strike="noStrike" spc="-1" dirty="0" err="1" smtClean="0">
                <a:solidFill>
                  <a:srgbClr val="9900FF"/>
                </a:solidFill>
                <a:latin typeface="Palatino Linotype"/>
              </a:rPr>
              <a:t>C’est</a:t>
            </a:r>
            <a:r>
              <a:rPr lang="en-US" sz="1400" b="1" i="1" strike="noStrike" spc="-1" dirty="0" smtClean="0">
                <a:solidFill>
                  <a:srgbClr val="9900FF"/>
                </a:solidFill>
                <a:latin typeface="Palatino Linotype"/>
              </a:rPr>
              <a:t> </a:t>
            </a:r>
            <a:r>
              <a:rPr lang="en-US" sz="1400" b="1" i="1" strike="noStrike" spc="-1" dirty="0">
                <a:solidFill>
                  <a:srgbClr val="9900FF"/>
                </a:solidFill>
                <a:latin typeface="Palatino Linotype"/>
              </a:rPr>
              <a:t>un esprit de </a:t>
            </a:r>
            <a:r>
              <a:rPr lang="en-US" sz="1400" b="1" i="1" strike="noStrike" spc="-1" dirty="0" err="1">
                <a:solidFill>
                  <a:srgbClr val="9900FF"/>
                </a:solidFill>
                <a:latin typeface="Palatino Linotype"/>
              </a:rPr>
              <a:t>groupe</a:t>
            </a:r>
            <a:r>
              <a:rPr lang="en-US" sz="1400" b="1" i="1" strike="noStrike" spc="-1" dirty="0" smtClean="0">
                <a:solidFill>
                  <a:srgbClr val="9900FF"/>
                </a:solidFill>
                <a:latin typeface="Palatino Linotype"/>
              </a:rPr>
              <a:t>.”</a:t>
            </a:r>
            <a:endParaRPr lang="en-US" sz="1400" b="1" i="1" strike="noStrike" spc="-1" dirty="0">
              <a:solidFill>
                <a:srgbClr val="9900FF"/>
              </a:solidFill>
              <a:latin typeface="Palatino Linotype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rgbClr val="0070C0"/>
                </a:solidFill>
                <a:latin typeface="Palatino Linotype"/>
              </a:rPr>
              <a:t>“Entre 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la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littérature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et la culture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hispanophone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et le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programme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d’histoire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,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j’ai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l’impression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de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m’enrichir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</a:t>
            </a:r>
            <a:r>
              <a:rPr lang="en-US" sz="1400" b="1" i="1" strike="noStrike" spc="-1" dirty="0" err="1">
                <a:solidFill>
                  <a:srgbClr val="0070C0"/>
                </a:solidFill>
                <a:latin typeface="Palatino Linotype"/>
              </a:rPr>
              <a:t>chaque</a:t>
            </a:r>
            <a:r>
              <a:rPr lang="en-US" sz="1400" b="1" i="1" strike="noStrike" spc="-1" dirty="0">
                <a:solidFill>
                  <a:srgbClr val="0070C0"/>
                </a:solidFill>
                <a:latin typeface="Palatino Linotype"/>
              </a:rPr>
              <a:t> jour</a:t>
            </a:r>
            <a:r>
              <a:rPr lang="en-US" sz="1400" b="1" i="1" strike="noStrike" spc="-1" dirty="0" smtClean="0">
                <a:solidFill>
                  <a:srgbClr val="0070C0"/>
                </a:solidFill>
                <a:latin typeface="Palatino Linotype"/>
              </a:rPr>
              <a:t>. “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“Pour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moi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,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c’est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une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section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épanouissante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. Elle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permet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à la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fois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de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découvrir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la culture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hispanophone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, la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littérature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, la langue,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mais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aussi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d’améliorer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et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perfectionner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son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niveau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de langue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ainsi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que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ses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capacités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d’analyse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, de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réflexion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et de </a:t>
            </a:r>
            <a:r>
              <a:rPr lang="en-US" sz="1400" b="1" i="1" strike="noStrike" spc="-1" dirty="0" err="1" smtClean="0">
                <a:solidFill>
                  <a:schemeClr val="accent1"/>
                </a:solidFill>
                <a:latin typeface="Palatino Linotype"/>
              </a:rPr>
              <a:t>prise</a:t>
            </a:r>
            <a:r>
              <a:rPr lang="en-US" sz="1400" b="1" i="1" strike="noStrike" spc="-1" dirty="0" smtClean="0">
                <a:solidFill>
                  <a:schemeClr val="accent1"/>
                </a:solidFill>
                <a:latin typeface="Palatino Linotype"/>
              </a:rPr>
              <a:t> de parole. “Esteban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“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C’est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une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section qui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te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permet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de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t’améliorer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en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terme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d’organisation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et la charge de travail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en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plus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n’est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que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bénéfique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car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elle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nous prepare au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mieux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 pour le </a:t>
            </a:r>
            <a:r>
              <a:rPr lang="en-US" sz="1400" b="1" i="1" spc="-1" dirty="0" err="1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supérieur</a:t>
            </a:r>
            <a:r>
              <a:rPr lang="en-US" sz="1400" b="1" i="1" spc="-1" dirty="0" smtClean="0">
                <a:solidFill>
                  <a:schemeClr val="accent4">
                    <a:lumMod val="75000"/>
                  </a:schemeClr>
                </a:solidFill>
                <a:latin typeface="Palatino Linotype"/>
              </a:rPr>
              <a:t>.”</a:t>
            </a:r>
            <a:endParaRPr lang="en-US" sz="1400" b="1" i="1" strike="noStrike" spc="-1" dirty="0" smtClean="0">
              <a:solidFill>
                <a:schemeClr val="accent4">
                  <a:lumMod val="75000"/>
                </a:schemeClr>
              </a:solidFill>
              <a:latin typeface="Palatino Linotype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rgbClr val="000000"/>
                </a:solidFill>
                <a:latin typeface="Palatino Linotype"/>
              </a:rPr>
              <a:t>“Le </a:t>
            </a:r>
            <a:r>
              <a:rPr lang="en-US" sz="1400" b="1" i="1" strike="noStrike" spc="-1" dirty="0" err="1" smtClean="0">
                <a:solidFill>
                  <a:srgbClr val="000000"/>
                </a:solidFill>
                <a:latin typeface="Palatino Linotype"/>
              </a:rPr>
              <a:t>Bachibac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000000"/>
                </a:solidFill>
                <a:latin typeface="Palatino Linotype"/>
              </a:rPr>
              <a:t>m’apporte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Palatino Linotype"/>
              </a:rPr>
              <a:t> plus de rigueur sur mon travail </a:t>
            </a:r>
            <a:r>
              <a:rPr lang="en-US" sz="1400" b="1" i="1" strike="noStrike" spc="-1" dirty="0" err="1" smtClean="0">
                <a:solidFill>
                  <a:srgbClr val="000000"/>
                </a:solidFill>
                <a:latin typeface="Palatino Linotype"/>
              </a:rPr>
              <a:t>écrit</a:t>
            </a:r>
            <a:r>
              <a:rPr lang="en-US" sz="1400" b="1" i="1" strike="noStrike" spc="-1" dirty="0" smtClean="0">
                <a:solidFill>
                  <a:srgbClr val="000000"/>
                </a:solidFill>
                <a:latin typeface="Palatino Linotype"/>
              </a:rPr>
              <a:t> et oral.”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“La section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pourrait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m’ouvrir</a:t>
            </a:r>
            <a:r>
              <a:rPr lang="en-US" sz="1400" b="1" i="1" spc="-1" dirty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 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beaucoup plus de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portes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 et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notamment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 de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travailler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 à </a:t>
            </a:r>
            <a:r>
              <a:rPr lang="en-US" sz="1400" b="1" i="1" spc="-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l’étranger</a:t>
            </a:r>
            <a:r>
              <a:rPr lang="en-US" sz="1400" b="1" i="1" spc="-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Palatino Linotype"/>
              </a:rPr>
              <a:t>.” Emmanuel</a:t>
            </a: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“Mon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niveau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d’espagnol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s’est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énormément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amélioré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.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Cette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filiaire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m’a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permis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de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m’ouvrir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sur le monde et de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découvrir</a:t>
            </a:r>
            <a:r>
              <a:rPr lang="en-US" sz="1400" b="1" i="1" strike="noStrike" spc="-1" dirty="0" smtClean="0">
                <a:solidFill>
                  <a:srgbClr val="FF0000"/>
                </a:solidFill>
                <a:latin typeface="Palatino Linotype"/>
              </a:rPr>
              <a:t> de </a:t>
            </a:r>
            <a:r>
              <a:rPr lang="en-US" sz="1400" b="1" i="1" strike="noStrike" spc="-1" dirty="0" err="1" smtClean="0">
                <a:solidFill>
                  <a:srgbClr val="FF0000"/>
                </a:solidFill>
                <a:latin typeface="Palatino Linotype"/>
              </a:rPr>
              <a:t>nouvelles</a:t>
            </a:r>
            <a:r>
              <a:rPr lang="en-US" sz="1400" b="1" i="1" strike="noStrike" spc="-1" smtClean="0">
                <a:solidFill>
                  <a:srgbClr val="FF0000"/>
                </a:solidFill>
                <a:latin typeface="Palatino Linotype"/>
              </a:rPr>
              <a:t> </a:t>
            </a:r>
            <a:r>
              <a:rPr lang="en-US" sz="1400" b="1" i="1" strike="noStrike" spc="-1" smtClean="0">
                <a:solidFill>
                  <a:srgbClr val="FF0000"/>
                </a:solidFill>
                <a:latin typeface="Palatino Linotype"/>
              </a:rPr>
              <a:t>cultures.”</a:t>
            </a:r>
            <a:endParaRPr lang="en-US" sz="1400" b="1" i="1" strike="noStrike" spc="-1" dirty="0">
              <a:solidFill>
                <a:srgbClr val="FF0000"/>
              </a:solidFill>
              <a:latin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76</TotalTime>
  <Words>517</Words>
  <Application>Microsoft Office PowerPoint</Application>
  <PresentationFormat>Grand écran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DejaVu Sans</vt:lpstr>
      <vt:lpstr>Palatino Linotype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Bachibac Classe de littérature espagnole</dc:title>
  <dc:subject/>
  <dc:creator>Cédric, GAHINET</dc:creator>
  <dc:description/>
  <cp:lastModifiedBy>Cédric, GAHINET</cp:lastModifiedBy>
  <cp:revision>12</cp:revision>
  <dcterms:created xsi:type="dcterms:W3CDTF">2021-09-21T08:59:17Z</dcterms:created>
  <dcterms:modified xsi:type="dcterms:W3CDTF">2022-01-24T13:17:05Z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